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611875" y="980"/>
            <a:ext cx="7532100" cy="51415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576175"/>
            <a:ext cx="4419300" cy="11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Французская революция и наполеоновская эпоха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276600"/>
            <a:ext cx="31320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3800" y="1888650"/>
            <a:ext cx="3632700" cy="73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события XVIII века изменили политическую и социальную карту Европы.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01350" y="1452995"/>
            <a:ext cx="5079900" cy="2773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92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Предпосылки революции: социальные и экономические противоречия
</a:t>
            </a:r>
            <a:endParaRPr lang="en-US" sz="1992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787875"/>
            <a:ext cx="3454800" cy="156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Франция XVIII века была разделена на три сословия с разными правами и обязанностями. Экономический кризис и идеи Просвещения усиливали недовольство, особенно среди третьего сословия — основной массы народа.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3501" y="1240569"/>
            <a:ext cx="2388478" cy="19103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7764" y="1240569"/>
            <a:ext cx="2388478" cy="19103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22039" y="1240569"/>
            <a:ext cx="2388478" cy="191031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Социальное устройство Франции перед революцией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14877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Сословия и их права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Третье сословие составляло почти всё население, но почти не имело политических прав. Духовенство и дворянство пользовались привилегиями, включая освобождение от налогов.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3459140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Буржуазия и ремесленники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Буржуазия росла и стремилась к политическому влиянию, но оставалась ограниченной в правах. Ремесленники жили в бедности и часто боролись за улучшение условий.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5903415" y="3317777"/>
            <a:ext cx="2225726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Крестьяне и их тяготы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крестьян тяжело работали и платили налоги, несмотря на бедность. Они испытывали постоянное давление со стороны феодалов и государства.
</a:t>
            </a:r>
            <a:endParaRPr lang="en-US" sz="107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42600" y="1176206"/>
            <a:ext cx="4964700" cy="12023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42600" y="2410738"/>
            <a:ext cx="4964700" cy="12460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2600" y="3688388"/>
            <a:ext cx="4964700" cy="12460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Экономический кризис и недовольство в 1788–1789 годах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1285088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Неурожаи и повышение цен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подряд неурожайных годов вызвали дефицит хлеба и резкий рост цен. Это привело к голоду и массовому недовольству среди городского и сельского населения.
</a:t>
            </a:r>
            <a:endParaRPr lang="en-US" sz="1055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25854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долг и налоги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 Франции стремительно рос из-за участий в войнах. Королевская казна испытывала кризис, что вынудило усилить налогообложение третьего сословия.
</a:t>
            </a:r>
            <a:endParaRPr lang="en-US" sz="1148" dirty="0"/>
          </a:p>
        </p:txBody>
      </p:sp>
      <p:sp>
        <p:nvSpPr>
          <p:cNvPr id="10" name="Text 3"/>
          <p:cNvSpPr txBox="1"/>
          <p:nvPr/>
        </p:nvSpPr>
        <p:spPr>
          <a:xfrm>
            <a:off x="273800" y="3885700"/>
            <a:ext cx="23421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Волнения и протесты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напряжения вылились в волнения в городах и деревнях, где народ требовал справедливости и перемен, что привело к политическому расколу.
</a:t>
            </a:r>
            <a:endParaRPr lang="en-US" sz="1166" dirty="0"/>
          </a:p>
        </p:txBody>
      </p:sp>
      <p:sp>
        <p:nvSpPr>
          <p:cNvPr id="11" name="Text 4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Генеральные штаты и возникновение Национального собрания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416900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 1789 года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Людовик XVI созывает Генеральные штаты для обсуждения финансового кризиса и налоговой реформы.
</a:t>
            </a:r>
            <a:endParaRPr lang="en-US" sz="1004" dirty="0"/>
          </a:p>
        </p:txBody>
      </p:sp>
      <p:sp>
        <p:nvSpPr>
          <p:cNvPr id="10" name="Text 3"/>
          <p:cNvSpPr txBox="1"/>
          <p:nvPr/>
        </p:nvSpPr>
        <p:spPr>
          <a:xfrm>
            <a:off x="2602476" y="1754608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Июнь 1789 года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Депутаты третьего сословия провозглашают себя Национальным собранием, стремясь представлять весь народ.
</a:t>
            </a:r>
            <a:endParaRPr lang="en-US" sz="1004" dirty="0"/>
          </a:p>
        </p:txBody>
      </p:sp>
      <p:sp>
        <p:nvSpPr>
          <p:cNvPr id="11" name="Text 4"/>
          <p:cNvSpPr txBox="1"/>
          <p:nvPr/>
        </p:nvSpPr>
        <p:spPr>
          <a:xfrm>
            <a:off x="4787915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Клятва в зале игровых мячей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собрание обязуется не расходиться до создания Конституции, закрепляя начало революционных преобразований.
</a:t>
            </a:r>
            <a:endParaRPr lang="en-US" sz="1004" dirty="0"/>
          </a:p>
        </p:txBody>
      </p:sp>
      <p:sp>
        <p:nvSpPr>
          <p:cNvPr id="12" name="Text 5"/>
          <p:cNvSpPr txBox="1"/>
          <p:nvPr/>
        </p:nvSpPr>
        <p:spPr>
          <a:xfrm>
            <a:off x="6973352" y="1752594"/>
            <a:ext cx="1896900" cy="9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напряженности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Привилегированные сословия отказываются сотрудничать, усиливая конфликт между старым режимом и новым представительством.
</a:t>
            </a:r>
            <a:endParaRPr lang="en-US" sz="1004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9769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Взятие Бастилии — начало народного восстания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832000" y="1795050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 июля 1789 года парижане осаждают Бастилию — символ абсолютизма и произвола. Захват крепости показывает мощь народного протеста.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832000" y="2718021"/>
            <a:ext cx="2900700" cy="7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событие становится отправной точкой массовых восстаний по всей Франции и закрепляется в национальной памяти как символ свободы.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350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Документ провозглашает равенство всех перед законом, без привилегий по происхождению или сословию.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3170704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Гарантирует свободу мысли, слова и политического участия, защищая граждан от произвола властей.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6068057" y="1860050"/>
            <a:ext cx="28026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декларации распространилось по всему миру, став образцом для создания современных конституций.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Декларация прав человека и гражданина: основы свободы
</a:t>
            </a:r>
            <a:endParaRPr lang="en-US" sz="2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10850" y="1262325"/>
            <a:ext cx="2958600" cy="19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6975" y="1262325"/>
            <a:ext cx="2958600" cy="190979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73800" y="276600"/>
            <a:ext cx="67788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Людовик XVI: монархия в кризисе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11650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Попытка сохранить власть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Людовик XVI неохотно соглашался на реформы, но стремился сохранить абсолютную власть, что вызывало недоверие и страх перемен среди народа.
</a:t>
            </a:r>
            <a:endParaRPr lang="en-US" sz="1072" dirty="0"/>
          </a:p>
        </p:txBody>
      </p:sp>
      <p:sp>
        <p:nvSpPr>
          <p:cNvPr id="9" name="Text 3"/>
          <p:cNvSpPr txBox="1"/>
          <p:nvPr/>
        </p:nvSpPr>
        <p:spPr>
          <a:xfrm>
            <a:off x="4757775" y="3339275"/>
            <a:ext cx="2757000" cy="12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Бегство и казнь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Неудачная попытка короля бежать из страны в 1791 году усилила сомнения в его лояльности. В 1793 году его казнили, что кардинально изменило ход революции.
</a:t>
            </a:r>
            <a:endParaRPr lang="en-US" sz="107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 между умеренными жирондистами и радикальными якобинцами за направление революции стал центральным политическим вопросом.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Борьба внутри революционной Франции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Введён террор для подавления врагов революции, что вызвало массовые аресты и казни.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Якобинцы под руководством Робеспьера получили верх, установив контроль над Национальным конвентом.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проводились социальные реформы, направленные на эгалитарное устройство общества и экономическое равенство.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Якобинский террор: защита и репрессии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1793–1794 годов власти якобинцев применяли массовые казни для устранения реальных и мнимых врагов революции.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Комитет общественного спасения управлял страной и организовал гильотину как символ жестокого времени правления.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039350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1795 году установилась Директория — орган власти из пяти человек, который столкнулся с коррупцией и серьезными финансовыми трудностями, что вызвало недовольство в обществе.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Директория: Путь к власти Наполеона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1895982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нестабильность усиливалась, а внутренние конфликты между группировками ослабляли управление страной, подготавливая почву для прихода сильного лидера.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752614"/>
            <a:ext cx="4491300" cy="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Армия становится главным оплотом власти, и молодой генерал Наполеон Бонапарт пользуется этой поддержкой для быстрого восхождения по политической лестнице.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16050" y="1586366"/>
            <a:ext cx="3571800" cy="19707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3800" y="276600"/>
            <a:ext cx="5109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Переворот 18 брюмера и приход Наполеона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823025" y="2168750"/>
            <a:ext cx="30471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 ноября 1799 года произошёл переворот, в ходе которого Наполеон захватывает власть в свои руки. Он мгновенно становится первым консулом, фактически становясь единоличным правителем страны.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823025" y="3233601"/>
            <a:ext cx="30471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переворот завершает эпоху революционных волнений и вводит новую форму управления — консульство, где власть сконцентрирована в руках одного человека — Наполеона.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6471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1804 году Наполеон провозгласил себя императором, учреждая Французскую империю и знаменуя начало новой эры авторитарного правления.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Коронация и реформы Наполеона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076294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 Гражданский кодекс, который закрепил принципы равенства граждан и защиту прав собственности, став основой современного права.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3800" y="2987871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Проведены масштабные реформы образовательной системы, направленные на создание квалифицированных специалистов для государства.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73800" y="3899467"/>
            <a:ext cx="4530000" cy="7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и судебные реформы обеспечили централизованное управление и укрепили государственные институты под контролем императора.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6350" y="1520697"/>
            <a:ext cx="3777000" cy="23052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0184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Завоевания и поражения Наполеона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752525" y="4656025"/>
            <a:ext cx="37368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по военным кампаниям Наполеона, XIX век
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1168050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Победы значительно расширили влияние Франции в Европе, однако поражения подорвали военную мощь и привели к утрате контроля над завоёванными землями.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3800" y="2226251"/>
            <a:ext cx="2958300" cy="8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Наполеон достиг пика могущества в первой половине XIX века, но столкнулся с серьезными трудностями, которые ускорили падение его империи.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36225" y="1572556"/>
            <a:ext cx="3499800" cy="19686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3800" y="276600"/>
            <a:ext cx="5898600" cy="6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в Россию и последствия 1812 года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273800" y="1318575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кампании и её масштабы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1812 году Наполеон возглавил армию в 600 тысяч человек, чтобы покорить Россию. Жесткие условия и удаленность территории создали тяжелые испытания для войск.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73800" y="2544272"/>
            <a:ext cx="3358500" cy="9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кампании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стужа, нехватка провизии и ожесточённое сопротивление привели к массовым потерям. Армия вернулась с менее чем 100 тысячами солдат, что ослабило империю.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30100" y="1446856"/>
            <a:ext cx="4957800" cy="277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3800" y="276600"/>
            <a:ext cx="49893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Падение Наполеона и Ватерлоо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03150" y="1731300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1814 году союзные войска вошли в Париж, и Наполеон был вынужден отречься, после чего отправился в ссылку на остров Эльба.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03150" y="2747275"/>
            <a:ext cx="2929500" cy="88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Вернувшись в 1815 году, он был побеждён в битве при Ватерлоо, а затем сослан на остров Святой Елены, где провёл остаток жизни в изгнании.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73800" y="276600"/>
            <a:ext cx="57942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Венский конгресс и новая Европа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273800" y="1136850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1814 год — Начало конгресса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Страны-победительницы собрались для обсуждения послевоенного устройства Европы и восстановления стабильности после наполеоновских войн.
</a:t>
            </a:r>
            <a:endParaRPr lang="en-US" sz="1290" dirty="0"/>
          </a:p>
        </p:txBody>
      </p:sp>
      <p:sp>
        <p:nvSpPr>
          <p:cNvPr id="10" name="Text 3"/>
          <p:cNvSpPr txBox="1"/>
          <p:nvPr/>
        </p:nvSpPr>
        <p:spPr>
          <a:xfrm>
            <a:off x="2889800" y="2766675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1815 год — Решения по границам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Пересмотрены границы государств, восстановлены прежние династии, что способствовало укреплению международного баланса сил.
</a:t>
            </a:r>
            <a:endParaRPr lang="en-US" sz="1257" dirty="0"/>
          </a:p>
        </p:txBody>
      </p:sp>
      <p:sp>
        <p:nvSpPr>
          <p:cNvPr id="11" name="Text 4"/>
          <p:cNvSpPr txBox="1"/>
          <p:nvPr/>
        </p:nvSpPr>
        <p:spPr>
          <a:xfrm>
            <a:off x="5505800" y="1136850"/>
            <a:ext cx="2616000" cy="11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Венской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Установлена система коллективной безопасности для предотвращения войн, что обеспечило относительный мир в Европе на несколько десятилетий.
</a:t>
            </a:r>
            <a:endParaRPr lang="en-US" sz="129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174950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Гражданский кодекс укрепил фундаментальные права и юридические гарантии, став образцом для многих стран в будущем.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революции и наполеоновской эпохи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60003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Идеи равенства, свободы и национального самосознания завоевали широкое признание, стимулируя политические и социальные изменения.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475175" y="1197176"/>
            <a:ext cx="2864700" cy="111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 военной и административной сферах способствовали модернизации государств и развитию гражданского общества в Европе.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идеи вдохновили движения за независимость в Латинской Америке, под руководством таких лидеров, как Симон Боливар.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7734975" y="4844425"/>
            <a:ext cx="1252800" cy="1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273800" y="276600"/>
            <a:ext cx="5747100" cy="5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влияние французских событий
</a:t>
            </a:r>
            <a:endParaRPr lang="en-US" sz="2200" dirty="0"/>
          </a:p>
        </p:txBody>
      </p:sp>
      <p:sp>
        <p:nvSpPr>
          <p:cNvPr id="6" name="Text 3"/>
          <p:cNvSpPr txBox="1"/>
          <p:nvPr/>
        </p:nvSpPr>
        <p:spPr>
          <a:xfrm>
            <a:off x="273800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повлекла распространение конституционных принципов и создала основу для формирования политических партий и общественных движений.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4399709" y="1250978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Европе идеи свободы и национального единства стимулировали национально-освободительные процессы в Италии и Германии.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399709" y="2505856"/>
            <a:ext cx="3273600" cy="101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новые представления о гражданских правах, которые оказали длительное влияние на развитие демократических институтов по всему миру.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3800" y="276600"/>
            <a:ext cx="5577000" cy="14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94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Наследие революции и наполеоновского времени
</a:t>
            </a:r>
            <a:endParaRPr lang="en-US" sz="3294" dirty="0"/>
          </a:p>
        </p:txBody>
      </p:sp>
      <p:sp>
        <p:nvSpPr>
          <p:cNvPr id="4" name="Text 1"/>
          <p:cNvSpPr txBox="1"/>
          <p:nvPr/>
        </p:nvSpPr>
        <p:spPr>
          <a:xfrm>
            <a:off x="273800" y="1848675"/>
            <a:ext cx="3632700" cy="12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Французская революция и эпоха Наполеона заложили основы современного общества, стимулировали реформы и стали важным этапом на пути к гражданским свободам и конституционализму.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2026-05-10T17:41:37Z</dcterms:created>
  <dcterms:modified xsi:type="dcterms:W3CDTF">2026-05-10T17:41:37Z</dcterms:modified>
</cp:coreProperties>
</file>