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image" Target="../media/image-5-7.jpe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jpe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2955" y="701039"/>
            <a:ext cx="3938489" cy="3383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72000" y="1294400"/>
            <a:ext cx="2870700" cy="28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008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Предпочтения в чтении: что выбирают подростки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008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обложка, жанр и формат книги влияют на выбор подростков?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362106" y="4516678"/>
            <a:ext cx="3623154" cy="30777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77084" y="1691289"/>
            <a:ext cx="5173980" cy="29154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4541" y="2194559"/>
            <a:ext cx="2683479" cy="1882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Обсуждая книги, девятиклассники тренируют speaking, reading и opinion writing, учатся сравнивать жанры и объяснять выбор. Эта тема помогает говорить о личном опыте по-английски и использовать полезные фразы о чтении и школе.
</a:t>
            </a:r>
            <a:endParaRPr lang="en-US" sz="1050" dirty="0"/>
          </a:p>
        </p:txBody>
      </p:sp>
      <p:sp>
        <p:nvSpPr>
          <p:cNvPr id="7" name="Text 1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книжные предпочтения важны в 9 классе
</a:t>
            </a:r>
            <a:endParaRPr lang="en-US" sz="2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Common genres teenagers choose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686302" y="1670588"/>
            <a:ext cx="3529089" cy="129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Фантастика и приключения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книги привлекают ярким миром, напряжённым сюжетом и чувством открытия. Подросткам нравится следить за героями, которые преодолевают трудности и постоянно попадают в новые ситуации.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686302" y="3096345"/>
            <a:ext cx="3529089" cy="129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Комиксы и школьные истории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Комиксы читаются быстро, а school stories часто кажутся близкими и понятными. В них важны узнаваемые персонажи, диалоги и простая, легко воспринимаемая лексика.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984675" y="1670588"/>
            <a:ext cx="3529088" cy="129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Детективы и реалистичная проза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Детективы интересны загадкой и неожиданной развязкой, а realistic fiction помогает узнавать знакомые школьные и семейные ситуации. Оба жанра легко связать с личным опытом и обсуждением.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4984675" y="3096344"/>
            <a:ext cx="3529088" cy="129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выбирают серии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Серии часто нравятся больше отдельных книг, потому что герои уже знакомы, а история продолжается. Это поддерживает интерес и помогает быстрее решить, что читать дальше.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8114" y="1647489"/>
            <a:ext cx="3848986" cy="29200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48769" y="1647327"/>
            <a:ext cx="4069235" cy="17934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Опрос показывает, что вкусы в классе распределяются между несколькими жанрами, а не сосредоточены в одном варианте.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Fantasy лидирует, но ни один жанр не получает абсолютного большинства; выборы учеников довольно разнообразны.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748770" y="3881852"/>
            <a:ext cx="4061855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Class survey, 2025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Favourite genres in a class survey
</a:t>
            </a:r>
            <a:endParaRPr lang="en-US" sz="2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7512" y="2536505"/>
            <a:ext cx="2602145" cy="199989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68913" y="2535418"/>
            <a:ext cx="2601643" cy="200206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20063" y="2535418"/>
            <a:ext cx="2601643" cy="2002066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12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обложка влияет на первый выбор
</a:t>
            </a:r>
            <a:endParaRPr lang="en-US" sz="2000" dirty="0"/>
          </a:p>
        </p:txBody>
      </p:sp>
      <p:sp>
        <p:nvSpPr>
          <p:cNvPr id="13" name="Text 2"/>
          <p:cNvSpPr txBox="1"/>
          <p:nvPr/>
        </p:nvSpPr>
        <p:spPr>
          <a:xfrm>
            <a:off x="471214" y="1798674"/>
            <a:ext cx="2520840" cy="6921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1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Яркая книга на полке
</a:t>
            </a:r>
            <a:pPr algn="l" indent="0" marL="0">
              <a:lnSpc>
                <a:spcPct val="100000"/>
              </a:lnSpc>
              <a:buNone/>
            </a:pPr>
            <a:r>
              <a:rPr lang="en-US" sz="368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школьной библиотеке ученица замечает книгу с насыщенными цветами и крупным названием. Обложка выглядит загадочно, и уже через минуту она открывает аннотацию, чтобы понять, о чём история.
</a:t>
            </a:r>
            <a:endParaRPr lang="en-US" sz="1031" dirty="0"/>
          </a:p>
        </p:txBody>
      </p:sp>
      <p:sp>
        <p:nvSpPr>
          <p:cNvPr id="14" name="Text 3"/>
          <p:cNvSpPr txBox="1"/>
          <p:nvPr/>
        </p:nvSpPr>
        <p:spPr>
          <a:xfrm>
            <a:off x="3315438" y="1798674"/>
            <a:ext cx="2520840" cy="6921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1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Дизайн, который обещает жанр
</a:t>
            </a:r>
            <a:pPr algn="l" indent="0" marL="0">
              <a:lnSpc>
                <a:spcPct val="100000"/>
              </a:lnSpc>
              <a:buNone/>
            </a:pPr>
            <a:r>
              <a:rPr lang="en-US" sz="368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одной полке рядом стоят разные книги: у одной тёмная обложка и строгий шрифт, у другой — светлые цвета и рисунок героев. По внешнему виду подростки быстро предполагают, будет ли это детектив, фантастика или смешная история.
</a:t>
            </a:r>
            <a:endParaRPr lang="en-US" sz="1031" dirty="0"/>
          </a:p>
        </p:txBody>
      </p:sp>
      <p:sp>
        <p:nvSpPr>
          <p:cNvPr id="15" name="Text 4"/>
          <p:cNvSpPr txBox="1"/>
          <p:nvPr/>
        </p:nvSpPr>
        <p:spPr>
          <a:xfrm>
            <a:off x="6166433" y="1798674"/>
            <a:ext cx="2520840" cy="6921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1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Первое впечатление в магазине
</a:t>
            </a:r>
            <a:pPr algn="l" indent="0" marL="0">
              <a:lnSpc>
                <a:spcPct val="100000"/>
              </a:lnSpc>
              <a:buNone/>
            </a:pPr>
            <a:r>
              <a:rPr lang="en-US" sz="368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книжном магазине подросток часто берёт в руки книгу ещё до чтения первых страниц. Ему важны title, иллюстрация и общее настроение обложки, потому что именно они создают первое впечатление о книге.
</a:t>
            </a:r>
            <a:endParaRPr lang="en-US" sz="1031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7380" y="1624790"/>
            <a:ext cx="306494" cy="27243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011850" y="1602393"/>
            <a:ext cx="237925" cy="3172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67380" y="3330118"/>
            <a:ext cx="306494" cy="272439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989478" y="3304813"/>
            <a:ext cx="282669" cy="32305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13" name="Text 1"/>
          <p:cNvSpPr txBox="1"/>
          <p:nvPr/>
        </p:nvSpPr>
        <p:spPr>
          <a:xfrm>
            <a:off x="672781" y="2005017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Аннотация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blurb помогает быстро понять жанр, главную проблему и общий тон книги. Если описание звучит интересно, ученик охотнее берёт книгу с полки.
</a:t>
            </a:r>
            <a:endParaRPr lang="en-US" sz="1400" dirty="0"/>
          </a:p>
        </p:txBody>
      </p:sp>
      <p:sp>
        <p:nvSpPr>
          <p:cNvPr id="14" name="Text 2"/>
          <p:cNvSpPr txBox="1"/>
          <p:nvPr/>
        </p:nvSpPr>
        <p:spPr>
          <a:xfrm>
            <a:off x="4973912" y="2005017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страницы
</a:t>
            </a:r>
            <a:pPr algn="l" indent="0" marL="0">
              <a:lnSpc>
                <a:spcPct val="100000"/>
              </a:lnSpc>
              <a:buNone/>
            </a:pPr>
            <a:r>
              <a:rPr lang="en-US" sz="7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показывает, насколько текст понятен, есть ли длинные описания и сложные слова. Если первые страницы читаются легко, книга сразу кажется более подходящей.
</a:t>
            </a:r>
            <a:endParaRPr lang="en-US" sz="1319" dirty="0"/>
          </a:p>
        </p:txBody>
      </p:sp>
      <p:sp>
        <p:nvSpPr>
          <p:cNvPr id="15" name="Text 3"/>
          <p:cNvSpPr txBox="1"/>
          <p:nvPr/>
        </p:nvSpPr>
        <p:spPr>
          <a:xfrm>
            <a:off x="672781" y="3707436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Быстрая проверка
</a:t>
            </a:r>
            <a:pPr algn="l" indent="0" marL="0">
              <a:lnSpc>
                <a:spcPct val="100000"/>
              </a:lnSpc>
              <a:buNone/>
            </a:pPr>
            <a:r>
              <a:rPr lang="en-US" sz="7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Подростки часто просматривают несколько страниц, чтобы понять ритм текста. Слишком медленное или запутанное начало нередко заставляет выбрать другую книгу.
</a:t>
            </a:r>
            <a:endParaRPr lang="en-US" sz="1319" dirty="0"/>
          </a:p>
        </p:txBody>
      </p:sp>
      <p:sp>
        <p:nvSpPr>
          <p:cNvPr id="16" name="Text 4"/>
          <p:cNvSpPr txBox="1"/>
          <p:nvPr/>
        </p:nvSpPr>
        <p:spPr>
          <a:xfrm>
            <a:off x="4973912" y="3707436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Читаемость текста
</a:t>
            </a:r>
            <a:pPr algn="l" indent="0" marL="0">
              <a:lnSpc>
                <a:spcPct val="100000"/>
              </a:lnSpc>
              <a:buNone/>
            </a:pPr>
            <a:r>
              <a:rPr lang="en-US" sz="7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 шрифта, плотность строк и количество незнакомой лексики влияют на решение. Чем удобнее читать, тем выше шанс, что книга будет дочитана до конца.
</a:t>
            </a:r>
            <a:endParaRPr lang="en-US" sz="1319" dirty="0"/>
          </a:p>
        </p:txBody>
      </p:sp>
      <p:sp>
        <p:nvSpPr>
          <p:cNvPr id="17" name="Text 5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даёт аннотация и начало книги
</a:t>
            </a:r>
            <a:endParaRPr lang="en-US" sz="2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22154" y="2193397"/>
            <a:ext cx="3848986" cy="18282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6962" y="1566447"/>
            <a:ext cx="3908988" cy="204153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таблица показывает, какие признаки чаще всего замечают ученики сначала и что влияет на окончательное решение.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внимание привлекают внешние признаки, но выбор закрепляют сюжет, персонажи и понятный язык.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56962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Class survey / school library observation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при выборе книги
</a:t>
            </a:r>
            <a:endParaRPr lang="en-US" sz="2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Who influences teenagers most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2029315"/>
            <a:ext cx="2118407" cy="23328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Друзья и одноклассники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Совет друга часто звучит убедительнее рекламы, потому что подросток доверяет реальному опыту. Если книгу уже читали в классе, интерес к ней заметно растёт.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5590342" y="2029315"/>
            <a:ext cx="2118407" cy="23328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Родители и блогеры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Родители чаще советуют книги, которые считают полезными или подходящими по возрасту, а book bloggers привлекают короткими обзорами. Оба источника влияют, если подросток им доверяет.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2966279" y="2029315"/>
            <a:ext cx="2118406" cy="23328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Учителя и библиотекарь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Рекомендации учителя и школьного библиотекаря помогают открыть книги, которые ученик сам мог бы не заметить. Особенно хорошо работают списки для чтения и выставки в библиотеке.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3088" y="1647327"/>
            <a:ext cx="8019234" cy="29204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7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подросток выбирает книгу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 за типичным путём выбора книги в школьной среде
</a:t>
            </a:r>
            <a:endParaRPr lang="en-US" sz="2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10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Print, e-books and audiobooks
</a:t>
            </a:r>
            <a:endParaRPr lang="en-US" sz="2000" dirty="0"/>
          </a:p>
        </p:txBody>
      </p:sp>
      <p:sp>
        <p:nvSpPr>
          <p:cNvPr id="11" name="Text 2"/>
          <p:cNvSpPr txBox="1"/>
          <p:nvPr/>
        </p:nvSpPr>
        <p:spPr>
          <a:xfrm>
            <a:off x="566225" y="2096734"/>
            <a:ext cx="3592479" cy="7630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Бумажные книги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Paper books нравятся тем, кто любит перелистывать страницы, делать пометки и видеть весь текст сразу. Для многих школьников это самый привычный и спокойный формат чтения.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4707006" y="2096734"/>
            <a:ext cx="3592479" cy="7630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Электронные книги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E-books удобно брать с собой в поездки и хранить в телефоне или планшете. Такой формат помогает читать в любом месте, если под рукой нет бумажной книги.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566225" y="3628453"/>
            <a:ext cx="3592479" cy="7630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Аудиокниги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Audiobooks подходят для дороги, прогулок и моментов, когда читать глазами неудобно. Их можно слушать повторно, чтобы лучше запомнить сюжет и героев.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4707006" y="3628453"/>
            <a:ext cx="3592479" cy="7630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выбирают формат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зависит от времени, места, нагрузки по урокам и личных привычек. Один и тот же ученик может по-разному читать дома, в дороге и во время занятости.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8114" y="1647489"/>
            <a:ext cx="3848986" cy="29200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48769" y="1647327"/>
            <a:ext cx="4069235" cy="17934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Формат часто выбирают по удобству: дома, в дороге или на перемене. У многих учеников привычка к чтению связана с тем, как книга выглядит и ощущается.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Бумажные книги лидируют, но электронные и аудиокниги заметно дополняют чтение подростков.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748770" y="3881852"/>
            <a:ext cx="4061855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Опрос класса, 9 класс; данные для учебной диаграммы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Reading formats preferred by students
</a:t>
            </a:r>
            <a:endParaRPr lang="en-US" sz="2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8795" y="3518200"/>
            <a:ext cx="8140648" cy="1160678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10" name="Text 1"/>
          <p:cNvSpPr txBox="1"/>
          <p:nvPr/>
        </p:nvSpPr>
        <p:spPr>
          <a:xfrm>
            <a:off x="501987" y="2044843"/>
            <a:ext cx="2241633" cy="11250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Знакомый мир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Серия снимает страх перед новой книгой: читатель уже знает место действия, стиль автора и главных героев, поэтому быстрее включается в историю и читает увереннее.
</a:t>
            </a:r>
            <a:endParaRPr lang="en-US" sz="1050" dirty="0"/>
          </a:p>
        </p:txBody>
      </p:sp>
      <p:sp>
        <p:nvSpPr>
          <p:cNvPr id="11" name="Text 2"/>
          <p:cNvSpPr txBox="1"/>
          <p:nvPr/>
        </p:nvSpPr>
        <p:spPr>
          <a:xfrm>
            <a:off x="3287362" y="2044843"/>
            <a:ext cx="2241633" cy="11250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 к героям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Подростков удерживают персонажи, которым хочется сопереживать. Если герой меняется, ошибается и растёт, желание узнать продолжение становится сильнее, чем интерес к отдельному сюжету.
</a:t>
            </a:r>
            <a:endParaRPr lang="en-US" sz="1050" dirty="0"/>
          </a:p>
        </p:txBody>
      </p:sp>
      <p:sp>
        <p:nvSpPr>
          <p:cNvPr id="12" name="Text 3"/>
          <p:cNvSpPr txBox="1"/>
          <p:nvPr/>
        </p:nvSpPr>
        <p:spPr>
          <a:xfrm>
            <a:off x="6052278" y="2044843"/>
            <a:ext cx="2241633" cy="11250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продолжается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удачная книга часто ведёт к следующей. После удачного начала ученики охотнее берут продолжение, обсуждают его с друзьями и возвращаются к тому же автору.
</a:t>
            </a:r>
            <a:endParaRPr lang="en-US" sz="1050" dirty="0"/>
          </a:p>
        </p:txBody>
      </p:sp>
      <p:sp>
        <p:nvSpPr>
          <p:cNvPr id="13" name="Text 4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Series and characters students return to
</a:t>
            </a:r>
            <a:endParaRPr lang="en-US" sz="2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25" y="1790390"/>
            <a:ext cx="306494" cy="27243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77940" y="1767993"/>
            <a:ext cx="317233" cy="3172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5228" y="3304813"/>
            <a:ext cx="242287" cy="32305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15413" y="3304813"/>
            <a:ext cx="242287" cy="32305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8526" y="2170617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Интересный сюжет
</a:t>
            </a:r>
            <a:pPr algn="l" indent="0" marL="0">
              <a:lnSpc>
                <a:spcPct val="100000"/>
              </a:lnSpc>
              <a:buNone/>
            </a:pPr>
            <a:r>
              <a:rPr lang="en-US" sz="7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Подростки охотно читают, когда история быстро захватывает и хочется узнать, что произойдёт дальше. Напряжённые события и неожиданные повороты поддерживают внимание до конца.
</a:t>
            </a:r>
            <a:endParaRPr lang="en-US" sz="1319" dirty="0"/>
          </a:p>
        </p:txBody>
      </p:sp>
      <p:sp>
        <p:nvSpPr>
          <p:cNvPr id="9" name="Text 1"/>
          <p:cNvSpPr txBox="1"/>
          <p:nvPr/>
        </p:nvSpPr>
        <p:spPr>
          <a:xfrm>
            <a:off x="4679657" y="2170617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Отдых и удовольствие
</a:t>
            </a:r>
            <a:pPr algn="l" indent="0" marL="0">
              <a:lnSpc>
                <a:spcPct val="100000"/>
              </a:lnSpc>
              <a:buNone/>
            </a:pPr>
            <a:r>
              <a:rPr lang="en-US" sz="7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помогает переключиться после уроков и отдохнуть без экрана. Если книга создаёт приятное настроение, её чаще берут снова, даже при плотном школьном расписании.
</a:t>
            </a:r>
            <a:endParaRPr lang="en-US" sz="1319" dirty="0"/>
          </a:p>
        </p:txBody>
      </p:sp>
      <p:sp>
        <p:nvSpPr>
          <p:cNvPr id="10" name="Text 2"/>
          <p:cNvSpPr txBox="1"/>
          <p:nvPr/>
        </p:nvSpPr>
        <p:spPr>
          <a:xfrm>
            <a:off x="378526" y="3707436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идеи
</a:t>
            </a:r>
            <a:pPr algn="l" indent="0" marL="0">
              <a:lnSpc>
                <a:spcPct val="100000"/>
              </a:lnSpc>
              <a:buNone/>
            </a:pPr>
            <a:r>
              <a:rPr lang="en-US" sz="7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Книги дают свежие темы для размышлений и расширяют словарь. Школьники ценят тексты, после которых легче говорить о поступках героев, выборе и отношениях.
</a:t>
            </a:r>
            <a:endParaRPr lang="en-US" sz="1326" dirty="0"/>
          </a:p>
        </p:txBody>
      </p:sp>
      <p:sp>
        <p:nvSpPr>
          <p:cNvPr id="11" name="Text 3"/>
          <p:cNvSpPr txBox="1"/>
          <p:nvPr/>
        </p:nvSpPr>
        <p:spPr>
          <a:xfrm>
            <a:off x="4679657" y="3707436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мешает читать
</a:t>
            </a:r>
            <a:pPr algn="l" indent="0" marL="0">
              <a:lnSpc>
                <a:spcPct val="100000"/>
              </a:lnSpc>
              <a:buNone/>
            </a:pPr>
            <a:r>
              <a:rPr lang="en-US" sz="7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чтения часто отказываются, если книга слишком длинная, сложная или скучная. Когда мало свободного времени и много домашнего задания, выбор падает на более короткие тексты.
</a:t>
            </a:r>
            <a:endParaRPr lang="en-US" sz="1319" dirty="0"/>
          </a:p>
        </p:txBody>
      </p:sp>
      <p:sp>
        <p:nvSpPr>
          <p:cNvPr id="12" name="Text 4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Why students read and why they stop reading
</a:t>
            </a:r>
            <a:endParaRPr lang="en-US" sz="2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8114" y="1647489"/>
            <a:ext cx="3848986" cy="29200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48769" y="1647327"/>
            <a:ext cx="4069235" cy="17934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книги у подростков редко бывает случайным: он зависит от того, насколько быстро текст обещает увлечь и насколько легко его читать без напряжения.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Интересный сюжет и понятный язык чаще помогают выбрать книгу, а длинный и трудный текст чаще приводит к отказу.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748770" y="3881852"/>
            <a:ext cx="4061855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Опрос класса, 9 класс; данные для учебной диаграммы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Reasons for liking or avoiding books
</a:t>
            </a:r>
            <a:endParaRPr lang="en-US" sz="2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28631" y="2755985"/>
            <a:ext cx="5286740" cy="168709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157678" y="1512476"/>
            <a:ext cx="3627548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наблюдений школьной библиотеки и рекомендаций учителей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Books that are often recommended in Grade 9
</a:t>
            </a:r>
            <a:endParaRPr lang="en-US" sz="2000" dirty="0"/>
          </a:p>
        </p:txBody>
      </p:sp>
      <p:sp>
        <p:nvSpPr>
          <p:cNvPr id="10" name="Text 3"/>
          <p:cNvSpPr txBox="1"/>
          <p:nvPr/>
        </p:nvSpPr>
        <p:spPr>
          <a:xfrm>
            <a:off x="386953" y="1512476"/>
            <a:ext cx="4185047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Ниже показаны типы книг, которые чаще привлекают девятиклассников, и признаки, помогающие быстро заинтересовать читателя.
</a:t>
            </a:r>
            <a:pPr algn="l" indent="0" marL="0">
              <a:lnSpc>
                <a:spcPct val="100000"/>
              </a:lnSpc>
              <a:buNone/>
            </a:pPr>
            <a:r>
              <a:rPr lang="en-US" sz="10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запоминаются книги с быстрым началом, понятными героями и короткими главами; рекомендации обычно приходят от учителей, одноклассников и библиотеки.
</a:t>
            </a:r>
            <a:endParaRPr lang="en-US" sz="1369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10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How the school environment shapes reading taste
</a:t>
            </a:r>
            <a:endParaRPr lang="en-US" sz="2000" dirty="0"/>
          </a:p>
        </p:txBody>
      </p:sp>
      <p:sp>
        <p:nvSpPr>
          <p:cNvPr id="11" name="Text 2"/>
          <p:cNvSpPr txBox="1"/>
          <p:nvPr/>
        </p:nvSpPr>
        <p:spPr>
          <a:xfrm>
            <a:off x="566225" y="2096734"/>
            <a:ext cx="3592479" cy="7630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Проекты и задания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книга становится частью проекта, ученики замечают её внимательнее. Задание на обсуждение или мини-исследование помогает открыть жанры, которые сами по себе они бы не выбрали.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4707006" y="2096734"/>
            <a:ext cx="3592479" cy="7630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Библиотечные выставки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Выставка в школьной библиотеке сразу делает новые книги заметными. Короткая рекомендация рядом с обложкой часто достаточно, чтобы ученик взял книгу в руки и начал читать.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566225" y="3628453"/>
            <a:ext cx="3592479" cy="7630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вслух и клубы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Кружки и совместное чтение создают безопасную среду для обсуждения. Ученики слышат мнение других, расширяют словарь и легче говорят по-английски о персонажах и сюжете.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4707006" y="3628453"/>
            <a:ext cx="3592479" cy="7630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Обсуждение в классе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книгу уже обсуждали одноклассники, интерес к ней растёт быстрее. Общий разговор помогает понять, почему текст нравится другим, и делает выбор более уверенным.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3088" y="1647327"/>
            <a:ext cx="8019234" cy="29204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7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From first contact with a book to a favourite series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читателя от первого взгляда на книгу к повторному выбору того же автора или серии.
</a:t>
            </a:r>
            <a:endParaRPr lang="en-US" sz="2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68825" y="1523600"/>
            <a:ext cx="3972759" cy="309595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10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Book preferences as part of personal identity
</a:t>
            </a:r>
            <a:endParaRPr lang="en-US" sz="2000" dirty="0"/>
          </a:p>
        </p:txBody>
      </p:sp>
      <p:sp>
        <p:nvSpPr>
          <p:cNvPr id="11" name="Text 2"/>
          <p:cNvSpPr txBox="1"/>
          <p:nvPr/>
        </p:nvSpPr>
        <p:spPr>
          <a:xfrm>
            <a:off x="630238" y="1545436"/>
            <a:ext cx="3758882" cy="7157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интересами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Книжный выбор часто отражает увлечения подростка. Любитель спорта, музыки, науки или путешествий обычно быстрее замечает книгу, где есть знакомая тема и близкий ему мир.
</a:t>
            </a:r>
            <a:endParaRPr lang="en-US" sz="1050" dirty="0"/>
          </a:p>
        </p:txBody>
      </p:sp>
      <p:sp>
        <p:nvSpPr>
          <p:cNvPr id="12" name="Text 3"/>
          <p:cNvSpPr txBox="1"/>
          <p:nvPr/>
        </p:nvSpPr>
        <p:spPr>
          <a:xfrm>
            <a:off x="630238" y="2331738"/>
            <a:ext cx="3758882" cy="7157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Настроение и жанр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 и те же читатели могут выбирать разные книги в разное время. Когда хочется развлечения, подходят смешные истории, а для размышлений — реалистичные сюжеты.
</a:t>
            </a:r>
            <a:endParaRPr lang="en-US" sz="1050" dirty="0"/>
          </a:p>
        </p:txBody>
      </p:sp>
      <p:sp>
        <p:nvSpPr>
          <p:cNvPr id="13" name="Text 4"/>
          <p:cNvSpPr txBox="1"/>
          <p:nvPr/>
        </p:nvSpPr>
        <p:spPr>
          <a:xfrm>
            <a:off x="630238" y="3118039"/>
            <a:ext cx="3758882" cy="7157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Черты личности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Некоторым нравится загадка, другим — спокойное повествование или сильные эмоции. Предпочтения показывают, как подросток думает, что его волнует и какой темп чтения ему удобен.
</a:t>
            </a:r>
            <a:endParaRPr lang="en-US" sz="1050" dirty="0"/>
          </a:p>
        </p:txBody>
      </p:sp>
      <p:sp>
        <p:nvSpPr>
          <p:cNvPr id="14" name="Text 5"/>
          <p:cNvSpPr txBox="1"/>
          <p:nvPr/>
        </p:nvSpPr>
        <p:spPr>
          <a:xfrm>
            <a:off x="630238" y="3904342"/>
            <a:ext cx="3758882" cy="7157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 как самовыражение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Выбранная книга иногда говорит о человеке не меньше, чем одежда или хобби. Поэтому обсуждение чтения помогает лучше узнать одноклассников и их интересы.
</a:t>
            </a:r>
            <a:endParaRPr lang="en-US" sz="105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8114" y="1647489"/>
            <a:ext cx="3848986" cy="29200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48769" y="1647327"/>
            <a:ext cx="4069235" cy="17934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возрастом подростки чаще пробуют длиннее тексты и обращают внимание не только на сюжет, но и на характеры, тему и авторский стиль.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 постепенно смещается от простых историй к более сложным книгам, где важны герои, проблемы и самостоятельный выбор.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748770" y="3881852"/>
            <a:ext cx="4061855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возрастных предпочтений; данные для визуализации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How reading preferences change with age
</a:t>
            </a:r>
            <a:endParaRPr lang="en-US" sz="2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24434" y="1405968"/>
            <a:ext cx="4816995" cy="233156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помнить о книжных предпочтениях девятиклассников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Книжный выбор подростка зависит от жанра, обложки, советов и формата чтения. Если книга совпадает с интересами, уровнем языка и настроением, она легко становится любимой.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2026-05-31T13:32:39Z</dcterms:created>
  <dcterms:modified xsi:type="dcterms:W3CDTF">2026-05-31T13:32:39Z</dcterms:modified>
</cp:coreProperties>
</file>