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68331" y="274425"/>
            <a:ext cx="3736037" cy="4626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3500" y="395475"/>
            <a:ext cx="4148700" cy="14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9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Наши школьные дела в книгах и стихах
</a:t>
            </a:r>
            <a:endParaRPr lang="en-US" sz="3992" dirty="0"/>
          </a:p>
        </p:txBody>
      </p:sp>
      <p:sp>
        <p:nvSpPr>
          <p:cNvPr id="6" name="Text 1"/>
          <p:cNvSpPr txBox="1"/>
          <p:nvPr/>
        </p:nvSpPr>
        <p:spPr>
          <a:xfrm>
            <a:off x="333488" y="4620663"/>
            <a:ext cx="44259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33500" y="2783650"/>
            <a:ext cx="4148700" cy="8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жизнь оживает в рассказах, стихах и картинках.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75050" y="1343877"/>
            <a:ext cx="3548100" cy="31877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школьные тексты так близки первокласснику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900625" y="1502575"/>
            <a:ext cx="3349200" cy="28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произведения рассказывают о знакомых событиях: звонке, уроке, перемене, библиотеке и празднике. Короткий текст, ясные слова и понятный сюжет помогают детям лучше понимать прочитанное и замечать настроение героев.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1535" y="1583458"/>
            <a:ext cx="384900" cy="3421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66226" y="1547825"/>
            <a:ext cx="310050" cy="413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86068" y="1562075"/>
            <a:ext cx="384900" cy="384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43335" y="1583458"/>
            <a:ext cx="384900" cy="342133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300610" y="1562075"/>
            <a:ext cx="384900" cy="3849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произведения подходят первоклассникам
</a:t>
            </a:r>
            <a:endParaRPr lang="en-US" sz="3000" dirty="0"/>
          </a:p>
        </p:txBody>
      </p:sp>
      <p:sp>
        <p:nvSpPr>
          <p:cNvPr id="15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6" name="Text 2"/>
          <p:cNvSpPr txBox="1"/>
          <p:nvPr/>
        </p:nvSpPr>
        <p:spPr>
          <a:xfrm>
            <a:off x="824035" y="2168950"/>
            <a:ext cx="10953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стихи
</a:t>
            </a:r>
            <a:pPr algn="l" indent="0" marL="0">
              <a:lnSpc>
                <a:spcPct val="115000"/>
              </a:lnSpc>
              <a:buNone/>
            </a:pPr>
            <a:r>
              <a:rPr lang="en-US" sz="10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 стихотворения легко читать и запоминать. В них звучат рифма, повтор и добрые слова о школе, друзьях, знаниях и радости от чтения.
</a:t>
            </a:r>
            <a:endParaRPr lang="en-US" sz="1233" dirty="0"/>
          </a:p>
        </p:txBody>
      </p:sp>
      <p:sp>
        <p:nvSpPr>
          <p:cNvPr id="17" name="Text 3"/>
          <p:cNvSpPr txBox="1"/>
          <p:nvPr/>
        </p:nvSpPr>
        <p:spPr>
          <a:xfrm>
            <a:off x="2581298" y="2168950"/>
            <a:ext cx="10953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Маленькие рассказы
</a:t>
            </a:r>
            <a:pPr algn="l" indent="0" marL="0">
              <a:lnSpc>
                <a:spcPct val="115000"/>
              </a:lnSpc>
              <a:buNone/>
            </a:pPr>
            <a:r>
              <a:rPr lang="en-US" sz="10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коротком рассказе обычно немного героев и событий. Ребёнок успевает понять, что произошло сначала, потом и чем всё закончилось.
</a:t>
            </a:r>
            <a:endParaRPr lang="en-US" sz="1256" dirty="0"/>
          </a:p>
        </p:txBody>
      </p:sp>
      <p:sp>
        <p:nvSpPr>
          <p:cNvPr id="18" name="Text 4"/>
          <p:cNvSpPr txBox="1"/>
          <p:nvPr/>
        </p:nvSpPr>
        <p:spPr>
          <a:xfrm>
            <a:off x="4338562" y="2168950"/>
            <a:ext cx="10953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Считалки и загадки
</a:t>
            </a:r>
            <a:pPr algn="l" indent="0" marL="0">
              <a:lnSpc>
                <a:spcPct val="115000"/>
              </a:lnSpc>
              <a:buNone/>
            </a:pPr>
            <a:r>
              <a:rPr lang="en-US" sz="10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тексты вызывают интерес и учат слышать точное слово. Загадка заставляет думать, а считалка помогает почувствовать ритм речи.
</a:t>
            </a:r>
            <a:endParaRPr lang="en-US" sz="1233" dirty="0"/>
          </a:p>
        </p:txBody>
      </p:sp>
      <p:sp>
        <p:nvSpPr>
          <p:cNvPr id="19" name="Text 5"/>
          <p:cNvSpPr txBox="1"/>
          <p:nvPr/>
        </p:nvSpPr>
        <p:spPr>
          <a:xfrm>
            <a:off x="6095826" y="2168950"/>
            <a:ext cx="10953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Сказочные истории
</a:t>
            </a:r>
            <a:pPr algn="l" indent="0" marL="0">
              <a:lnSpc>
                <a:spcPct val="115000"/>
              </a:lnSpc>
              <a:buNone/>
            </a:pPr>
            <a:r>
              <a:rPr lang="en-US" sz="10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Сказочные сюжеты понятны детям благодаря ярким героям и простым поступкам. В них легко заметить дружбу, помощь, старание и справедливый итог.
</a:t>
            </a:r>
            <a:endParaRPr lang="en-US" sz="1233" dirty="0"/>
          </a:p>
        </p:txBody>
      </p:sp>
      <p:sp>
        <p:nvSpPr>
          <p:cNvPr id="20" name="Text 6"/>
          <p:cNvSpPr txBox="1"/>
          <p:nvPr/>
        </p:nvSpPr>
        <p:spPr>
          <a:xfrm>
            <a:off x="7853101" y="2168950"/>
            <a:ext cx="10953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Добрые темы
</a:t>
            </a:r>
            <a:pPr algn="l" indent="0" marL="0">
              <a:lnSpc>
                <a:spcPct val="115000"/>
              </a:lnSpc>
              <a:buNone/>
            </a:pPr>
            <a:r>
              <a:rPr lang="en-US" sz="10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близки истории о внимании к другим, аккуратности и любви к книге. Такие произведения поддерживают хороший настрой на уроке и дома.
</a:t>
            </a:r>
            <a:endParaRPr lang="en-US" sz="124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5477" y="1245950"/>
            <a:ext cx="3307345" cy="3448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в иллюстрациях к тексту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74688" y="1856775"/>
            <a:ext cx="31989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понять рисунок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Иллюстрация подсказывает, кто говорит и где происходит действие. По ней легче уловить настроение героев и догадаться, о чём будет текст.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674688" y="3187125"/>
            <a:ext cx="31989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картинки особенно удачны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Хорошо, когда на рисунке видны класс, парта, доска или библиотека. Особенно удачны добрые сцены, где дети читают, слушают и обсуждают книгу.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3500" y="395475"/>
            <a:ext cx="84594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читать короткий текст в 1 классе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333500" y="1803150"/>
            <a:ext cx="2139300" cy="11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Слушаем строку
</a:t>
            </a:r>
            <a:pPr algn="l" indent="0" marL="0">
              <a:lnSpc>
                <a:spcPct val="115000"/>
              </a:lnSpc>
              <a:buNone/>
            </a:pPr>
            <a:r>
              <a:rPr lang="en-US" sz="10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ребёнок слышит правильное чтение и замечает, как звучат короткие фразы. Это помогает настроиться на ритм текста.
</a:t>
            </a:r>
            <a:endParaRPr lang="en-US" sz="1191" dirty="0"/>
          </a:p>
        </p:txBody>
      </p:sp>
      <p:sp>
        <p:nvSpPr>
          <p:cNvPr id="11" name="Text 3"/>
          <p:cNvSpPr txBox="1"/>
          <p:nvPr/>
        </p:nvSpPr>
        <p:spPr>
          <a:xfrm>
            <a:off x="2941250" y="1803150"/>
            <a:ext cx="2139300" cy="11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Читаем вместе
</a:t>
            </a:r>
            <a:pPr algn="l" indent="0" marL="0">
              <a:lnSpc>
                <a:spcPct val="115000"/>
              </a:lnSpc>
              <a:buNone/>
            </a:pPr>
            <a:r>
              <a:rPr lang="en-US" sz="10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читаем по слогам или хором, стараясь произносить слова чётко и плавно. Важно не спешить и понимать каждое предложение.
</a:t>
            </a:r>
            <a:endParaRPr lang="en-US" sz="1191" dirty="0"/>
          </a:p>
        </p:txBody>
      </p:sp>
      <p:sp>
        <p:nvSpPr>
          <p:cNvPr id="12" name="Text 4"/>
          <p:cNvSpPr txBox="1"/>
          <p:nvPr/>
        </p:nvSpPr>
        <p:spPr>
          <a:xfrm>
            <a:off x="5549000" y="1803150"/>
            <a:ext cx="2139300" cy="11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Отвечаем после чтения
</a:t>
            </a:r>
            <a:pPr algn="l" indent="0" marL="0">
              <a:lnSpc>
                <a:spcPct val="115000"/>
              </a:lnSpc>
              <a:buNone/>
            </a:pPr>
            <a:r>
              <a:rPr lang="en-US" sz="10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можно назвать героя, место действия и одно главное событие. Так ребёнок показывает, что понял смысл текста.
</a:t>
            </a:r>
            <a:endParaRPr lang="en-US" sz="119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175" y="1650180"/>
            <a:ext cx="8302200" cy="28467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4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проходит урок литературного чтения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579275" y="849230"/>
            <a:ext cx="79677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помогает первоклассникам уверенно работать с текстом и не теряться в заданиях.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87175" y="395475"/>
            <a:ext cx="79854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помогает в чтении и на уроке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20200" y="1833125"/>
            <a:ext cx="1791600" cy="28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читает выразительно, делает паузы и задаёт простые вопросы. Он помогает заметить важные слова, настроение героев и главную мысль без лишней спешки.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3554767" y="1833125"/>
            <a:ext cx="1791600" cy="28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слушает, читает по очереди, рассматривает рисунки и отвечает полными короткими фразами. Он учится не торопиться и внимательно следить за текстом.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412247" y="1833125"/>
            <a:ext cx="1791600" cy="28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и класс тоже помогают учиться. Книга открывает истории, а аккуратная работа с ней учит бережности, ответственности и уважению к общему делу.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700" y="1554284"/>
            <a:ext cx="2265000" cy="190888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30625" y="1554284"/>
            <a:ext cx="2265000" cy="190888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6075" y="1554284"/>
            <a:ext cx="2265000" cy="190888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Книжка, которая живёт в классе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893750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Полка у окна
</a:t>
            </a:r>
            <a:pPr algn="ctr" indent="0" marL="0">
              <a:lnSpc>
                <a:spcPct val="115000"/>
              </a:lnSpc>
              <a:buNone/>
            </a:pPr>
            <a:r>
              <a:rPr lang="en-US" sz="9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окна стоит невысокая полка с яркими книгами. Дети подходят к ней по одному, выбирают сказку или стихотворение и берут книгу двумя руками, будто маленькое сокровище. Потом осторожно перелистывают страницы и кладут книгу на место.
</a:t>
            </a:r>
            <a:endParaRPr lang="en-US" sz="955" dirty="0"/>
          </a:p>
        </p:txBody>
      </p:sp>
      <p:sp>
        <p:nvSpPr>
          <p:cNvPr id="11" name="Text 3"/>
          <p:cNvSpPr txBox="1"/>
          <p:nvPr/>
        </p:nvSpPr>
        <p:spPr>
          <a:xfrm>
            <a:off x="3570725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Уголок чтения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уголке чтения всегда тихо и уютно. Здесь лежат азбуки, книжки-малышки и сборники загадок, а рядом сидит ученик и ищет свою любимую историю. Он бережно держит книгу и читает, не загибая уголки страниц.
</a:t>
            </a:r>
            <a:endParaRPr lang="en-US" sz="1022" dirty="0"/>
          </a:p>
        </p:txBody>
      </p:sp>
      <p:sp>
        <p:nvSpPr>
          <p:cNvPr id="12" name="Text 4"/>
          <p:cNvSpPr txBox="1"/>
          <p:nvPr/>
        </p:nvSpPr>
        <p:spPr>
          <a:xfrm>
            <a:off x="6326175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1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для друга
</a:t>
            </a:r>
            <a:pPr algn="ctr" indent="0" marL="0">
              <a:lnSpc>
                <a:spcPct val="115000"/>
              </a:lnSpc>
              <a:buNone/>
            </a:pPr>
            <a:r>
              <a:rPr lang="en-US" sz="9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мальчик нашёл на полке книгу о школе и решил показать её другу. Они вместе рассматривали обложку, аккуратно листали страницы и улыбались знакомым картинкам. Так книжка стала частью дружбы и школьного дня.
</a:t>
            </a:r>
            <a:endParaRPr lang="en-US" sz="1015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992200" y="818825"/>
            <a:ext cx="3432300" cy="199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9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
</a:t>
            </a:r>
            <a:endParaRPr lang="en-US" sz="9600" dirty="0"/>
          </a:p>
        </p:txBody>
      </p:sp>
      <p:sp>
        <p:nvSpPr>
          <p:cNvPr id="4" name="Text 1"/>
          <p:cNvSpPr txBox="1"/>
          <p:nvPr/>
        </p:nvSpPr>
        <p:spPr>
          <a:xfrm>
            <a:off x="579275" y="4416125"/>
            <a:ext cx="34323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теме урока
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579275" y="1959200"/>
            <a:ext cx="3339600" cy="122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Этого набора хватает, чтобы ребёнок узнавал себя, друзей и взрослых в коротких историях о школе.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992200" y="2949025"/>
            <a:ext cx="3432300" cy="17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 героев чаще всего достаточно, чтобы показать знакомые школьные ситуации и добрые поступки.
</a:t>
            </a:r>
            <a:endParaRPr lang="en-US" sz="2623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33450" y="395475"/>
            <a:ext cx="84771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часто встречаются в теме школы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78681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вроде «урок», «звонок», «перемена» и «класс» сразу настраивают ребёнка на знакомую школьную ситуацию. Они помогают быстро понять, о чём идёт речь в тексте.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85056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«тетрадь», «учебник», «доска», «парта» и «библиотека» называют предметы и места, которые первоклассник видит каждый день. Так чтение становится понятнее и ближе.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91431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«друг», «учитель», «книга» и «помоги» показывают отношения между людьми. Они учат замечать, как герои поддерживают друг друга и ведут себя вежливо.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97806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находить эти слова в предложениях и объяснять их значение своими словами. Тогда ребёнок не просто читает, а увереннее понимает текст и запоминает новые выражения.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575" y="2484785"/>
            <a:ext cx="2755936" cy="231993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10352" y="2484787"/>
            <a:ext cx="2755936" cy="231993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23860" y="2484731"/>
            <a:ext cx="2708713" cy="242302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 о школе и чтении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49987" y="1399525"/>
            <a:ext cx="2595548" cy="9121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Звонкий стишок на перемене
</a:t>
            </a:r>
            <a:pPr algn="ctr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Мальчик читает вслух маленькое стихотворение и улыбается, будто нашёл в книге секрет. Строчки звучат легко, а рифмы помогают запомнить каждое слово. Рядом лежит яркий сборник, и читать хочется ещё и ещё.
</a:t>
            </a:r>
            <a:endParaRPr lang="en-US" sz="970" dirty="0"/>
          </a:p>
        </p:txBody>
      </p:sp>
      <p:sp>
        <p:nvSpPr>
          <p:cNvPr id="10" name="Text 2"/>
          <p:cNvSpPr txBox="1"/>
          <p:nvPr/>
        </p:nvSpPr>
        <p:spPr>
          <a:xfrm>
            <a:off x="3497562" y="1409897"/>
            <a:ext cx="2595548" cy="9121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открывает новый день
</a:t>
            </a:r>
            <a:pPr algn="ctr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Девочка держит тонкую книжку двумя руками и осторожно перелистывает страницы. В стихах о школе есть звонок, урок и весёлые друзья, поэтому они сразу узнаются. Такие строки легко повторять хором и дома, и в классе.
</a:t>
            </a:r>
            <a:endParaRPr lang="en-US" sz="970" dirty="0"/>
          </a:p>
        </p:txBody>
      </p:sp>
      <p:sp>
        <p:nvSpPr>
          <p:cNvPr id="11" name="Text 3"/>
          <p:cNvSpPr txBox="1"/>
          <p:nvPr/>
        </p:nvSpPr>
        <p:spPr>
          <a:xfrm>
            <a:off x="6323851" y="1399525"/>
            <a:ext cx="2595548" cy="9121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Добрые слова для друзей
</a:t>
            </a:r>
            <a:pPr algn="ctr" indent="0" marL="0">
              <a:lnSpc>
                <a:spcPct val="115000"/>
              </a:lnSpc>
              <a:buNone/>
            </a:pPr>
            <a:r>
              <a:rPr lang="en-US" sz="7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коротком стихотворении встречаются школа, тетрадь, учитель и радость от знаний. Герой читает с выражением, а слушатели тихо улыбаются и подсказывают рифму. После такого чтения даже самый серьёзный первоклассник начинает мечтать о новой книге.
</a:t>
            </a:r>
            <a:endParaRPr lang="en-US" sz="850" dirty="0"/>
          </a:p>
        </p:txBody>
      </p:sp>
      <p:sp>
        <p:nvSpPr>
          <p:cNvPr id="12" name="Text 4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3500" y="395475"/>
            <a:ext cx="84594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строится маленький рассказ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375500" y="2020650"/>
            <a:ext cx="1443600" cy="112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
</a:t>
            </a:r>
            <a:pPr algn="l" indent="0" marL="0">
              <a:lnSpc>
                <a:spcPct val="115000"/>
              </a:lnSpc>
              <a:buNone/>
            </a:pPr>
            <a:r>
              <a:rPr lang="en-US" sz="8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читатель знакомится с героями, местом и обычной школьной ситуацией. В рассказе сразу понятно, где происходит действие: в классе, на перемене или в библиотеке.
</a:t>
            </a:r>
            <a:endParaRPr lang="en-US" sz="936" dirty="0"/>
          </a:p>
        </p:txBody>
      </p:sp>
      <p:sp>
        <p:nvSpPr>
          <p:cNvPr id="11" name="Text 3"/>
          <p:cNvSpPr txBox="1"/>
          <p:nvPr/>
        </p:nvSpPr>
        <p:spPr>
          <a:xfrm>
            <a:off x="2711000" y="2020650"/>
            <a:ext cx="1443600" cy="112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событие
</a:t>
            </a:r>
            <a:pPr algn="l" indent="0" marL="0">
              <a:lnSpc>
                <a:spcPct val="115000"/>
              </a:lnSpc>
              <a:buNone/>
            </a:pPr>
            <a:r>
              <a:rPr lang="en-US" sz="8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случается одно важное действие: кто-то забыл книгу, помог другу или нашёл нужный учебник. Именно этот момент делает рассказ интересным и запоминающимся.
</a:t>
            </a:r>
            <a:endParaRPr lang="en-US" sz="936" dirty="0"/>
          </a:p>
        </p:txBody>
      </p:sp>
      <p:sp>
        <p:nvSpPr>
          <p:cNvPr id="12" name="Text 4"/>
          <p:cNvSpPr txBox="1"/>
          <p:nvPr/>
        </p:nvSpPr>
        <p:spPr>
          <a:xfrm>
            <a:off x="5019375" y="2020650"/>
            <a:ext cx="1443600" cy="112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Поворот к итогу
</a:t>
            </a:r>
            <a:pPr algn="l" indent="0" marL="0">
              <a:lnSpc>
                <a:spcPct val="115000"/>
              </a:lnSpc>
              <a:buNone/>
            </a:pPr>
            <a:r>
              <a:rPr lang="en-US" sz="8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герои реагируют на событие, разговаривают, исправляют ошибку или радуются успеху. Здесь становится ясно, почему поступок был важным для всех.
</a:t>
            </a:r>
            <a:endParaRPr lang="en-US" sz="936" dirty="0"/>
          </a:p>
        </p:txBody>
      </p:sp>
      <p:sp>
        <p:nvSpPr>
          <p:cNvPr id="13" name="Text 5"/>
          <p:cNvSpPr txBox="1"/>
          <p:nvPr/>
        </p:nvSpPr>
        <p:spPr>
          <a:xfrm>
            <a:off x="7352125" y="2020650"/>
            <a:ext cx="1443600" cy="112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
</a:t>
            </a:r>
            <a:pPr algn="l" indent="0" marL="0">
              <a:lnSpc>
                <a:spcPct val="115000"/>
              </a:lnSpc>
              <a:buNone/>
            </a:pPr>
            <a:r>
              <a:rPr lang="en-US" sz="8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читатель узнаёт простой вывод: чему научились герои и чем всё закончилось. После чтения легко сказать сначала, потом, затем и в конце.
</a:t>
            </a:r>
            <a:endParaRPr lang="en-US" sz="98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9668" y="1544888"/>
            <a:ext cx="513600" cy="4108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9668" y="2373016"/>
            <a:ext cx="513600" cy="41088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9668" y="3192746"/>
            <a:ext cx="513600" cy="4565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9668" y="4035296"/>
            <a:ext cx="513600" cy="45653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79275" y="395475"/>
            <a:ext cx="7967700" cy="61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дружба помогает в учебе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1575075" y="1420275"/>
            <a:ext cx="69720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рядом
</a:t>
            </a:r>
            <a:pPr algn="l" indent="0" marL="0">
              <a:lnSpc>
                <a:spcPct val="115000"/>
              </a:lnSpc>
              <a:buNone/>
            </a:pPr>
            <a:r>
              <a:rPr lang="en-US" sz="9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Друзья выручают друг друга на уроке: дают карандаш, помогают найти страницу, тихо подсказывают слово. Из таких мелочей складывается настоящая школьная поддержка.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1575075" y="2248400"/>
            <a:ext cx="69720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Доброе слово
</a:t>
            </a:r>
            <a:pPr algn="l" indent="0" marL="0">
              <a:lnSpc>
                <a:spcPct val="115000"/>
              </a:lnSpc>
              <a:buNone/>
            </a:pPr>
            <a:r>
              <a:rPr lang="en-US" sz="9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Вежливый товарищ говорит спокойно и внимательно слушает собеседника. В школьных текстах это особенно заметно: слова поддержки помогают не смущаться и смелее отвечать у доски.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1575075" y="3090950"/>
            <a:ext cx="69720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чтение
</a:t>
            </a:r>
            <a:pPr algn="l" indent="0" marL="0">
              <a:lnSpc>
                <a:spcPct val="115000"/>
              </a:lnSpc>
              <a:buNone/>
            </a:pPr>
            <a:r>
              <a:rPr lang="en-US" sz="9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дети читают вместе, им легче понять текст и заметить смешной или трогательный момент. Дружба делает чтение не только полезным, но и радостным.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1575075" y="3933500"/>
            <a:ext cx="69720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успех
</a:t>
            </a:r>
            <a:pPr algn="l" indent="0" marL="0">
              <a:lnSpc>
                <a:spcPct val="115000"/>
              </a:lnSpc>
              <a:buNone/>
            </a:pPr>
            <a:r>
              <a:rPr lang="en-US" sz="9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Радость от хорошей оценки, правильно прочитанной строки или удачного ответа становится общей. В таких историях видно: если рядом друг, учиться гораздо спокойнее и веселее.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175" y="1650180"/>
            <a:ext cx="8302200" cy="28467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4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подготовить пересказ по картинкам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579275" y="849230"/>
            <a:ext cx="79677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помогает первокласснику удержать порядок событий и пересказать текст своими простыми словами.
</a:t>
            </a:r>
            <a:endParaRPr lang="en-US" sz="1039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275" y="2924766"/>
            <a:ext cx="7943700" cy="18230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Наши рисунки к прочитанному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784637" y="1748100"/>
            <a:ext cx="2808300" cy="8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чтения дети рисуют героя, класс или любимый момент из истории. Так легче вспомнить, что произошло в тексте, и показать, какая деталь особенно понравилась.
</a:t>
            </a:r>
            <a:endParaRPr lang="en-US" sz="1170" dirty="0"/>
          </a:p>
        </p:txBody>
      </p:sp>
      <p:sp>
        <p:nvSpPr>
          <p:cNvPr id="8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455137" y="1748100"/>
            <a:ext cx="2808300" cy="8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рисунке важны крупные фигуры, яркие цвета и знакомые школьные предметы: книга, тетрадь, парта, доска. Такой рисунок словно продолжает рассказ на бумаге.
</a:t>
            </a:r>
            <a:endParaRPr lang="en-US" sz="117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8142" y="1605273"/>
            <a:ext cx="344972" cy="356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27751" y="1641999"/>
            <a:ext cx="353400" cy="2827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44427" y="1606658"/>
            <a:ext cx="353400" cy="353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61101" y="1606659"/>
            <a:ext cx="353400" cy="353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Вежливые слова в школьных историях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1097588" y="2168946"/>
            <a:ext cx="13194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Здравствуйте
</a:t>
            </a:r>
            <a:pPr algn="l" indent="0" marL="0">
              <a:lnSpc>
                <a:spcPct val="115000"/>
              </a:lnSpc>
              <a:buNone/>
            </a:pPr>
            <a:r>
              <a:rPr lang="en-US" sz="13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слово помогает начать разговор спокойно и дружелюбно. В текстах о школе оно показывает уважение к учителю, одноклассникам и взрослым.
</a:t>
            </a:r>
            <a:endParaRPr lang="en-US" sz="1379" dirty="0"/>
          </a:p>
        </p:txBody>
      </p:sp>
      <p:sp>
        <p:nvSpPr>
          <p:cNvPr id="15" name="Text 3"/>
          <p:cNvSpPr txBox="1"/>
          <p:nvPr/>
        </p:nvSpPr>
        <p:spPr>
          <a:xfrm>
            <a:off x="3214263" y="2168946"/>
            <a:ext cx="13194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Пожалуйста
</a:t>
            </a:r>
            <a:pPr algn="l" indent="0" marL="0">
              <a:lnSpc>
                <a:spcPct val="115000"/>
              </a:lnSpc>
              <a:buNone/>
            </a:pPr>
            <a:r>
              <a:rPr lang="en-US" sz="14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ним просьба звучит мягко и вежливо. Герой не требует, а просит, поэтому с ним приятно делиться карандашом, книгой или добрым советом.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5330938" y="2168946"/>
            <a:ext cx="13194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Спасибо
</a:t>
            </a:r>
            <a:pPr algn="l" indent="0" marL="0">
              <a:lnSpc>
                <a:spcPct val="115000"/>
              </a:lnSpc>
              <a:buNone/>
            </a:pPr>
            <a:r>
              <a:rPr lang="en-US" sz="14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слово учит замечать помощь и отвечать на неё благодарностью. В школьных историях оно часто звучит после доброго дела или удачного ответа.
</a:t>
            </a:r>
            <a:endParaRPr lang="en-US" sz="1400" dirty="0"/>
          </a:p>
        </p:txBody>
      </p:sp>
      <p:sp>
        <p:nvSpPr>
          <p:cNvPr id="17" name="Text 5"/>
          <p:cNvSpPr txBox="1"/>
          <p:nvPr/>
        </p:nvSpPr>
        <p:spPr>
          <a:xfrm>
            <a:off x="7447613" y="2168946"/>
            <a:ext cx="13194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и извините
</a:t>
            </a:r>
            <a:pPr algn="l" indent="0" marL="0">
              <a:lnSpc>
                <a:spcPct val="115000"/>
              </a:lnSpc>
              <a:buNone/>
            </a:pPr>
            <a:r>
              <a:rPr lang="en-US" sz="13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помогают не мешать другим и исправлять ошибку без ссоры. Для первоклассника это важные слова: они делают класс спокойнее и добрее.
</a:t>
            </a:r>
            <a:endParaRPr lang="en-US" sz="131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1100" y="395475"/>
            <a:ext cx="80640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учат произведения о школе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1374738" y="2087075"/>
            <a:ext cx="6385200" cy="70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Первое, чему учат такие тексты, — внимательно слушать и читать до конца. Тогда легче понять героя, заметить важную подробность и не перепутать события.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1374738" y="2938605"/>
            <a:ext cx="6385200" cy="70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Второе — быть аккуратным, стараться и не бросать начатое дело. Школьные истории показывают, что даже маленькое усилие помогает добиться хорошего результата.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1374738" y="3790148"/>
            <a:ext cx="6385200" cy="70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Третье — дружить, помогать и радоваться знаниям. После таких произведений учёба кажется не скучной обязанностью, а интересным путешествием в мир книг.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275" y="2924766"/>
            <a:ext cx="7943700" cy="18230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 на уроке чтения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784637" y="1748100"/>
            <a:ext cx="2808300" cy="8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уроке дети слушают учителя, читают по очереди или хором и следят по строкам в учебнике. Так текст становится понятным, а чтение — уверенным и спокойным.
</a:t>
            </a:r>
            <a:endParaRPr lang="en-US" sz="1170" dirty="0"/>
          </a:p>
        </p:txBody>
      </p:sp>
      <p:sp>
        <p:nvSpPr>
          <p:cNvPr id="8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455137" y="1748100"/>
            <a:ext cx="2808300" cy="8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Поднятая рука, открытая книга и внимательные лица показывают настоящий рабочий настрой. В таком классе легко отвечать на вопросы и замечать, как живёт история.
</a:t>
            </a:r>
            <a:endParaRPr lang="en-US" sz="117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31100" y="395475"/>
            <a:ext cx="80640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умеет первоклассник после темы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676881" y="1525377"/>
            <a:ext cx="2002800" cy="291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Первоклассник называет героя, место действия и одно главное событие. Он уже не теряется в тексте и может коротко сказать, о чём была история.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3603469" y="1525377"/>
            <a:ext cx="2002800" cy="291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слушает короткое произведение, читает простые строки и находит знакомые слова о школе, друзьях и книгах. Это помогает понимать содержание всё увереннее.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530069" y="1525377"/>
            <a:ext cx="2002800" cy="291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может рассказать о понравившейся книге и объяснить, что в ней особенно запомнилось. Так постепенно появляется интерес к чтению и желание брать новую книгу.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9675" y="2608327"/>
            <a:ext cx="8964600" cy="213609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28250" y="258625"/>
            <a:ext cx="7087500" cy="97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делают школьную жизнь интереснее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2359050" y="1697700"/>
            <a:ext cx="4425900" cy="71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тексты помогают первокласснику узнавать себя, друзей и привычные дела. Они учат добру, чтению и смелости, а каждая новая книга делает учебу теплее и увлекательнее.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2026-05-24T01:41:31Z</dcterms:created>
  <dcterms:modified xsi:type="dcterms:W3CDTF">2026-05-24T01:41:31Z</dcterms:modified>
</cp:coreProperties>
</file>