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 и Африки на рубеже веков: ключевые процессы и исторические итоги
</a:t>
            </a:r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Независимость, рост, кризисы и поиск путей модернизации.
</a:t>
            </a:r>
            <a:endParaRPr lang="en-US" sz="3245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веков: новые государства в меняющемся мире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XX века большинство стран Азии и Африки уже обрели суверенитет, но неравенство стартовых условий, колониальное наследие и новая глобализация по-разному определили их дальнейший путь.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начинается массовое освобождение колоний и оформление новых государств, которые быстро создают собственные институты власти и символы суверенитета.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2000 году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весь регион уже представлен независимыми государствами, однако политический статус сам по себе не устраняет социальные и экономические проблемы.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1950–1970-е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разворачивается основная волна деколонизации: десятки территорий получают независимость, но сталкиваются с дефицитом кадров, средств и управленческого опыта.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как главный поворот эпохи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сопровождался усилением миграции в города и повышенной нагрузкой на школы, больницы и рынок труда.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региона пережили демографический взрыв, но масштаб и последствия роста особенно остро проявились в Африке.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населения в Азии и Африке, 1950–2000 годы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по численности населения, 1950–2000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контрасты больших городов
</a:t>
            </a:r>
            <a:endParaRPr lang="en-US" sz="2971" dirty="0"/>
          </a:p>
        </p:txBody>
      </p:sp>
      <p:sp>
        <p:nvSpPr>
          <p:cNvPr id="11" name="Text 2"/>
          <p:cNvSpPr txBox="1"/>
          <p:nvPr/>
        </p:nvSpPr>
        <p:spPr>
          <a:xfrm>
            <a:off x="421775" y="1563687"/>
            <a:ext cx="2596083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магнит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становились центрами работы, образования, транспорта и политической активности, притягивая население из сельской местности и меняя повседневный уклад миллионов людей.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409575" y="2501935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Издержки роста
</a:t>
            </a:r>
            <a:pPr algn="l" indent="0" marL="0">
              <a:lnSpc>
                <a:spcPct val="90000"/>
              </a:lnSpc>
              <a:buNone/>
            </a:pPr>
            <a:r>
              <a:rPr lang="en-US" sz="37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Перенаселение усиливало пробки, загрязнение воздуха и социальное расслоение, а инфраструктура часто не успевала за темпами расширения городов.
</a:t>
            </a:r>
            <a:endParaRPr lang="en-US" sz="1034" dirty="0"/>
          </a:p>
        </p:txBody>
      </p:sp>
      <p:sp>
        <p:nvSpPr>
          <p:cNvPr id="13" name="Text 4"/>
          <p:cNvSpPr txBox="1"/>
          <p:nvPr/>
        </p:nvSpPr>
        <p:spPr>
          <a:xfrm>
            <a:off x="3252603" y="1563687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городской ландшафт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деловыми кварталами и промышленными зонами быстро росли неформальные поселения, где острее ощущались нехватка жилья, воды, санитарии и базовых услуг.
</a:t>
            </a:r>
            <a:endParaRPr lang="en-US" sz="909" dirty="0"/>
          </a:p>
        </p:txBody>
      </p:sp>
      <p:sp>
        <p:nvSpPr>
          <p:cNvPr id="14" name="Text 5"/>
          <p:cNvSpPr txBox="1"/>
          <p:nvPr/>
        </p:nvSpPr>
        <p:spPr>
          <a:xfrm>
            <a:off x="421773" y="3468185"/>
            <a:ext cx="2596084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37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6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крупный город стал символом одновременно и модернизации, и глубоких социальных противоречий, скрытых за ярким фасадом роста.
</a:t>
            </a:r>
            <a:endParaRPr lang="en-US" sz="1030" dirty="0"/>
          </a:p>
        </p:txBody>
      </p:sp>
      <p:sp>
        <p:nvSpPr>
          <p:cNvPr id="15" name="Text 6"/>
          <p:cNvSpPr txBox="1"/>
          <p:nvPr/>
        </p:nvSpPr>
        <p:spPr>
          <a:xfrm>
            <a:off x="3247839" y="2501935"/>
            <a:ext cx="2648321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возможностей
</a:t>
            </a:r>
            <a:pPr algn="l" indent="0" marL="0">
              <a:lnSpc>
                <a:spcPct val="90000"/>
              </a:lnSpc>
              <a:buNone/>
            </a:pPr>
            <a:r>
              <a:rPr lang="en-US" sz="36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5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трудности, именно городская среда ускоряла доступ к современным профессиям, культурным изменениям и новым формам общественной мобильности.
</a:t>
            </a:r>
            <a:endParaRPr lang="en-US" sz="9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72672"/>
            <a:ext cx="5182677" cy="215690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экономического развития в странах Азии и Африки
</a:t>
            </a:r>
            <a:endParaRPr lang="en-US" sz="2271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 тот же мировой период дал разные результаты в зависимости от структуры экономики и качества институтов.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Устойчивее развивались те страны, где экспорт сырья дополнялся промышленностью, образованием и стабильным управлением.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исторический анализ стран Азии и Африки, конец XX века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от государственного планирования к рыночным реформам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реформы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конца 1970-х годов курс Дэн Сяопина открыл путь к специальным экономическим зонам, притоку капитала и стремительному росту экспорта, особенно в промышленности.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либерализация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Индия ослабила ограничения для бизнеса, расширила роль частного сектора и начала активнее включаться в мировую экономику.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показали, что модернизация возможна через сочетание государственной стратегии, рыночных механизмов и открытости внешним связям.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индустриальные экономики региона специализировались на технике, электронике и товарах массового спроса, усиливая экспортную ориентацию.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2000 году Азия заметно укрепила позиции в мировой промышленности, а центр роста сместился в сторону Восточной Азии.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 мировой экономике: рост производства и экспорта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Всемирного банка и ВТО, рубеж 2000 года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сырьевая зависимость и неравномерная модернизация
</a:t>
            </a:r>
            <a:endParaRPr lang="en-US" sz="2572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сырьевая зависимость и неравномерная модернизация
</a:t>
            </a:r>
            <a:endParaRPr lang="en-US" sz="2572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экспорт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доходы строились на продаже нефти, руд, какао, кофе и хлопка, поэтому экономика сильно зависела от конъюнктуры мировых рынков.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ценовых колебаний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цен на сырьё быстро превращалось в бюджетный дефицит, рост долга и необходимость обращаться за внешними кредитами.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Тормозящие факторы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инфраструктура, коррупция и политическая нестабильность мешали промышленному развитию и делали реформы медленными и непоследовательными.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примеры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ЮАР, Ботсвана и Маврикий доказали, что диверсификация экономики, инвестиции в образование и сильные институты создают более устойчивую траекторию роста.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страны от независимости к развитию или кризису
</a:t>
            </a:r>
            <a:pPr algn="l" indent="0" marL="0">
              <a:lnSpc>
                <a:spcPct val="90000"/>
              </a:lnSpc>
              <a:buNone/>
            </a:pPr>
            <a:r>
              <a:rPr lang="en-US" sz="8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политические решения и внешние условия меняют траекторию государства после обретения независимости.
</a:t>
            </a:r>
            <a:endParaRPr lang="en-US" sz="23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780" y="1348925"/>
            <a:ext cx="2617440" cy="227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мира и войны
</a:t>
            </a:r>
            <a:pPr algn="l" indent="0" marL="0">
              <a:lnSpc>
                <a:spcPct val="90000"/>
              </a:lnSpc>
              <a:buNone/>
            </a:pPr>
            <a:r>
              <a:rPr lang="en-US" sz="39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соседствуют государства, где политическая система устоялась, и зоны затяжных кризисов. Особенно заметны Ближний Восток, Афганистан и Шри-Ланка, а в Африке — район Великих озёр, Судан, Сомали и Ангола. Контраст подчёркивает неравномерность развития региона.
</a:t>
            </a:r>
            <a:endParaRPr lang="en-US" sz="941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вспыхивают конфликты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напряжённость связана не с одним фактором, а с их сочетанием: этнические противоречия, спор за ресурсы, слабость центральной власти и участие внешних игроков. Там, где государство не контролирует территорию, конфликт быстро затягивается и приобретает масштабный характер.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стабильностью и риском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соседние страны могли развиваться по-разному: одни выстраивали относительно устойчивые институты и сохраняли внутренний порядок, другие сталкивались с переворотами и гражданскими войнами. Карта показывает, что политическая стабильность была важнейшим условием модернизации и роста.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региона: стабильность и конфликты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2" y="1750102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50102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60474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идентичность
</a:t>
            </a:r>
            <a:pPr algn="l" indent="0" marL="0">
              <a:lnSpc>
                <a:spcPct val="90000"/>
              </a:lnSpc>
              <a:buNone/>
            </a:pPr>
            <a:r>
              <a:rPr lang="en-US" sz="69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Ислам, индуизм, буддизм и христианство влияли не только на частную жизнь, но и на политику. В одних странах вера укрепляла чувство общности, в других становилась основой идеологической мобилизации.
</a:t>
            </a:r>
            <a:endParaRPr lang="en-US" sz="1393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нормы
</a:t>
            </a:r>
            <a:pPr algn="l" indent="0" marL="0">
              <a:lnSpc>
                <a:spcPct val="90000"/>
              </a:lnSpc>
              <a:buNone/>
            </a:pPr>
            <a:r>
              <a:rPr lang="en-US" sz="64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не разрушала общество мгновенно: во многих семьях сохранялись патриархальные отношения, уважение к старшим и роль общины. Эти нормы продолжали определять поведение людей, особенно за пределами крупных городов.
</a:t>
            </a:r>
            <a:endParaRPr lang="en-US" sz="1289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темп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68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быстрее втягивались в новые экономические и культурные практики, тогда как сельские районы менялись медленнее. Поэтому общество нередко жило сразу в двух временных ритмах — современном и традиционном.
</a:t>
            </a:r>
            <a:endParaRPr lang="en-US" sz="1374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политика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государств религиозные различия усиливали споры о власти, правах и национальной идентичности. Там, где государство умело учитывать традиции, модернизация шла спокойнее и менее конфликтно.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традиция и модернизация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образовательных возможностях особенно заметен между городом и деревней, а также между полами. Именно он во многом определял различия в темпах экономического обновления.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образования, тем больше шансов на технологический рост, мобильность и устойчивое развитие. Восточная Азия заметно опережала многие другие регионы.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человеческий капитал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ЮНЕСКО и Всемирного банка на рубеже 2000 года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государства и их траектории развития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политический строй, экономическую основу, достижения и проблемы крупнейших стран региона.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чаще сопровождал те государства, где реформы сочетались со стабильными институтами, а сырьевая зависимость и политические кризисы тормозили развитие.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исторический обзор по странам Азии и Африки, конец XX — начало XXI века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733" y="1569245"/>
            <a:ext cx="1714215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семья и социальные изменения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женщины получили более широкий доступ к школе, университету и работе в сферах, где раньше доминировали мужчины. Это постепенно меняло структуру семьи и представления о социальной роли женщины.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пространство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городах быстрее росла занятость женщин в промышленности, торговле и услугах. Здесь раньше формировались новые модели поведения, тогда как в сельской местности традиционные нормы сохранялись значительно дольше.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сохранялись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прав шло неравномерно: ранние браки, зависимость в имущественных вопросах и гендерное неравенство оставались распространёнными. В разных странах эти проблемы проявлялись с разной силой, но полностью не исчезали.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власти поддерживали школьное образование, медицинскую помощь и правовые реформы, социальные перемены происходили быстрее. Государственная политика становилась важным условием реального, а не только формального равноправия.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регионами выражалась не только в доходах, но и в доступе к медицине, образованию и безопасной городской среде.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высокий уровень развития обычно сопровождался лучшим качеством жизни, а хроническое отставание усиливало бедность и уязвимость населения.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развития и неравенство возможностей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данным ООН и Всемирного банка на рубеже 2000 года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8057" y="1363076"/>
            <a:ext cx="2668649" cy="21596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 мировую экономику и новые технологии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как точка включения в мир
</a:t>
            </a:r>
            <a:pPr algn="ctr" indent="0" marL="0">
              <a:lnSpc>
                <a:spcPct val="90000"/>
              </a:lnSpc>
              <a:buNone/>
            </a:pPr>
            <a:r>
              <a:rPr lang="en-US" sz="3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порты и промышленные зоны стали воротами в глобальные цепочки поставок. Через них страны Азии всё активнее экспортировали электронику, автомобили, химию и текстиль, превращаясь из периферии в крупных участников мировой торговли.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5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скачок в африканских городах
</a:t>
            </a:r>
            <a:pPr algn="ctr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особенно быстро росли мобильная связь, телекоммуникации и цифровые финансовые сервисы. Для жителей больших городов это означало более быстрые переводы денег, доступ к услугам и новые формы предпринимательства.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1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меняют повседневность
</a:t>
            </a:r>
            <a:pPr algn="ctr" indent="0" marL="0">
              <a:lnSpc>
                <a:spcPct val="90000"/>
              </a:lnSpc>
              <a:buNone/>
            </a:pPr>
            <a:r>
              <a:rPr lang="en-US" sz="38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коммуникации ускорили торговлю, банковские операции и денежные переводы мигрантов. Они также расширили доступ к информации и дистанционному обучению, что особенно важно для молодых стран с быстро растущим населением.
</a:t>
            </a:r>
            <a:endParaRPr lang="en-US" sz="9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региональных конфликтов и их последствия
</a:t>
            </a:r>
            <a:pPr algn="l" indent="0" marL="0">
              <a:lnSpc>
                <a:spcPct val="90000"/>
              </a:lnSpc>
              <a:buNone/>
            </a:pPr>
            <a:r>
              <a:rPr lang="en-US" sz="8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исторические и политические факторы перерастают в затяжные кризисы
</a:t>
            </a:r>
            <a:endParaRPr lang="en-US" sz="23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рубежа веков: успехи и ограничения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Азиатский подъём
</a:t>
            </a:r>
            <a:pPr algn="l" indent="0" marL="0">
              <a:lnSpc>
                <a:spcPct val="90000"/>
              </a:lnSpc>
              <a:buNone/>
            </a:pPr>
            <a:r>
              <a:rPr lang="en-US" sz="39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2000 году Азия стала одним из ключевых центров промышленного производства и экспорта. Особенно заметно это было в странах, где реформы поддерживались инвестициями, инфраструктурой и активной внешней торговлей.
</a:t>
            </a:r>
            <a:endParaRPr lang="en-US" sz="1075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различия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африканских государств добилась политической стабилизации и начала реформ, но многие по-прежнему сталкивались с бедностью, долгами и зависимостью от сырья. Континент развивался неравномерно, без единой траектории.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нестабильности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Авторитарные практики, конфликты и слабые институты тормозили рост даже там, где были природные ресурсы. Без доверия к власти и устойчивых правил развития экономические достижения оказывались хрупкими.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периода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рубежа веков показывает, что модернизация требует не только денег и технологий, но и мира, образования, эффективного управления и способности включаться в мировую экономику на выгодных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к современности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XX–XXI веков показал, что независимость сама по себе не гарантирует успеха. Будущее стран Азии и Африки определяли качество управления, образование, мир, реформы и умение использовать глобализацию в своих интересах.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2026-06-01T06:17:36Z</dcterms:created>
  <dcterms:modified xsi:type="dcterms:W3CDTF">2026-06-01T06:17:36Z</dcterms:modified>
</cp:coreProperties>
</file>