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экосистемы: экосистемы, изменённые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перестраивает природу и какие последствия это несёт?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антропогенные экосистемы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растут, сельскохозяйственные земли занимают огромные площади, а влияние человека на воздух, воду, почвы и живые организмы становится всё заметнее. Поэтому тема помогает понять экологические риски и пути их снижения.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антропогенной экосистемы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Создана деятельностью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Антропогенная экосистема возникает там, где связи между организмами и средой сформированы или существенно перестроены человеком в ходе хозяйственной деятельности, строительства, земледелия или промышленного освоения территории.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основные звенья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такой системе по-прежнему действуют продуценты, консументы и редуценты, а также поток энергии и круговорот веществ, хотя их соотношение и устойчивость заметно отличаются от природных экосистем.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Нуждается в управлении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функционирование обычно поддерживается поливом, удобрениями, уходом за растениями, уборкой отходов или регулированием водного режима, поэтому она тесно зависит от постоянного вмешательства человека.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саморегуляции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сравнению с природными сообществами антропогенные экосистемы хуже восстанавливаются после нарушений и сильнее зависят от внешних ресурсов, что делает их более уязвимыми к сбоям.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358885"/>
            <a:ext cx="4486275" cy="9698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антропогенных экосистем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экосистемы определяется целью её создания, степенью вмешательства человека и особенностями круговорота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антропогенных экосистем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типов общая основа одна — управление человеком, но цели и нагрузка на среду существенно различаются.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антропогенная экосистема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объединяет здания, дороги, транспорт, парки, дворы, почвы, воздух и водоёмы. Здесь живут не только люди, но и птицы, насекомые, сорные растения и микроорганизмы.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застроенных районах температура обычно выше, чем за городской чертой. Камень, асфальт и бетон накапливают тепло днём и медленно отдают его ночью, усиливая перегрев.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уходит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покрытия уменьшают просачивание воды в почву и увеличивают поверхностный сток. Из-за этого сильные дожди чаще вызывают лужи, подтопления и перегрузку ливневой канализации.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скверы и дворы с деревьями уменьшают запылённость, частично ослабляют шум и смягчают жару. Чем больше зелени, тем комфортнее и стабильнее городская среда.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природной и антропогенной экосистем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обобщённое сравнение по ключевым признакам, а не точные измерения для конкретного объекта.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учебное сравнение по материалам школьной экологии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системы обычно богаче видами и стабильнее, тогда как антропогенные сильнее зависят от внешнего управления.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Агроэкосистемы и их особенности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создания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5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Агроэкосистемы формируются ради урожая, мяса, молока, древесины и другой продукции. Их структура подчинена хозяйственной задаче, а не естественному развитию сообщества.
</a:t>
            </a:r>
            <a:endParaRPr lang="en-US" sz="1153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 таких системах преобладают один или два вида культурных растений. Это упрощает пищевые связи и сокращает число сопутствующих организмов.
</a:t>
            </a:r>
            <a:endParaRPr lang="en-US" sz="1160" dirty="0"/>
          </a:p>
        </p:txBody>
      </p:sp>
      <p:sp>
        <p:nvSpPr>
          <p:cNvPr id="12" name="Text 4"/>
          <p:cNvSpPr txBox="1"/>
          <p:nvPr/>
        </p:nvSpPr>
        <p:spPr>
          <a:xfrm>
            <a:off x="691211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 цепи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в агроэкосистемах короче, чем в природных сообществах. Нередко уменьшается число хищников, опылителей и почвенных организмов, поддерживающих естественное равновесие.
</a:t>
            </a:r>
            <a:endParaRPr lang="en-US" sz="1078" dirty="0"/>
          </a:p>
        </p:txBody>
      </p:sp>
      <p:sp>
        <p:nvSpPr>
          <p:cNvPr id="13" name="Text 5"/>
          <p:cNvSpPr txBox="1"/>
          <p:nvPr/>
        </p:nvSpPr>
        <p:spPr>
          <a:xfrm>
            <a:off x="2682904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постоянный уход
</a:t>
            </a:r>
            <a:pPr algn="l" indent="0" marL="0">
              <a:lnSpc>
                <a:spcPct val="100000"/>
              </a:lnSpc>
              <a:buNone/>
            </a:pPr>
            <a:r>
              <a:rPr lang="en-US" sz="5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сохранить урожайность, применяют удобрения, орошение, обработку почвы, севооборот и защиту растений от сорняков, вредителей и болезней.
</a:t>
            </a:r>
            <a:endParaRPr lang="en-US" sz="1140" dirty="0"/>
          </a:p>
        </p:txBody>
      </p:sp>
      <p:sp>
        <p:nvSpPr>
          <p:cNvPr id="14" name="Text 6"/>
          <p:cNvSpPr txBox="1"/>
          <p:nvPr/>
        </p:nvSpPr>
        <p:spPr>
          <a:xfrm>
            <a:off x="5492472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регулярного вмешательства агроэкосистема быстро теряет продуктивность: почвы истощаются, возрастает число вредителей, а круговорот веществ становится менее устойчивым.
</a:t>
            </a:r>
            <a:endParaRPr lang="en-US" sz="104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агроэкосистема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сельскохозяйственного цикла и зависимость каждого звена от действий человека.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 техногенные экосистемы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экосистемам относятся заводские площадки, карьеры, отвалы, свалки и транспортные узлы. Для них характерны сильное преобразование рельефа, разрушение почвенного покрова и бедный растительный слой.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загрязнения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зонах часто накапливаются пыль, шум, загрязнённый воздух, сточные воды, нефтепродукты и соли тяжёлых металлов. Воздействие распространяется и на соседние территории.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Бедный видовой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здесь представлены немногими устойчивыми видами, которые могут переносить неблагоприятные условия. Часто преобладают синантропные животные и неприхотливые сорные растения.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техногенное давление, тем медленнее естественное восстановление территории. Поэтому такие экосистемы особенно нуждаются в контроле, очистке и последующей рекультивации.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воздействия человека на экосистемы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воздействия редко действуют поодиночке: обычно они усиливают друг друга и меняют среду одновременно.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 учебной иллюстрации по теме антропогенного воздействия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масштабно ландшафты меняют землепользование и сельское хозяйство, а транспорт и загрязнение ускоряют деградацию среды.
</a:t>
            </a:r>
            <a:endParaRPr lang="en-US" sz="109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3661" y="1502100"/>
            <a:ext cx="2595703" cy="199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6811" y="1502100"/>
            <a:ext cx="2595703" cy="199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биоразнообразие меняется рядом с человеком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виды находят свои ниши
</a:t>
            </a:r>
            <a:pPr algn="l" indent="0" marL="0">
              <a:lnSpc>
                <a:spcPct val="100000"/>
              </a:lnSpc>
              <a:buNone/>
            </a:pPr>
            <a:r>
              <a:rPr lang="en-US" sz="4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крышах, во дворах и вдоль дорог выживают виды, которым проще приспособиться к шуму, свету и дефициту укрытий. Голубь сизый, ворона и домовая мышь становятся привычной частью городской среды, а растения-«первопроходцы» быстро занимают свободные участки.
</a:t>
            </a:r>
            <a:endParaRPr lang="en-US" sz="1179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Пустыри и обочины — новые местообитания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Пустыри, строительные площадки и дорожные откосы выглядят бедными, но именно там формируются временные сообщества. Здесь можно увидеть одуванчик, лебеду, сорные злаки и насекомых-опылителей, которым подходят открытый свет, тёплая почва и частые нарушения.
</a:t>
            </a:r>
            <a:endParaRPr lang="en-US" sz="1154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 водоёмы повышают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плотно застроенном городе зелёные зоны и искусственные пруды создают более сложную среду для жизни организмов. Деревья, кустарники, птицы и водные беспозвоночные используют эти участки как убежища, кормовые места и коридоры для перемещения.
</a:t>
            </a:r>
            <a:endParaRPr lang="en-US" sz="11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941286"/>
            <a:ext cx="4376738" cy="18343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экологические риски антропогенных экосистем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сохраняется только при ограничении воздействия на природу, контроле загрязнений и поддержании качества почв, воды и воздуха.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экосистемы одновременно обеспечивают людей ресурсами и создают нагрузку на природную среду. Сопоставление выгод и рисков помогает понять, почему им нужно грамотное управление.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экологии и 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56" y="1696931"/>
            <a:ext cx="375600" cy="37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143" y="1717805"/>
            <a:ext cx="375729" cy="3339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9999" y="1696931"/>
            <a:ext cx="328763" cy="3757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776" y="3410904"/>
            <a:ext cx="375729" cy="30058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0143" y="3373331"/>
            <a:ext cx="375729" cy="375729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чему приводит преобразование природных территорий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местообитаний
</a:t>
            </a:r>
            <a:pPr algn="l" indent="0" marL="0">
              <a:lnSpc>
                <a:spcPct val="100000"/>
              </a:lnSpc>
              <a:buNone/>
            </a:pPr>
            <a:r>
              <a:rPr lang="en-US" sz="4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природные территории распадаются на изолированные участки, и животным становится труднее находить пищу, партнёров и безопасные места для размножения. Это особенно опасно для редких и чувствительных видов.
</a:t>
            </a:r>
            <a:endParaRPr lang="en-US" sz="972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Эвтрофикация водоёмов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Избыточные удобрения и стоки обогащают воду питательными веществами, из-за чего бурно разрастаются водоросли. Затем падает содержание кислорода, и страдают рыбы, беспозвоночные и прибрежные растения.
</a:t>
            </a:r>
            <a:endParaRPr lang="en-US" sz="1046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Свалки, мусор и строительные остатки занимают место, загрязняют почву и воду, а также могут становиться источником токсичных веществ. Неправильное обращение с отходами ухудшает санитарное состояние территории.
</a:t>
            </a:r>
            <a:endParaRPr lang="en-US" sz="1078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5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воздухе, почве и воде накапливаются пыль, выхлопы, нефтепродукты и тяжёлые металлы. Это меняет состав сообществ и делает экосистему менее устойчивой к дальнейшим воздействиям.
</a:t>
            </a:r>
            <a:endParaRPr lang="en-US" sz="1154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редких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местообитания исчезают или упрощаются, исчезают и виды, которым нужны особые условия. В результате уменьшается биологическое разнообразие и ослабевает природная устойчивость ландшафта.
</a:t>
            </a:r>
            <a:endParaRPr lang="en-US" sz="10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загрязнения в антропогенной экосистеме
</a:t>
            </a:r>
            <a:pPr algn="l" indent="0" marL="0">
              <a:lnSpc>
                <a:spcPct val="80000"/>
              </a:lnSpc>
              <a:buNone/>
            </a:pPr>
            <a:r>
              <a:rPr lang="en-US" sz="7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загрязнение распространяется от источника к человеку через природные среды и пищевые цепи.
</a:t>
            </a:r>
            <a:endParaRPr lang="en-US" sz="27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устойчивости антропогенных экосистем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отражают, насколько среда способна смягчать перегрев, сток воды и загрязнение без резких сбоев в работе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обобщение; шкала условная, для сравнительной оценки факторов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природных элементов и инженерной защиты, тем выше устойчивость и ниже экологические риски.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7925" y="1459363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7825" y="1459363"/>
            <a:ext cx="375900" cy="37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739" y="1459363"/>
            <a:ext cx="281925" cy="37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87925" y="3142263"/>
            <a:ext cx="375900" cy="33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97825" y="3158969"/>
            <a:ext cx="375900" cy="300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сделать систему устойчивее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5718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мусора уменьшает объём захоронения, облегчает переработку и снижает загрязнение территории. Для города это один из самых простых способов уменьшить нагрузку на окружающую среду.
</a:t>
            </a:r>
            <a:endParaRPr lang="en-US" sz="1123" dirty="0"/>
          </a:p>
        </p:txBody>
      </p:sp>
      <p:sp>
        <p:nvSpPr>
          <p:cNvPr id="16" name="Text 3"/>
          <p:cNvSpPr txBox="1"/>
          <p:nvPr/>
        </p:nvSpPr>
        <p:spPr>
          <a:xfrm>
            <a:off x="33817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
</a:t>
            </a:r>
            <a:pPr algn="ctr" indent="0" marL="0">
              <a:lnSpc>
                <a:spcPct val="100000"/>
              </a:lnSpc>
              <a:buNone/>
            </a:pPr>
            <a:r>
              <a:rPr lang="en-US" sz="471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дворы с деревьями и зелёные крыши охлаждают воздух, задерживают пыль и делают среду более комфортной. Они также создают места обитания для птиц и насекомых.
</a:t>
            </a:r>
            <a:endParaRPr lang="en-US" sz="1131" dirty="0"/>
          </a:p>
        </p:txBody>
      </p:sp>
      <p:sp>
        <p:nvSpPr>
          <p:cNvPr id="17" name="Text 4"/>
          <p:cNvSpPr txBox="1"/>
          <p:nvPr/>
        </p:nvSpPr>
        <p:spPr>
          <a:xfrm>
            <a:off x="6191651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водопользование особенно важно в городах и на полях, где избыток стоков быстро переносит загрязнения. Снижение потерь воды помогает сохранять ресурсы и поддерживать круговорот веществ.
</a:t>
            </a:r>
            <a:endParaRPr lang="en-US" sz="1123" dirty="0"/>
          </a:p>
        </p:txBody>
      </p:sp>
      <p:sp>
        <p:nvSpPr>
          <p:cNvPr id="18" name="Text 5"/>
          <p:cNvSpPr txBox="1"/>
          <p:nvPr/>
        </p:nvSpPr>
        <p:spPr>
          <a:xfrm>
            <a:off x="5718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Экологичный транспорт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транспорт, велосипед и пешеходные маршруты уменьшают выбросы, шум и перегрев улиц. Чем меньше зависимость от личных автомобилей, тем легче поддерживать качество воздуха.
</a:t>
            </a:r>
            <a:endParaRPr lang="en-US" sz="1123" dirty="0"/>
          </a:p>
        </p:txBody>
      </p:sp>
      <p:sp>
        <p:nvSpPr>
          <p:cNvPr id="19" name="Text 6"/>
          <p:cNvSpPr txBox="1"/>
          <p:nvPr/>
        </p:nvSpPr>
        <p:spPr>
          <a:xfrm>
            <a:off x="33817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Экологичное земледелие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Севооборот, точное внесение удобрений и биологическая защита растений помогают сохранять плодородие почв. Такие приёмы уменьшают химическую нагрузку и поддерживают стабильную урожайность.
</a:t>
            </a:r>
            <a:endParaRPr lang="en-US" sz="11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9086" y="1371600"/>
            <a:ext cx="1644642" cy="32978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рекультивации нарушенных территорий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участка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убирают отходы, опасные вещества и разрушенные конструкции. Это снижает риск дальнейшего загрязнения и создаёт основу для безопасного восстановления территории.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Выравнивание рельефа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формируют устойчивую поверхность, устраняют ямы, отвалы и резкие перепады высоты. Такой этап помогает предотвратить размыв почвы и застой воды.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0172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плодородия
</a:t>
            </a:r>
            <a:pPr algn="l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подготовленную поверхность наносят почвенный слой, вносят органические вещества и при необходимости улучшают состав грунта. После этого территория может снова поддерживать растительный покров.
</a:t>
            </a:r>
            <a:endParaRPr lang="en-US" sz="1123" dirty="0"/>
          </a:p>
        </p:txBody>
      </p:sp>
      <p:sp>
        <p:nvSpPr>
          <p:cNvPr id="14" name="Text 5"/>
          <p:cNvSpPr txBox="1"/>
          <p:nvPr/>
        </p:nvSpPr>
        <p:spPr>
          <a:xfrm>
            <a:off x="3989143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растениями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финальном этапе высевают травы, высаживают кустарники и деревья, чтобы закрепить почву и запустить новое сообщество. Дальнейшее использование зависит от состояния участка и целей восстановления.
</a:t>
            </a:r>
            <a:endParaRPr lang="en-US" sz="114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748620"/>
            <a:ext cx="4486275" cy="21903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экосистемы в повседневной жизни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привычные места рядом со школой и домом можно рассматривать как экосистемы, если в них есть живые организмы, среда и постоянное участие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антропогенными объектами в повседневной среде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человек управляет объектом, тем выше его зависимость от ухода и тем заметнее влияние на состав живых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этой доли помогает увидеть, почему состояние городской среды, воды и воздуха становится частью повседневной безопасности и личной экологической ответственности.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56%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мирового населения живёт в городах, поэтому экология антропогенных ландшафтов напрямую связана с жизнью большинства людей.
</a:t>
            </a:r>
            <a:endParaRPr lang="en-US" sz="3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экосистемы: выводы для будущего
</a:t>
            </a:r>
            <a:pPr algn="ctr" indent="0" marL="0">
              <a:lnSpc>
                <a:spcPct val="100000"/>
              </a:lnSpc>
              <a:buNone/>
            </a:pPr>
            <a:r>
              <a:rPr lang="en-US" sz="35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экосистемы полезны людям, но их устойчивость не возникает сама собой. Она требует сохранения природных компонентов, снижения загрязнения, восстановления нарушенных территорий и ответственного управления ресурсами.
</a:t>
            </a:r>
            <a:endParaRPr lang="en-US" sz="352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2026-06-01T17:35:37Z</dcterms:created>
  <dcterms:modified xsi:type="dcterms:W3CDTF">2026-06-01T17:35:37Z</dcterms:modified>
</cp:coreProperties>
</file>