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png"/><Relationship Id="rId12" Type="http://schemas.openxmlformats.org/officeDocument/2006/relationships/image" Target="../media/image-13-12.png"/><Relationship Id="rId13" Type="http://schemas.openxmlformats.org/officeDocument/2006/relationships/image" Target="../media/image-13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4145" y="-1"/>
            <a:ext cx="4199185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6525" y="721050"/>
            <a:ext cx="7251600" cy="3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Гидросфера — водная оболочка Земли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Гидросфера включает все воды Земли: океаны, моря, реки, озёра, болота, ледники, подземные воды и пар.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83150" y="596425"/>
            <a:ext cx="4202100" cy="3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гидросферы важна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нужна всем живым организмам: без неё невозможны рост, питание и нормальная работа клеток. Гидросфера влияет на погоду и климат, переносит влагу и удерживает тепло. Большие запасы пресной воды сосредоточены во льдах и подземных водах.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238" y="1830853"/>
            <a:ext cx="355500" cy="35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9213" y="1841136"/>
            <a:ext cx="376800" cy="3349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71706" y="1830853"/>
            <a:ext cx="311063" cy="355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31331" y="1830853"/>
            <a:ext cx="311063" cy="355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68738" y="1830853"/>
            <a:ext cx="355500" cy="355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97950" y="692900"/>
            <a:ext cx="77481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каких частей состоит гидросфера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224813" y="2309400"/>
            <a:ext cx="16611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океан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24813" y="3050050"/>
            <a:ext cx="1661100" cy="15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океан объединяет основные водные массы планеты. Он влияет на погоду, потому что вода в океане накапливает и отдаёт тепло, а ветры переносят влагу.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1984438" y="2309400"/>
            <a:ext cx="16611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воды суши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1984438" y="3050050"/>
            <a:ext cx="1661100" cy="15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внутренним водам суши относят реки, озёра и болота. Они формируют ландшафты, питают растения и поддерживают жизнь, а также участвуют в круговороте воды.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744063" y="2309400"/>
            <a:ext cx="16611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Ледники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3744063" y="3050050"/>
            <a:ext cx="1661100" cy="15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Ледники — это крупные скопления льда, где хранится много пресной воды. В тёплое время года они дают талую воду, поддерживая реки и уровень воды.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5503688" y="2309400"/>
            <a:ext cx="16611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воды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5503688" y="3050050"/>
            <a:ext cx="1661100" cy="15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воды находятся в порах и трещинах горных пород. Они питают колодцы, родники и некоторые реки, а их качество зависит от состава пород.
</a:t>
            </a:r>
            <a:endParaRPr lang="en-US" sz="1200" dirty="0"/>
          </a:p>
        </p:txBody>
      </p:sp>
      <p:sp>
        <p:nvSpPr>
          <p:cNvPr id="18" name="Text 10"/>
          <p:cNvSpPr txBox="1"/>
          <p:nvPr/>
        </p:nvSpPr>
        <p:spPr>
          <a:xfrm>
            <a:off x="7263313" y="2309400"/>
            <a:ext cx="16611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в атмосфере
</a:t>
            </a:r>
            <a:endParaRPr lang="en-US" sz="1400" dirty="0"/>
          </a:p>
        </p:txBody>
      </p:sp>
      <p:sp>
        <p:nvSpPr>
          <p:cNvPr id="19" name="Text 11"/>
          <p:cNvSpPr txBox="1"/>
          <p:nvPr/>
        </p:nvSpPr>
        <p:spPr>
          <a:xfrm>
            <a:off x="7263313" y="3050050"/>
            <a:ext cx="1661100" cy="15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атмосфере вода встречается как водяной пар. При охлаждении пар превращается в капли и льдинки, образуя облака, а затем выпадают осадки.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0775" y="1181630"/>
            <a:ext cx="4894200" cy="2339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8750" y="6694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распределена вода на Земле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воды крайне неравномерно: основная часть приходится на солёные воды океана, а доступной для человека пресной воды очень мало.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Пресная вода составляет небольшую часть гидросферы, поэтому сохранение чистых источников особенно важно.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15400" y="4290700"/>
            <a:ext cx="300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учебные данные по географии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воды в природе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этапы: от испарения до возвращения воды в океан.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34676"/>
            <a:ext cx="3043800" cy="18904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234676"/>
            <a:ext cx="3043800" cy="18904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8475" y="1358251"/>
            <a:ext cx="3043800" cy="189048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164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как «тепловой аккумулятор»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океан накапливает тепло и постепенно отдаёт его в атмосферу. Благодаря этому климат на побережьях обычно мягче, чем далеко от моря. Даже при ветре океан помогает поддерживать влажность и влияет на погоду.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6260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океанов и материков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Увидеть масштабы помогают карты мира с обозначением океанов и материков. На них океаны выглядят как огромные «пространства воды» между сушей. Это помогает понять, почему океан — главная часть гидросферы.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184123" y="337887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 — разные, но связаны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Тихий, Атлантический, Индийский, Северный Ледовитый и Южный океаны отличаются по температуре и условиям. Но вода и течения в целом образуют единую систему. Поэтому изменения в одном районе способны затрагивать другие.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3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океан — самая большая часть гидросферы
</a:t>
            </a:r>
            <a:endParaRPr lang="en-US" sz="239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750" y="262275"/>
            <a:ext cx="82086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Моря, заливы и проливы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14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— это часть океана, которая частично отделена сушей, островами или подводными возвышенностями. Из-за этого условия в море могут заметно отличаться от океанских.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182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Залив глубоко вдаётся в сушу, поэтому вода туда поступает из океана, а берега влияют на течения. По форме заливы бывают разными, но общий признак — «вход» в материк.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300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Пролив соединяет моря и океаны. Через проливы вода может свободно перемещаться, а вместе с ней — и тепло, и солёность. Примеры: пролив Босфор, соединяющий моря разного типа.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справочные данные по географии (значения приводятся как ориентировочные)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Солёность воды в разных водоёмах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Солёность зависит от испарения, притоков пресной воды и замкнутости водоёма. Поэтому даже близкие по региону моря могут иметь разные значения.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показывают: океанская вода заметно солонее морей, а озёра и реки обычно намного преснее. Самые низкие значения характерны для внутренних вод.
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0500" y="503150"/>
            <a:ext cx="8191500" cy="46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как водные пути суши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949350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река течёт много километров, она постепенно вырабатывает долину. На пойме вода разливается во влажные периоды, поддерживая влажные экосистемы.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49350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реки выделяют исток, русло, устье и притоки. Такая «карта» помогает понять, как вода движется по территории и где формируются главные водные потоки.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94575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переносят не только воду, но и песок, глину и питательные вещества. Эти материалы оседают в новых местах и участвуют в формировании русла.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5194575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реки, такие как Волга, Нил и Амазонка, создают крупные формы рельефа: поймы и дельты. Там часто много устьевых рукавов и богатая растительность.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учебные данные по географии (длины приводятся по справочным источникам)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реки мира по длине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разных материках встречаются очень длинные реки: это значит, что протяжённость определяется не только климатом, но и особенностями рельефа.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Столбцы показывают разрыв между лидером и остальными. При этом длинные реки встречаются в Африке, Южной Америке, Азии и Евразии.
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63900" y="1237650"/>
            <a:ext cx="3339300" cy="26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 бывают пресные и солёные, глубокие и мелкие, а болота сохраняют влагу и накапливают растительные остатки. Водохранилища создают люди для воды, орошения и энергии.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43050" y="1330200"/>
            <a:ext cx="40128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1642 м
</a:t>
            </a:r>
            <a:pPr algn="ctr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глубина делает Байкал важнейшим природным резервуаром пресной воды.
</a:t>
            </a:r>
            <a:endParaRPr lang="en-US" sz="4500" dirty="0"/>
          </a:p>
        </p:txBody>
      </p:sp>
      <p:sp>
        <p:nvSpPr>
          <p:cNvPr id="6" name="Text 3"/>
          <p:cNvSpPr txBox="1"/>
          <p:nvPr/>
        </p:nvSpPr>
        <p:spPr>
          <a:xfrm>
            <a:off x="590450" y="4748425"/>
            <a:ext cx="80460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200" i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учебные материалы по географии (справочные данные).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70" y="1200"/>
            <a:ext cx="4644060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0100" y="692876"/>
            <a:ext cx="4099800" cy="3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Ледники и снег — запасы пресной воды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Ледники содержат большую часть пресной воды Земли и работают как природный «склад»: в холодное время они накапливают снег и лёд, а летом постепенно отдают талую воду рекам.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ледяные покровы расположены в Антарктиде и Гренландии. Снег и лёд медленно движутся и формируют ландшафт, а трещины на поверхности помогают увидеть их внутреннее устройство.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626542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450" y="1249063"/>
            <a:ext cx="242550" cy="32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2025" y="2979571"/>
            <a:ext cx="335400" cy="2981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72463" y="1249063"/>
            <a:ext cx="242550" cy="323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932038" y="2966938"/>
            <a:ext cx="323400" cy="3234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436875" y="1930500"/>
            <a:ext cx="38469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воды залегают в порах и трещинах горных пород. Они могут быть совсем близко к поверхности или на большой глубине, что влияет на условия их пополнения и движение.
</a:t>
            </a:r>
            <a:endParaRPr lang="en-US" sz="1100" dirty="0"/>
          </a:p>
        </p:txBody>
      </p:sp>
      <p:sp>
        <p:nvSpPr>
          <p:cNvPr id="16" name="Text 1"/>
          <p:cNvSpPr txBox="1"/>
          <p:nvPr/>
        </p:nvSpPr>
        <p:spPr>
          <a:xfrm>
            <a:off x="1136600" y="1226400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они находятся
</a:t>
            </a:r>
            <a:endParaRPr lang="en-US" sz="1300" dirty="0"/>
          </a:p>
        </p:txBody>
      </p:sp>
      <p:sp>
        <p:nvSpPr>
          <p:cNvPr id="17" name="Text 2"/>
          <p:cNvSpPr txBox="1"/>
          <p:nvPr/>
        </p:nvSpPr>
        <p:spPr>
          <a:xfrm>
            <a:off x="436875" y="3665371"/>
            <a:ext cx="38469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рек питается грунтовыми водами: они поддерживают уровень воды в межсезонье. Поэтому после сухих периодов некоторые ручьи не пересыхают полностью.
</a:t>
            </a:r>
            <a:endParaRPr lang="en-US" sz="1100" dirty="0"/>
          </a:p>
        </p:txBody>
      </p:sp>
      <p:sp>
        <p:nvSpPr>
          <p:cNvPr id="18" name="Text 3"/>
          <p:cNvSpPr txBox="1"/>
          <p:nvPr/>
        </p:nvSpPr>
        <p:spPr>
          <a:xfrm>
            <a:off x="1136600" y="2944275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рек и ручьёв
</a:t>
            </a:r>
            <a:endParaRPr lang="en-US" sz="1300" dirty="0"/>
          </a:p>
        </p:txBody>
      </p:sp>
      <p:sp>
        <p:nvSpPr>
          <p:cNvPr id="19" name="Text 4"/>
          <p:cNvSpPr txBox="1"/>
          <p:nvPr/>
        </p:nvSpPr>
        <p:spPr>
          <a:xfrm>
            <a:off x="4837650" y="1930500"/>
            <a:ext cx="38733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подземная вода выходит на поверхность, образуются родники. Колодцы тоже используют подземный водоносный слой, чтобы получать воду для домов и хозяйства.
</a:t>
            </a:r>
            <a:endParaRPr lang="en-US" sz="1100" dirty="0"/>
          </a:p>
        </p:txBody>
      </p:sp>
      <p:sp>
        <p:nvSpPr>
          <p:cNvPr id="20" name="Text 5"/>
          <p:cNvSpPr txBox="1"/>
          <p:nvPr/>
        </p:nvSpPr>
        <p:spPr>
          <a:xfrm>
            <a:off x="5550724" y="1226400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Колодцы и родники
</a:t>
            </a:r>
            <a:endParaRPr lang="en-US" sz="1300" dirty="0"/>
          </a:p>
        </p:txBody>
      </p:sp>
      <p:sp>
        <p:nvSpPr>
          <p:cNvPr id="21" name="Text 6"/>
          <p:cNvSpPr txBox="1"/>
          <p:nvPr/>
        </p:nvSpPr>
        <p:spPr>
          <a:xfrm>
            <a:off x="4837650" y="3665372"/>
            <a:ext cx="38733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подземных вод зависит от состава пород и чистоты почв. Фильтрация через толщу грунта может очищать воду, но загрязнение почвы ухудшает её состав.
</a:t>
            </a:r>
            <a:endParaRPr lang="en-US" sz="1100" dirty="0"/>
          </a:p>
        </p:txBody>
      </p:sp>
      <p:sp>
        <p:nvSpPr>
          <p:cNvPr id="22" name="Text 7"/>
          <p:cNvSpPr txBox="1"/>
          <p:nvPr/>
        </p:nvSpPr>
        <p:spPr>
          <a:xfrm>
            <a:off x="5550724" y="2944275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чего зависит качество
</a:t>
            </a:r>
            <a:endParaRPr lang="en-US" sz="1300" dirty="0"/>
          </a:p>
        </p:txBody>
      </p:sp>
      <p:sp>
        <p:nvSpPr>
          <p:cNvPr id="23" name="Text 8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24" name="Text 9"/>
          <p:cNvSpPr txBox="1"/>
          <p:nvPr/>
        </p:nvSpPr>
        <p:spPr>
          <a:xfrm>
            <a:off x="436875" y="404025"/>
            <a:ext cx="84492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воды и источники
</a:t>
            </a:r>
            <a:endParaRPr lang="en-US" sz="2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данные школьных учебных программ по географии (оценочные доли водопотребления).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человек использует пресную воду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бытовое потребление заметно в повседневной жизни, наибольшая нагрузка приходится на выращивание продуктов питания — именно там расходуется больше всего воды.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приоритеты: для снижения общего водопотребления особенно важно улучшать водосбережение в сельском хозяйстве и на производстве.
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7475" y="816525"/>
            <a:ext cx="8385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гидросферы для природы и человека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5651575" y="2121150"/>
            <a:ext cx="31113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и ландшафты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помогает формировать почвы и переносит растворённые вещества. Это важно для лесов, лугов и морских районов, где растениям нужен стабильный водный режим.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1347200" y="2121025"/>
            <a:ext cx="31113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 озёра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поддерживает жизнь в водных экосистемах и служит средой для множества организмов. Она также участвует в круговороте веществ, помогая почвам и растительности получать нужную влагу.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3501400" y="3877275"/>
            <a:ext cx="31113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 и моря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 и моря накапливают солнечное тепло и сглаживают резкие перепады погоды. Благодаря этому климат многих прибрежных районов становится мягче, а сезонные изменения ощущаются слабее.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человек изменяет гидросферу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происходят через забор воды, строительство сооружений, сброс стоков и загрязнение берегов; последствия проявляются в реках, озёрах и подземных системах.
</a:t>
            </a:r>
            <a:endParaRPr lang="en-US" sz="151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775" y="1402062"/>
            <a:ext cx="4788300" cy="228852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1192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водные объекты России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44766" y="4294387"/>
            <a:ext cx="3902100" cy="12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645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 (справочные данные).
</a:t>
            </a:r>
            <a:endParaRPr lang="en-US" sz="645" dirty="0"/>
          </a:p>
        </p:txBody>
      </p:sp>
      <p:sp>
        <p:nvSpPr>
          <p:cNvPr id="6" name="Text 2"/>
          <p:cNvSpPr txBox="1"/>
          <p:nvPr/>
        </p:nvSpPr>
        <p:spPr>
          <a:xfrm>
            <a:off x="5233725" y="825975"/>
            <a:ext cx="3708000" cy="35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крупных объектов, которые выделяются по природным особенностям: длина рек, глубина или размеры озёр.
</a:t>
            </a:r>
            <a:pPr algn="l" indent="0" marL="0">
              <a:lnSpc>
                <a:spcPct val="150041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водные объекты России отличаются по разным параметрам: где-то лидирует глубина (Байкал), где-то — размеры (Каспий, Ладога), а где-то — длина и водность (Волга, Енисей).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53344" y="4219799"/>
            <a:ext cx="53217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Заповедники, мониторинг и правила использования водных объектов формируют долгосрочную охрану. Чистая вода напрямую связана со здоровьем людей и возможностью существования многих видов животных и растений.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326904" y="3319016"/>
            <a:ext cx="53217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берегов важна, потому что размыв и разрушение береговых линий ухудшают прозрачность воды и усиливают вынос загрязнений. Укрепление прибрежных участков поддерживает устойчивость природы.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510122" y="2473733"/>
            <a:ext cx="5321700" cy="7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Очистка сточных вод и контроль качества помогают не допускать попадания загрязнений в водоёмы. Это снижает риск для здоровья людей и сохраняет водные экосистемы.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680988" y="1628450"/>
            <a:ext cx="5321700" cy="7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воды начинается с привычек и технологий: уменьшая потери в быту и снижая излишние расходы на орошение, человек уменьшает нагрузку на реки и подземные источники.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90700" y="361450"/>
            <a:ext cx="8357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водных ресурсов
</a:t>
            </a:r>
            <a:endParaRPr lang="en-US" sz="2500" dirty="0"/>
          </a:p>
        </p:txBody>
      </p:sp>
      <p:sp>
        <p:nvSpPr>
          <p:cNvPr id="8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3750" y="719475"/>
            <a:ext cx="3316200" cy="22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Гидросфера и будущее планеты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049925" y="819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населения и увеличение числа засушливых периодов повышают спрос на пресную воду. Загрязнение и таяние ледников тоже меняют её количество и доступность в разных регионах.
</a:t>
            </a:r>
            <a:endParaRPr lang="en-US" sz="1175" dirty="0"/>
          </a:p>
        </p:txBody>
      </p:sp>
      <p:sp>
        <p:nvSpPr>
          <p:cNvPr id="9" name="Text 3"/>
          <p:cNvSpPr txBox="1"/>
          <p:nvPr/>
        </p:nvSpPr>
        <p:spPr>
          <a:xfrm>
            <a:off x="4059450" y="2039175"/>
            <a:ext cx="3141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 влияет на уровень океана и на то, как ведут себя реки: в одних местах сильнее проявляются паводки, в других — засухи и снижение стока.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049925" y="3105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использование воды, современные очистные сооружения и сотрудничество между странами помогают справляться с проблемами. Чем эффективнее управление водными ресурсами, тем меньше риск дефицита в будущем.
</a:t>
            </a:r>
            <a:endParaRPr lang="en-US" sz="105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94375" y="722175"/>
            <a:ext cx="7874100" cy="37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о гидросфере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Гидросфера объединяет все воды Земли и делает возможной жизнь. Все её части связаны круговоротом воды, а пресная вода распределена неравномерно, поэтому реки, озёра, ледники и подземные воды требуют бережной охраны.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2026-05-12T22:25:17Z</dcterms:created>
  <dcterms:modified xsi:type="dcterms:W3CDTF">2026-05-12T22:25:17Z</dcterms:modified>
</cp:coreProperties>
</file>