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6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Коэволюция природы и цивилизации: как они изменяют друг друга
</a:t>
            </a:r>
            <a:pPr algn="l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общество развиваются вместе, постоянно меняя условия жизни человека.
</a:t>
            </a:r>
            <a:endParaRPr lang="en-US" sz="2816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влияние человека охватывает почти всю планету: растут города, потребление ресурсов и выбросы, а вместе с этим усиливаются климатические риски, истощение почв и утрата видов. Вопрос уже касается качества жизни каждого.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коэволюция стала глобальной темой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среды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общества жили в прямой зависимости от сезонов, воды, плодородия почв и миграций животных; любое изменение природы сразу отражалось на выживании людей.
</a:t>
            </a:r>
            <a:endParaRPr lang="en-US" sz="1351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земледелию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 тысяч лет назад земледелие изменило образ жизни: появились поля, поселения, запасы пищи и первые системы управления водой.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коэволюция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растений и животных стало переломным этапом, когда человек не только приспосабливался к среде, но и начал целенаправленно перестраивать её.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взаимодействия человека и природы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9138" y="1523052"/>
            <a:ext cx="3972133" cy="30970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центры обмена между обществом и средой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сосредоточены люди, транспорт, предприятия и коммуникации, поэтому здесь особенно быстро растут потребление энергии, образование отходов и нагрузка на окружающую среду.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застройка усиливает перегрев, загрязнение воздуха и дефицит свободного пространства, а также повышает зависимость городов от стабильных поставок воды, пищи и энергии.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технологических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городской среде быстрее внедряются очистка воды, раздельный сбор отходов, общественный транспорт и энергоэффективные здания, уменьшающие экологический след.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природы и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сохраняются река, парк и зелёные зоны, город получает естественное охлаждение, защиту от паводков и более комфортные условия жизни для жителей.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 ростом населения усиливались промышленность, транспорт и потребление энергии, а также сокращались естественные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устойчивое нарастание нагрузки: чем масштабнее хозяйство, тем сильнее давление на природные системы.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Bank, Global Carbon Project, Living Planet Report WWF; обобщённые данные по периоду 1950–2023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человеческого воздействия на планету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пожары, жара и загрязнение воздуха ухудшают самочувствие, особенно у детей, пожилых людей и тех, кто уже имеет хронические заболевания.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риски становятся постоянными, люди чаще переезжают, а государства вынуждены тратить больше средств на страхование, восстановление и адаптацию.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нестабильные осадки и жара снижают урожайность, меняют сроки сева и уборки, а также повышают риск потерь для фермеров и продовольственной системы.
</a:t>
            </a:r>
            <a:endParaRPr lang="en-US" sz="1098" dirty="0"/>
          </a:p>
        </p:txBody>
      </p:sp>
      <p:sp>
        <p:nvSpPr>
          <p:cNvPr id="14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ледников, маловодье и изменение режима рек затрудняют снабжение городов и предприятий водой, особенно там, где запасов и так немного.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Наводнения, штормы и оползни повреждают дороги, мосты, линии электропередачи и здания, из-за чего возрастает стоимость ремонта и защиты территорий.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влияет на развитие цивилизации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цивилизация изменяет природу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и фрагментация лесов сокращают площадь естественных экосистем, лишают животных мест обитания и ослабляют способность природы хранить углерод и влагу.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Промышленность, транспорт и бытовые отходы загрязняют воздух и воду, а токсичные вещества накапливаются в почвах и попадают в живые организмы.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58775" y="3628306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выбросов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ископаемого топлива увеличивает концентрацию парниковых газов, что усиливает потепление и меняет климатические условия в разных регионах мира.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в экосистемах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 микропластик распространяются по океанам, почвам и пищевым цепям, создавая долгосрочную угрозу для животных и человека.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круговоротов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применение удобрений и химических веществ нарушает природные циклы азота и фосфора, а это влияет на состояние воды, почв и урожай.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1740575"/>
            <a:ext cx="3848986" cy="27339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действия человека вызывают ответные изменения природной среды и влияют на жизнь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сферах видна обратная связь: вмешательство человека меняет природу, а изменённая среда затем влияет на общество.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ООН, IPCC, FAO и UNEP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сферы коэволюции природы и цивилизации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14" y="3268064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145" y="3259009"/>
            <a:ext cx="324602" cy="3246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944" y="1629466"/>
            <a:ext cx="328860" cy="2630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92601" y="1602394"/>
            <a:ext cx="277578" cy="31723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4597" y="1602394"/>
            <a:ext cx="317232" cy="31723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земледелие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агротехнологии дают возможность вносить воду, удобрения и средства защиты растений точнее, снижая потери и нагрузку на экосистемы.
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мониторинг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и спутниковые данные помогают отслеживать качество воздуха, уровень воды, состояние лесов и объём выбросов, чтобы быстрее принимать решения.
</a:t>
            </a:r>
            <a:endParaRPr lang="en-US" sz="1393" dirty="0"/>
          </a:p>
        </p:txBody>
      </p:sp>
      <p:sp>
        <p:nvSpPr>
          <p:cNvPr id="17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Возобновляемая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Солнечные, ветровые и другие чистые источники уменьшают зависимость от ископаемого топлива и сокращают выбросы парниковых газов, если их внедрение идёт системно.
</a:t>
            </a:r>
            <a:endParaRPr lang="en-US" sz="1131" dirty="0"/>
          </a:p>
        </p:txBody>
      </p:sp>
      <p:sp>
        <p:nvSpPr>
          <p:cNvPr id="18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Энергосбережение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Утепление зданий, эффективное освещение и экономичное оборудование позволяют тратить меньше энергии без потери комфорта и качества работы.
</a:t>
            </a:r>
            <a:endParaRPr lang="en-US" sz="1150" dirty="0"/>
          </a:p>
        </p:txBody>
      </p:sp>
      <p:sp>
        <p:nvSpPr>
          <p:cNvPr id="19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и переработка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Очистные сооружения и переработка материалов уменьшают загрязнение воды и почв, а также помогают возвращать ресурсы в повторное использование.
</a:t>
            </a:r>
            <a:endParaRPr lang="en-US" sz="1131" dirty="0"/>
          </a:p>
        </p:txBody>
      </p:sp>
      <p:sp>
        <p:nvSpPr>
          <p:cNvPr id="20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как способ снизить экологическую нагрузку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решения работают только вместе: меры в одной отрасли усиливают результат в другой и уменьшают общий экологический след.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устойчивость достигается через согласованные изменения в нескольких секторах, а не через одно решение.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ООН, IPCC и UNEP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устойчивого развития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коэволюции: от ресурса к новому состоянию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3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обратную связь между природной средой и хозяйственной деятельностью общества.
</a:t>
            </a:r>
            <a:endParaRPr lang="en-US" sz="183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446341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Зеленые крыши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снижают перегрев зданий, удерживают влагу и частично задерживают дождевую воду. Такая «живая» оболочка улучшает микроклимат и делает школьные или жилые пространства заметно комфортнее летом.
</a:t>
            </a:r>
            <a:endParaRPr lang="en-US" sz="916" dirty="0"/>
          </a:p>
        </p:txBody>
      </p:sp>
      <p:sp>
        <p:nvSpPr>
          <p:cNvPr id="13" name="Text 2"/>
          <p:cNvSpPr txBox="1"/>
          <p:nvPr/>
        </p:nvSpPr>
        <p:spPr>
          <a:xfrm>
            <a:off x="2125124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сады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понижения с растениями принимают сток после ливня, фильтруют его и уменьшают риск подтоплений. Это простой способ приблизить городскую среду к естественному круговороту воды.
</a:t>
            </a:r>
            <a:endParaRPr lang="en-US" sz="916" dirty="0"/>
          </a:p>
        </p:txBody>
      </p:sp>
      <p:sp>
        <p:nvSpPr>
          <p:cNvPr id="14" name="Text 3"/>
          <p:cNvSpPr txBox="1"/>
          <p:nvPr/>
        </p:nvSpPr>
        <p:spPr>
          <a:xfrm>
            <a:off x="3772690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 тень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Высадка деревьев снижает температуру воздуха, ослабляет пыль и защищает от прямого солнца. В школьном дворе это особенно важно, потому что комфорт влияет на здоровье и концентрацию.
</a:t>
            </a:r>
            <a:endParaRPr lang="en-US" sz="945" dirty="0"/>
          </a:p>
        </p:txBody>
      </p:sp>
      <p:sp>
        <p:nvSpPr>
          <p:cNvPr id="15" name="Text 4"/>
          <p:cNvSpPr txBox="1"/>
          <p:nvPr/>
        </p:nvSpPr>
        <p:spPr>
          <a:xfrm>
            <a:off x="5422587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Проницаемые покрытия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и покрытия, пропускающие воду, помогают дождю уходить в почву, а не перегружать ливневую канализацию. Так уменьшается эрозия и поддерживается естественное увлажнение территории.
</a:t>
            </a:r>
            <a:endParaRPr lang="en-US" sz="902" dirty="0"/>
          </a:p>
        </p:txBody>
      </p:sp>
      <p:sp>
        <p:nvSpPr>
          <p:cNvPr id="16" name="Text 5"/>
          <p:cNvSpPr txBox="1"/>
          <p:nvPr/>
        </p:nvSpPr>
        <p:spPr>
          <a:xfrm>
            <a:off x="7085711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дождевой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Накопленная вода может использоваться для полива клумб, уборки территории и ухода за зелеными зонами. Это сокращает расход питьевой воды и показывает практическую ценность бережного обращения с ресурсами.
</a:t>
            </a:r>
            <a:endParaRPr lang="en-US" sz="916" dirty="0"/>
          </a:p>
        </p:txBody>
      </p:sp>
      <p:sp>
        <p:nvSpPr>
          <p:cNvPr id="17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Природоподобные решения для городов и школ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мира дышит воздухом, не соответствующим рекомендациям ВОЗ.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(ВОЗ), оценка качества воздуха и здоровья населения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означает, что экологический риск затрагивает почти всех, но тяжелее всего он ощущается в районах с меньшими доходами и слабой инфраструктурой.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сопоставляет давление на живую природу и масштабы восстановительных мер. Показатели даны как сравнительная схема, чтобы увидеть различия между направлениями 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территорий и долгосрочное восстановление работают только вместе; без них утрата видов ослабляет устойчивость экосистем и повышает риски для людей.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оценки по материалам IUCN, UNEP и IPBES; показатели представлены в сравнительной схеме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биоразнообразия и меры восстановления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63" y="3462219"/>
            <a:ext cx="306494" cy="2451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1494" y="3454975"/>
            <a:ext cx="324602" cy="2596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363" y="1744390"/>
            <a:ext cx="328860" cy="292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4379" y="1744390"/>
            <a:ext cx="328860" cy="29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2016" y="1731934"/>
            <a:ext cx="317232" cy="317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764" y="3831926"/>
            <a:ext cx="3621582" cy="943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акции, исследования и волонтерские инициативы объединяют учеников вокруг общего дела. Через них подростки учатся сотрудничеству, наблюдению и ответственному участию в жизни сообщества.
</a:t>
            </a:r>
            <a:endParaRPr lang="en-US" sz="1351" dirty="0"/>
          </a:p>
        </p:txBody>
      </p:sp>
      <p:sp>
        <p:nvSpPr>
          <p:cNvPr id="10" name="Text 1"/>
          <p:cNvSpPr txBox="1"/>
          <p:nvPr/>
        </p:nvSpPr>
        <p:spPr>
          <a:xfrm>
            <a:off x="4696895" y="3831924"/>
            <a:ext cx="3621582" cy="943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бережное отношение к ресурсам поддерживается медиа и обществом, оно становится частью повседневной морали. Тогда экологичное поведение воспринимается не как исключение, а как социально одобряемый стандарт.
</a:t>
            </a:r>
            <a:endParaRPr lang="en-US" sz="1351" dirty="0"/>
          </a:p>
        </p:txBody>
      </p:sp>
      <p:sp>
        <p:nvSpPr>
          <p:cNvPr id="11" name="Text 2"/>
          <p:cNvSpPr txBox="1"/>
          <p:nvPr/>
        </p:nvSpPr>
        <p:spPr>
          <a:xfrm>
            <a:off x="396159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знания становятся устойчивой частью культуры, когда школа объясняет связи между потреблением, отходами и состоянием природы. Так формируется привычка думать о последствиях повседневных решений.
</a:t>
            </a:r>
            <a:endParaRPr lang="en-US" sz="1129" dirty="0"/>
          </a:p>
        </p:txBody>
      </p:sp>
      <p:sp>
        <p:nvSpPr>
          <p:cNvPr id="12" name="Text 3"/>
          <p:cNvSpPr txBox="1"/>
          <p:nvPr/>
        </p:nvSpPr>
        <p:spPr>
          <a:xfrm>
            <a:off x="3240175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 воде, электричеству и вещам начинается дома. Если дети видят разумное потребление в семье, экологическая ответственность перестает быть абстрактной темой и становится нормой поведения.
</a:t>
            </a:r>
            <a:endParaRPr lang="en-US" sz="1135" dirty="0"/>
          </a:p>
        </p:txBody>
      </p:sp>
      <p:sp>
        <p:nvSpPr>
          <p:cNvPr id="13" name="Text 4"/>
          <p:cNvSpPr txBox="1"/>
          <p:nvPr/>
        </p:nvSpPr>
        <p:spPr>
          <a:xfrm>
            <a:off x="6091998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 учит видеть ценность материалов и уменьшать объем мусора. Это не только практическое действие, но и важный шаг к культуре повторного использования и переработки.
</a:t>
            </a:r>
            <a:endParaRPr lang="en-US" sz="1153" dirty="0"/>
          </a:p>
        </p:txBody>
      </p:sp>
      <p:sp>
        <p:nvSpPr>
          <p:cNvPr id="14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эволюция и экологическая ответственность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сценария будущего: инерционный и устойчивый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Развилка показывает, как выбор политики, технологий и повседневного поведения меняет траекторию развития.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858" y="2393434"/>
            <a:ext cx="1953192" cy="20718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0933" y="2393434"/>
            <a:ext cx="1953192" cy="20718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4533" y="2393434"/>
            <a:ext cx="1953192" cy="207189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83171" y="2393434"/>
            <a:ext cx="1954541" cy="20718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471214" y="1778806"/>
            <a:ext cx="1856408" cy="531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Амазония: лес как климатический щит
</a:t>
            </a:r>
            <a:pPr algn="l" indent="0" marL="0">
              <a:lnSpc>
                <a:spcPct val="100000"/>
              </a:lnSpc>
              <a:buNone/>
            </a:pPr>
            <a:r>
              <a:rPr lang="en-US" sz="2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показывает, что леса одновременно удерживают углерод, регулируют влажность и поддерживают огромное число видов. Когда лесной покров сокращается, меняется не только природа региона, но и климатические условия далеко за его пределами, поэтому охрана лесов становится вопросом глобальной устойчивости.
</a:t>
            </a:r>
            <a:endParaRPr lang="en-US" sz="673" dirty="0"/>
          </a:p>
        </p:txBody>
      </p:sp>
      <p:sp>
        <p:nvSpPr>
          <p:cNvPr id="14" name="Text 2"/>
          <p:cNvSpPr txBox="1"/>
          <p:nvPr/>
        </p:nvSpPr>
        <p:spPr>
          <a:xfrm>
            <a:off x="2564190" y="1778806"/>
            <a:ext cx="1856408" cy="531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Сахель: борьба с опустыниванием
</a:t>
            </a:r>
            <a:pPr algn="l" indent="0" marL="0">
              <a:lnSpc>
                <a:spcPct val="100000"/>
              </a:lnSpc>
              <a:buNone/>
            </a:pPr>
            <a:r>
              <a:rPr lang="en-US" sz="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Сахеля восстановление земель связано с посадкой деревьев, защитой почв и более бережным использованием воды. Здесь особенно заметно, что адаптация к засушливому климату требует не одного решения, а сочетания местных практик, науки и долгосрочной поддержки общин.
</a:t>
            </a:r>
            <a:endParaRPr lang="en-US" sz="689" dirty="0"/>
          </a:p>
        </p:txBody>
      </p:sp>
      <p:sp>
        <p:nvSpPr>
          <p:cNvPr id="15" name="Text 3"/>
          <p:cNvSpPr txBox="1"/>
          <p:nvPr/>
        </p:nvSpPr>
        <p:spPr>
          <a:xfrm>
            <a:off x="4690542" y="1778806"/>
            <a:ext cx="1889787" cy="531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Нидерланды: жизнь с водой
</a:t>
            </a:r>
            <a:pPr algn="l" indent="0" marL="0">
              <a:lnSpc>
                <a:spcPct val="100000"/>
              </a:lnSpc>
              <a:buNone/>
            </a:pPr>
            <a:r>
              <a:rPr lang="en-US" sz="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известны сложной системой дамб, каналов и управления паводками. Этот опыт показывает, как общество может не просто защищаться от водной стихии, а выстраивать с ней устойчивые отношения, планируя города, транспорт и сельское хозяйство с учетом риска наводнений.
</a:t>
            </a:r>
            <a:endParaRPr lang="en-US" sz="689" dirty="0"/>
          </a:p>
        </p:txBody>
      </p:sp>
      <p:sp>
        <p:nvSpPr>
          <p:cNvPr id="16" name="Text 4"/>
          <p:cNvSpPr txBox="1"/>
          <p:nvPr/>
        </p:nvSpPr>
        <p:spPr>
          <a:xfrm>
            <a:off x="6816898" y="1778806"/>
            <a:ext cx="1889788" cy="531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Азиатские мегаполисы: город без лишних потерь
</a:t>
            </a:r>
            <a:pPr algn="l" indent="0" marL="0">
              <a:lnSpc>
                <a:spcPct val="100000"/>
              </a:lnSpc>
              <a:buNone/>
            </a:pPr>
            <a:r>
              <a:rPr lang="en-US" sz="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Азии развивают общественный транспорт, энергоэффективные кварталы и меры по улучшению качества воздуха. Их пример важен тем, что плотная застройка не обязательно означает экологический кризис: при грамотной политике город может снижать нагрузку на природу и повышать качество жизни.
</a:t>
            </a:r>
            <a:endParaRPr lang="en-US" sz="59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примеры коэволюции в разных регионах мира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школьное сообщество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Озеленение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деревьев, уход за клумбами и создание теневых зон улучшают микроклимат школьного двора. Такие проекты развивают ответственность и сразу показывают, как локальные действия меняют среду вокруг.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контейнеров для бумаги, пластика и батареек учит отличать перерабатываемые отходы от смешанного мусора. Это формирует экологическую дисциплину и делает школьную среду более цивилизованной.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Дежурные по свету, контроль отопления и привычка выключать технику помогают сократить лишние потери ресурсов. Ученики видят, что простые ежедневные шаги дают измеримый эффект для школы и бюджета.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84675" y="3096344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 мониторинг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мусором, качеством воздуха или состоянием зеленых зон развивает навыки анализа данных. Школьники получают опыт работы с реальными проблемами и понимают, как знания переходят в действие.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354" y="2755985"/>
            <a:ext cx="4233294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индикаторы устойчивого развития: ООН, Всемирный банк, ВОЗ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Индикаторы устойчивой коэволюции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позволяют увидеть, приближается ли развитие к более сбалансированной модели отношений между обществом и природой.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Позитивная коэволюция заметна там, где снижаются выбросы, растет доступ к чистой воде и расширяются зеленые зоны без потери качества жизни.
</a:t>
            </a:r>
            <a:endParaRPr lang="en-US" sz="13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начинается с правильного отношения к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Коэволюция показывает, что технологии, экономика и культура неотделимы от природных систем. Будущее будет устойчивым только тогда, когда развитие человека станет совместимо с сохранением биосферы.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2026-05-29T08:03:51Z</dcterms:created>
  <dcterms:modified xsi:type="dcterms:W3CDTF">2026-05-29T08:03:51Z</dcterms:modified>
</cp:coreProperties>
</file>