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slideMasters/slideMaster17.xml" ContentType="application/vnd.openxmlformats-officedocument.presentationml.slideMaster+xml"/>
  <Override PartName="/ppt/slides/slide17.xml" ContentType="application/vnd.openxmlformats-officedocument.presentationml.slide+xml"/>
  <Override PartName="/ppt/slideMasters/slideMaster18.xml" ContentType="application/vnd.openxmlformats-officedocument.presentationml.slideMaster+xml"/>
  <Override PartName="/ppt/slides/slide18.xml" ContentType="application/vnd.openxmlformats-officedocument.presentationml.slide+xml"/>
  <Override PartName="/ppt/slideMasters/slideMaster19.xml" ContentType="application/vnd.openxmlformats-officedocument.presentationml.slideMaster+xml"/>
  <Override PartName="/ppt/slides/slide19.xml" ContentType="application/vnd.openxmlformats-officedocument.presentationml.slide+xml"/>
  <Override PartName="/ppt/slideMasters/slideMaster20.xml" ContentType="application/vnd.openxmlformats-officedocument.presentationml.slideMaster+xml"/>
  <Override PartName="/ppt/slides/slide2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Lst>
  <p:notesMasterIdLst>
    <p:notesMasterId r:id="rId22"/>
  </p:notesMasterIdLst>
  <p:sldSz cx="9144000" cy="5143500"/>
  <p:notesSz cx="5143500" cy="9144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notesMaster" Target="notesMasters/notesMaster1.xml"/><Relationship Id="rId23" Type="http://schemas.openxmlformats.org/officeDocument/2006/relationships/presProps" Target="presProps.xml"/><Relationship Id="rId24" Type="http://schemas.openxmlformats.org/officeDocument/2006/relationships/viewProps" Target="viewProps.xml"/><Relationship Id="rId25" Type="http://schemas.openxmlformats.org/officeDocument/2006/relationships/theme" Target="theme/theme1.xml"/><Relationship Id="rId26"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_rels/notesSlide1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8.xml"/>
		</Relationships>
</file>

<file path=ppt/notesSlides/_rels/notesSlide1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9.xml"/>
		</Relationships>
</file>

<file path=ppt/notesSlides/_rels/notesSlide2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0.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20</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image" Target="../media/image-1-1.jpeg"/><Relationship Id="rId2" Type="http://schemas.openxmlformats.org/officeDocument/2006/relationships/image" Target="../media/image-1-2.png"/><Relationship Id="rId3" Type="http://schemas.openxmlformats.org/officeDocument/2006/relationships/image" Target="../media/image-1-3.png"/><Relationship Id="rId4" Type="http://schemas.openxmlformats.org/officeDocument/2006/relationships/slideLayout" Target="../slideLayouts/slideLayout1.xml"/><Relationship Id="rId5"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image" Target="../media/image-2-1.jpeg"/><Relationship Id="rId2" Type="http://schemas.openxmlformats.org/officeDocument/2006/relationships/image" Target="../media/image-2-2.png"/><Relationship Id="rId3" Type="http://schemas.openxmlformats.org/officeDocument/2006/relationships/slideLayout" Target="../slideLayouts/slideLayout1.xml"/><Relationship Id="rId4"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image" Target="../media/image-3-1.png"/><Relationship Id="rId2" Type="http://schemas.openxmlformats.org/officeDocument/2006/relationships/image" Target="../media/image-3-2.png"/><Relationship Id="rId3" Type="http://schemas.openxmlformats.org/officeDocument/2006/relationships/image" Target="../media/image-3-3.png"/><Relationship Id="rId4" Type="http://schemas.openxmlformats.org/officeDocument/2006/relationships/image" Target="../media/image-3-4.png"/><Relationship Id="rId5" Type="http://schemas.openxmlformats.org/officeDocument/2006/relationships/slideLayout" Target="../slideLayouts/slideLayout1.xml"/><Relationship Id="rId6"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image" Target="../media/image-4-1.png"/><Relationship Id="rId2" Type="http://schemas.openxmlformats.org/officeDocument/2006/relationships/image" Target="../media/image-4-2.png"/><Relationship Id="rId3" Type="http://schemas.openxmlformats.org/officeDocument/2006/relationships/image" Target="../media/image-4-3.png"/><Relationship Id="rId4" Type="http://schemas.openxmlformats.org/officeDocument/2006/relationships/slideLayout" Target="../slideLayouts/slideLayout1.xml"/><Relationship Id="rId5"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image" Target="../media/image-5-1.png"/><Relationship Id="rId2" Type="http://schemas.openxmlformats.org/officeDocument/2006/relationships/image" Target="../media/image-5-2.jpeg"/><Relationship Id="rId3" Type="http://schemas.openxmlformats.org/officeDocument/2006/relationships/image" Target="../media/image-5-3.png"/><Relationship Id="rId4" Type="http://schemas.openxmlformats.org/officeDocument/2006/relationships/slideLayout" Target="../slideLayouts/slideLayout1.xml"/><Relationship Id="rId5"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image" Target="../media/image-6-1.png"/><Relationship Id="rId2" Type="http://schemas.openxmlformats.org/officeDocument/2006/relationships/image" Target="../media/image-6-2.png"/><Relationship Id="rId3" Type="http://schemas.openxmlformats.org/officeDocument/2006/relationships/image" Target="../media/image-6-3.png"/><Relationship Id="rId4" Type="http://schemas.openxmlformats.org/officeDocument/2006/relationships/slideLayout" Target="../slideLayouts/slideLayout1.xml"/><Relationship Id="rId5"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image" Target="../media/image-7-1.png"/><Relationship Id="rId2" Type="http://schemas.openxmlformats.org/officeDocument/2006/relationships/image" Target="../media/image-7-2.png"/><Relationship Id="rId3" Type="http://schemas.openxmlformats.org/officeDocument/2006/relationships/image" Target="../media/image-7-3.png"/><Relationship Id="rId4" Type="http://schemas.openxmlformats.org/officeDocument/2006/relationships/image" Target="../media/image-7-4.png"/><Relationship Id="rId5" Type="http://schemas.openxmlformats.org/officeDocument/2006/relationships/image" Target="../media/image-7-5.png"/><Relationship Id="rId6" Type="http://schemas.openxmlformats.org/officeDocument/2006/relationships/slideLayout" Target="../slideLayouts/slideLayout1.xml"/><Relationship Id="rId7"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image" Target="../media/image-8-1.png"/><Relationship Id="rId2" Type="http://schemas.openxmlformats.org/officeDocument/2006/relationships/image" Target="../media/image-8-2.png"/><Relationship Id="rId3" Type="http://schemas.openxmlformats.org/officeDocument/2006/relationships/image" Target="../media/image-8-3.png"/><Relationship Id="rId4" Type="http://schemas.openxmlformats.org/officeDocument/2006/relationships/image" Target="../media/image-8-4.png"/><Relationship Id="rId5" Type="http://schemas.openxmlformats.org/officeDocument/2006/relationships/slideLayout" Target="../slideLayouts/slideLayout1.xml"/><Relationship Id="rId6"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image" Target="../media/image-9-1.png"/><Relationship Id="rId2" Type="http://schemas.openxmlformats.org/officeDocument/2006/relationships/image" Target="../media/image-9-2.png"/><Relationship Id="rId3" Type="http://schemas.openxmlformats.org/officeDocument/2006/relationships/image" Target="../media/image-9-3.png"/><Relationship Id="rId4" Type="http://schemas.openxmlformats.org/officeDocument/2006/relationships/image" Target="../media/image-9-4.png"/><Relationship Id="rId5" Type="http://schemas.openxmlformats.org/officeDocument/2006/relationships/image" Target="../media/image-9-5.png"/><Relationship Id="rId6" Type="http://schemas.openxmlformats.org/officeDocument/2006/relationships/image" Target="../media/image-9-6.png"/><Relationship Id="rId7" Type="http://schemas.openxmlformats.org/officeDocument/2006/relationships/image" Target="../media/image-9-7.png"/><Relationship Id="rId8" Type="http://schemas.openxmlformats.org/officeDocument/2006/relationships/image" Target="../media/image-9-8.png"/><Relationship Id="rId9" Type="http://schemas.openxmlformats.org/officeDocument/2006/relationships/image" Target="../media/image-9-9.png"/><Relationship Id="rId10" Type="http://schemas.openxmlformats.org/officeDocument/2006/relationships/image" Target="../media/image-9-10.png"/><Relationship Id="rId11" Type="http://schemas.openxmlformats.org/officeDocument/2006/relationships/slideLayout" Target="../slideLayouts/slideLayout1.xml"/><Relationship Id="rId1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image" Target="../media/image-10-1.png"/><Relationship Id="rId2" Type="http://schemas.openxmlformats.org/officeDocument/2006/relationships/image" Target="../media/image-10-2.png"/><Relationship Id="rId3" Type="http://schemas.openxmlformats.org/officeDocument/2006/relationships/image" Target="../media/image-10-3.png"/><Relationship Id="rId4" Type="http://schemas.openxmlformats.org/officeDocument/2006/relationships/slideLayout" Target="../slideLayouts/slideLayout1.xml"/><Relationship Id="rId5"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image" Target="../media/image-11-1.jpeg"/><Relationship Id="rId2" Type="http://schemas.openxmlformats.org/officeDocument/2006/relationships/image" Target="../media/image-11-2.jpeg"/><Relationship Id="rId3" Type="http://schemas.openxmlformats.org/officeDocument/2006/relationships/image" Target="../media/image-11-3.jpeg"/><Relationship Id="rId4" Type="http://schemas.openxmlformats.org/officeDocument/2006/relationships/image" Target="../media/image-11-4.png"/><Relationship Id="rId5" Type="http://schemas.openxmlformats.org/officeDocument/2006/relationships/image" Target="../media/image-11-5.png"/><Relationship Id="rId6" Type="http://schemas.openxmlformats.org/officeDocument/2006/relationships/slideLayout" Target="../slideLayouts/slideLayout1.xml"/><Relationship Id="rId7"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image" Target="../media/image-12-1.jpeg"/><Relationship Id="rId2" Type="http://schemas.openxmlformats.org/officeDocument/2006/relationships/image" Target="../media/image-12-2.png"/><Relationship Id="rId3" Type="http://schemas.openxmlformats.org/officeDocument/2006/relationships/image" Target="../media/image-12-3.png"/><Relationship Id="rId4" Type="http://schemas.openxmlformats.org/officeDocument/2006/relationships/image" Target="../media/image-12-4.png"/><Relationship Id="rId5" Type="http://schemas.openxmlformats.org/officeDocument/2006/relationships/image" Target="../media/image-12-5.png"/><Relationship Id="rId6" Type="http://schemas.openxmlformats.org/officeDocument/2006/relationships/image" Target="../media/image-12-6.png"/><Relationship Id="rId7" Type="http://schemas.openxmlformats.org/officeDocument/2006/relationships/image" Target="../media/image-12-7.png"/><Relationship Id="rId8" Type="http://schemas.openxmlformats.org/officeDocument/2006/relationships/slideLayout" Target="../slideLayouts/slideLayout1.xml"/><Relationship Id="rId9"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image" Target="../media/image-13-1.png"/><Relationship Id="rId2" Type="http://schemas.openxmlformats.org/officeDocument/2006/relationships/image" Target="../media/image-13-2.png"/><Relationship Id="rId3" Type="http://schemas.openxmlformats.org/officeDocument/2006/relationships/image" Target="../media/image-13-3.png"/><Relationship Id="rId4" Type="http://schemas.openxmlformats.org/officeDocument/2006/relationships/slideLayout" Target="../slideLayouts/slideLayout1.xml"/><Relationship Id="rId5"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image" Target="../media/image-14-1.png"/><Relationship Id="rId2" Type="http://schemas.openxmlformats.org/officeDocument/2006/relationships/image" Target="../media/image-14-2.png"/><Relationship Id="rId3" Type="http://schemas.openxmlformats.org/officeDocument/2006/relationships/image" Target="../media/image-14-3.png"/><Relationship Id="rId4" Type="http://schemas.openxmlformats.org/officeDocument/2006/relationships/image" Target="../media/image-14-4.png"/><Relationship Id="rId5" Type="http://schemas.openxmlformats.org/officeDocument/2006/relationships/image" Target="../media/image-14-5.png"/><Relationship Id="rId6" Type="http://schemas.openxmlformats.org/officeDocument/2006/relationships/image" Target="../media/image-14-6.png"/><Relationship Id="rId7" Type="http://schemas.openxmlformats.org/officeDocument/2006/relationships/image" Target="../media/image-14-7.png"/><Relationship Id="rId8" Type="http://schemas.openxmlformats.org/officeDocument/2006/relationships/image" Target="../media/image-14-8.png"/><Relationship Id="rId9" Type="http://schemas.openxmlformats.org/officeDocument/2006/relationships/image" Target="../media/image-14-9.png"/><Relationship Id="rId10" Type="http://schemas.openxmlformats.org/officeDocument/2006/relationships/slideLayout" Target="../slideLayouts/slideLayout1.xml"/><Relationship Id="rId11"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image" Target="../media/image-15-1.png"/><Relationship Id="rId2" Type="http://schemas.openxmlformats.org/officeDocument/2006/relationships/image" Target="../media/image-15-2.png"/><Relationship Id="rId3" Type="http://schemas.openxmlformats.org/officeDocument/2006/relationships/image" Target="../media/image-15-3.png"/><Relationship Id="rId4" Type="http://schemas.openxmlformats.org/officeDocument/2006/relationships/slideLayout" Target="../slideLayouts/slideLayout1.xml"/><Relationship Id="rId5"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image" Target="../media/image-16-1.jpeg"/><Relationship Id="rId2" Type="http://schemas.openxmlformats.org/officeDocument/2006/relationships/image" Target="../media/image-16-2.png"/><Relationship Id="rId3" Type="http://schemas.openxmlformats.org/officeDocument/2006/relationships/image" Target="../media/image-16-3.png"/><Relationship Id="rId4" Type="http://schemas.openxmlformats.org/officeDocument/2006/relationships/image" Target="../media/image-16-4.png"/><Relationship Id="rId5" Type="http://schemas.openxmlformats.org/officeDocument/2006/relationships/image" Target="../media/image-16-5.png"/><Relationship Id="rId6" Type="http://schemas.openxmlformats.org/officeDocument/2006/relationships/image" Target="../media/image-16-6.png"/><Relationship Id="rId7" Type="http://schemas.openxmlformats.org/officeDocument/2006/relationships/slideLayout" Target="../slideLayouts/slideLayout1.xml"/><Relationship Id="rId8"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image" Target="../media/image-17-1.png"/><Relationship Id="rId2" Type="http://schemas.openxmlformats.org/officeDocument/2006/relationships/image" Target="../media/image-17-2.png"/><Relationship Id="rId3" Type="http://schemas.openxmlformats.org/officeDocument/2006/relationships/slideLayout" Target="../slideLayouts/slideLayout1.xml"/><Relationship Id="rId4"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image" Target="../media/image-18-1.png"/><Relationship Id="rId2" Type="http://schemas.openxmlformats.org/officeDocument/2006/relationships/image" Target="../media/image-18-2.png"/><Relationship Id="rId3" Type="http://schemas.openxmlformats.org/officeDocument/2006/relationships/image" Target="../media/image-18-3.png"/><Relationship Id="rId4" Type="http://schemas.openxmlformats.org/officeDocument/2006/relationships/image" Target="../media/image-18-4.png"/><Relationship Id="rId5" Type="http://schemas.openxmlformats.org/officeDocument/2006/relationships/image" Target="../media/image-18-5.jpeg"/><Relationship Id="rId6" Type="http://schemas.openxmlformats.org/officeDocument/2006/relationships/image" Target="../media/image-18-6.png"/><Relationship Id="rId7" Type="http://schemas.openxmlformats.org/officeDocument/2006/relationships/slideLayout" Target="../slideLayouts/slideLayout1.xml"/><Relationship Id="rId8"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image" Target="../media/image-19-1.png"/><Relationship Id="rId2" Type="http://schemas.openxmlformats.org/officeDocument/2006/relationships/image" Target="../media/image-19-2.png"/><Relationship Id="rId3" Type="http://schemas.openxmlformats.org/officeDocument/2006/relationships/slideLayout" Target="../slideLayouts/slideLayout1.xml"/><Relationship Id="rId4"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image" Target="../media/image-20-1.png"/><Relationship Id="rId2" Type="http://schemas.openxmlformats.org/officeDocument/2006/relationships/image" Target="../media/image-20-2.png"/><Relationship Id="rId3" Type="http://schemas.openxmlformats.org/officeDocument/2006/relationships/slideLayout" Target="../slideLayouts/slideLayout1.xml"/><Relationship Id="rId4" Type="http://schemas.openxmlformats.org/officeDocument/2006/relationships/notesSlide" Target="../notesSlides/notesSlide20.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4085695" y="0"/>
            <a:ext cx="5058110" cy="5143500"/>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pic>
        <p:nvPicPr>
          <p:cNvPr id="4" name="Image 2" descr="preencoded.png">    </p:cNvPr>
          <p:cNvPicPr>
            <a:picLocks noChangeAspect="1"/>
          </p:cNvPicPr>
          <p:nvPr/>
        </p:nvPicPr>
        <p:blipFill>
          <a:blip r:embed="rId3"/>
          <a:stretch>
            <a:fillRect/>
          </a:stretch>
        </p:blipFill>
        <p:spPr>
          <a:xfrm>
            <a:off x="0" y="0"/>
            <a:ext cx="9144000" cy="5143500"/>
          </a:xfrm>
          <a:prstGeom prst="rect">
            <a:avLst/>
          </a:prstGeom>
        </p:spPr>
      </p:pic>
      <p:sp>
        <p:nvSpPr>
          <p:cNvPr id="5" name="Text 0"/>
          <p:cNvSpPr txBox="1"/>
          <p:nvPr/>
        </p:nvSpPr>
        <p:spPr>
          <a:xfrm>
            <a:off x="229275" y="206227"/>
            <a:ext cx="4158600" cy="1194900"/>
          </a:xfrm>
          <a:prstGeom prst="rect">
            <a:avLst/>
          </a:prstGeom>
          <a:noFill/>
          <a:ln/>
        </p:spPr>
        <p:txBody>
          <a:bodyPr wrap="square" lIns="0" tIns="0" rIns="0" bIns="0" rtlCol="0" anchor="t"/>
          <a:lstStyle/>
          <a:p>
            <a:pPr algn="l" indent="0" marL="0">
              <a:lnSpc>
                <a:spcPct val="100000"/>
              </a:lnSpc>
              <a:buNone/>
            </a:pPr>
            <a:r>
              <a:rPr lang="en-US" sz="3015" dirty="0">
                <a:solidFill>
                  <a:srgbClr val="000000"/>
                </a:solidFill>
                <a:latin typeface="Arial" pitchFamily="34" charset="0"/>
                <a:ea typeface="Arial" pitchFamily="34" charset="-122"/>
                <a:cs typeface="Arial" pitchFamily="34" charset="-120"/>
              </a:rPr>
              <a:t>Живой организм — «фабрика» химических превращений
</a:t>
            </a:r>
            <a:endParaRPr lang="en-US" sz="3015" dirty="0"/>
          </a:p>
        </p:txBody>
      </p:sp>
      <p:sp>
        <p:nvSpPr>
          <p:cNvPr id="6" name="Text 1"/>
          <p:cNvSpPr txBox="1"/>
          <p:nvPr/>
        </p:nvSpPr>
        <p:spPr>
          <a:xfrm>
            <a:off x="229275" y="1796850"/>
            <a:ext cx="4579500" cy="1550700"/>
          </a:xfrm>
          <a:prstGeom prst="rect">
            <a:avLst/>
          </a:prstGeom>
          <a:noFill/>
          <a:ln/>
        </p:spPr>
        <p:txBody>
          <a:bodyPr wrap="square" lIns="0" tIns="0" rIns="0" bIns="0" rtlCol="0" anchor="ctr"/>
          <a:lstStyle/>
          <a:p>
            <a:pPr algn="l" indent="0" marL="0">
              <a:lnSpc>
                <a:spcPct val="100000"/>
              </a:lnSpc>
              <a:buNone/>
            </a:pPr>
            <a:r>
              <a:rPr lang="en-US" sz="1200" dirty="0">
                <a:solidFill>
                  <a:srgbClr val="000000"/>
                </a:solidFill>
                <a:latin typeface="Arial" pitchFamily="34" charset="0"/>
                <a:ea typeface="Arial" pitchFamily="34" charset="-122"/>
                <a:cs typeface="Arial" pitchFamily="34" charset="-120"/>
              </a:rPr>
              <a:t>Жизнь держится на непрерывном обмене веществ в каждой клетке.
</a:t>
            </a:r>
            <a:pPr algn="l" indent="0" marL="0">
              <a:lnSpc>
                <a:spcPct val="100000"/>
              </a:lnSpc>
              <a:buNone/>
            </a:pPr>
            <a:r>
              <a:rPr lang="en-US" sz="1200" dirty="0">
                <a:solidFill>
                  <a:srgbClr val="000000"/>
                </a:solidFill>
                <a:latin typeface="Arial" pitchFamily="34" charset="0"/>
                <a:ea typeface="Arial" pitchFamily="34" charset="-122"/>
                <a:cs typeface="Arial" pitchFamily="34" charset="-120"/>
              </a:rPr>
              <a:t>
</a:t>
            </a:r>
            <a:pPr algn="l" indent="0" marL="0">
              <a:lnSpc>
                <a:spcPct val="100000"/>
              </a:lnSpc>
              <a:buNone/>
            </a:pPr>
            <a:r>
              <a:rPr lang="en-US" sz="1200" dirty="0">
                <a:solidFill>
                  <a:srgbClr val="9E9E9E"/>
                </a:solidFill>
                <a:latin typeface="Arial" pitchFamily="34" charset="0"/>
                <a:ea typeface="Arial" pitchFamily="34" charset="-122"/>
                <a:cs typeface="Arial" pitchFamily="34" charset="-120"/>
              </a:rPr>
              <a:t>
</a:t>
            </a:r>
            <a:endParaRPr lang="en-US" sz="12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174300" y="1257078"/>
            <a:ext cx="4567800" cy="3693495"/>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sp>
        <p:nvSpPr>
          <p:cNvPr id="4" name="Text 0"/>
          <p:cNvSpPr txBox="1"/>
          <p:nvPr/>
        </p:nvSpPr>
        <p:spPr>
          <a:xfrm>
            <a:off x="5045250" y="1256725"/>
            <a:ext cx="3924300" cy="3310500"/>
          </a:xfrm>
          <a:prstGeom prst="rect">
            <a:avLst/>
          </a:prstGeom>
          <a:noFill/>
          <a:ln/>
        </p:spPr>
        <p:txBody>
          <a:bodyPr wrap="square" lIns="0" tIns="0" rIns="0" bIns="0" rtlCol="0" anchor="ctr"/>
          <a:lstStyle/>
          <a:p>
            <a:pPr algn="l" indent="0" marL="0">
              <a:lnSpc>
                <a:spcPct val="115000"/>
              </a:lnSpc>
              <a:buNone/>
            </a:pPr>
            <a:r>
              <a:rPr lang="en-US" sz="1200" dirty="0">
                <a:solidFill>
                  <a:srgbClr val="000000"/>
                </a:solidFill>
                <a:latin typeface="Arial" pitchFamily="34" charset="0"/>
                <a:ea typeface="Arial" pitchFamily="34" charset="-122"/>
                <a:cs typeface="Arial" pitchFamily="34" charset="-120"/>
              </a:rPr>
              <a:t>Организм не только строит новые вещества, но и постоянно их расщепляет. Так он растёт, обновляет ткани, движется и поддерживает работу органов. Эти два процесса неразделимы и идут одновременно в каждой клетке.
</a:t>
            </a:r>
            <a:endParaRPr lang="en-US" sz="1200" dirty="0"/>
          </a:p>
        </p:txBody>
      </p:sp>
      <p:sp>
        <p:nvSpPr>
          <p:cNvPr id="5" name="Text 1"/>
          <p:cNvSpPr txBox="1"/>
          <p:nvPr/>
        </p:nvSpPr>
        <p:spPr>
          <a:xfrm>
            <a:off x="174300" y="302325"/>
            <a:ext cx="8795400" cy="429300"/>
          </a:xfrm>
          <a:prstGeom prst="rect">
            <a:avLst/>
          </a:prstGeom>
          <a:noFill/>
          <a:ln/>
        </p:spPr>
        <p:txBody>
          <a:bodyPr wrap="square" lIns="0" tIns="0" rIns="0" bIns="0" rtlCol="0" anchor="t"/>
          <a:lstStyle/>
          <a:p>
            <a:pPr algn="l" indent="0" marL="0">
              <a:lnSpc>
                <a:spcPct val="90000"/>
              </a:lnSpc>
              <a:buNone/>
            </a:pPr>
            <a:r>
              <a:rPr lang="en-US" sz="2600" dirty="0">
                <a:solidFill>
                  <a:srgbClr val="000000"/>
                </a:solidFill>
                <a:latin typeface="Arial" pitchFamily="34" charset="0"/>
                <a:ea typeface="Arial" pitchFamily="34" charset="-122"/>
                <a:cs typeface="Arial" pitchFamily="34" charset="-120"/>
              </a:rPr>
              <a:t>Обмен веществ: почему без него жизни нет
</a:t>
            </a:r>
            <a:endParaRPr lang="en-US" sz="2600" dirty="0"/>
          </a:p>
        </p:txBody>
      </p:sp>
      <p:sp>
        <p:nvSpPr>
          <p:cNvPr id="6" name="Text 2"/>
          <p:cNvSpPr txBox="1"/>
          <p:nvPr/>
        </p:nvSpPr>
        <p:spPr>
          <a:xfrm>
            <a:off x="8580075" y="4766850"/>
            <a:ext cx="344700" cy="708000"/>
          </a:xfrm>
          <a:prstGeom prst="rect">
            <a:avLst/>
          </a:prstGeom>
          <a:noFill/>
          <a:ln/>
        </p:spPr>
        <p:txBody>
          <a:bodyPr wrap="square" lIns="0" tIns="0" rIns="0" bIns="0" rtlCol="0" anchor="t"/>
          <a:lstStyle/>
          <a:p>
            <a:pPr algn="r" indent="0" marL="0">
              <a:lnSpc>
                <a:spcPct val="100000"/>
              </a:lnSpc>
              <a:buNone/>
            </a:pPr>
            <a:r>
              <a:rPr lang="en-US" sz="800" dirty="0">
                <a:solidFill>
                  <a:srgbClr val="B7B7B7"/>
                </a:solidFill>
                <a:latin typeface="Arial" pitchFamily="34" charset="0"/>
                <a:ea typeface="Arial" pitchFamily="34" charset="-122"/>
                <a:cs typeface="Arial" pitchFamily="34" charset="-120"/>
              </a:rPr>
              <a:t>2</a:t>
            </a:r>
            <a:endParaRPr lang="en-US" sz="8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pic>
        <p:nvPicPr>
          <p:cNvPr id="4" name="Image 2" descr="preencoded.png">    </p:cNvPr>
          <p:cNvPicPr>
            <a:picLocks noChangeAspect="1"/>
          </p:cNvPicPr>
          <p:nvPr/>
        </p:nvPicPr>
        <p:blipFill>
          <a:blip r:embed="rId3"/>
          <a:stretch>
            <a:fillRect/>
          </a:stretch>
        </p:blipFill>
        <p:spPr>
          <a:xfrm>
            <a:off x="0" y="0"/>
            <a:ext cx="9144000" cy="5143500"/>
          </a:xfrm>
          <a:prstGeom prst="rect">
            <a:avLst/>
          </a:prstGeom>
        </p:spPr>
      </p:pic>
      <p:pic>
        <p:nvPicPr>
          <p:cNvPr id="5" name="Image 3" descr="preencoded.png">    </p:cNvPr>
          <p:cNvPicPr>
            <a:picLocks noChangeAspect="1"/>
          </p:cNvPicPr>
          <p:nvPr/>
        </p:nvPicPr>
        <p:blipFill>
          <a:blip r:embed="rId4"/>
          <a:stretch>
            <a:fillRect/>
          </a:stretch>
        </p:blipFill>
        <p:spPr>
          <a:xfrm>
            <a:off x="0" y="0"/>
            <a:ext cx="9144000" cy="5143500"/>
          </a:xfrm>
          <a:prstGeom prst="rect">
            <a:avLst/>
          </a:prstGeom>
        </p:spPr>
      </p:pic>
      <p:sp>
        <p:nvSpPr>
          <p:cNvPr id="6" name="Text 0"/>
          <p:cNvSpPr txBox="1"/>
          <p:nvPr/>
        </p:nvSpPr>
        <p:spPr>
          <a:xfrm>
            <a:off x="8732475" y="4766850"/>
            <a:ext cx="344700" cy="708000"/>
          </a:xfrm>
          <a:prstGeom prst="rect">
            <a:avLst/>
          </a:prstGeom>
          <a:noFill/>
          <a:ln/>
        </p:spPr>
        <p:txBody>
          <a:bodyPr wrap="square" lIns="0" tIns="0" rIns="0" bIns="0" rtlCol="0" anchor="t"/>
          <a:lstStyle/>
          <a:p>
            <a:pPr algn="r" indent="0" marL="0">
              <a:lnSpc>
                <a:spcPct val="100000"/>
              </a:lnSpc>
              <a:buNone/>
            </a:pPr>
            <a:r>
              <a:rPr lang="en-US" sz="800" dirty="0">
                <a:solidFill>
                  <a:srgbClr val="B7B7B7"/>
                </a:solidFill>
                <a:latin typeface="Arial" pitchFamily="34" charset="0"/>
                <a:ea typeface="Arial" pitchFamily="34" charset="-122"/>
                <a:cs typeface="Arial" pitchFamily="34" charset="-120"/>
              </a:rPr>
              <a:t>3</a:t>
            </a:r>
            <a:endParaRPr lang="en-US" sz="800" dirty="0"/>
          </a:p>
        </p:txBody>
      </p:sp>
      <p:sp>
        <p:nvSpPr>
          <p:cNvPr id="7" name="Text 1"/>
          <p:cNvSpPr txBox="1"/>
          <p:nvPr/>
        </p:nvSpPr>
        <p:spPr>
          <a:xfrm>
            <a:off x="270000" y="309905"/>
            <a:ext cx="8604000" cy="429300"/>
          </a:xfrm>
          <a:prstGeom prst="rect">
            <a:avLst/>
          </a:prstGeom>
          <a:noFill/>
          <a:ln/>
        </p:spPr>
        <p:txBody>
          <a:bodyPr wrap="square" lIns="0" tIns="0" rIns="0" bIns="0" rtlCol="0" anchor="t"/>
          <a:lstStyle/>
          <a:p>
            <a:pPr algn="l" indent="0" marL="0">
              <a:lnSpc>
                <a:spcPct val="90000"/>
              </a:lnSpc>
              <a:buNone/>
            </a:pPr>
            <a:r>
              <a:rPr lang="en-US" sz="2600" dirty="0">
                <a:solidFill>
                  <a:srgbClr val="000000"/>
                </a:solidFill>
                <a:latin typeface="Arial" pitchFamily="34" charset="0"/>
                <a:ea typeface="Arial" pitchFamily="34" charset="-122"/>
                <a:cs typeface="Arial" pitchFamily="34" charset="-120"/>
              </a:rPr>
              <a:t>Что поступает в организм и что из него удаляется
</a:t>
            </a:r>
            <a:endParaRPr lang="en-US" sz="2600" dirty="0"/>
          </a:p>
        </p:txBody>
      </p:sp>
      <p:sp>
        <p:nvSpPr>
          <p:cNvPr id="8" name="Text 2"/>
          <p:cNvSpPr txBox="1"/>
          <p:nvPr/>
        </p:nvSpPr>
        <p:spPr>
          <a:xfrm>
            <a:off x="270000" y="1351494"/>
            <a:ext cx="7264200" cy="429300"/>
          </a:xfrm>
          <a:prstGeom prst="rect">
            <a:avLst/>
          </a:prstGeom>
          <a:noFill/>
          <a:ln/>
        </p:spPr>
        <p:txBody>
          <a:bodyPr wrap="square" lIns="0" tIns="0" rIns="0" bIns="0" rtlCol="0" anchor="ctr"/>
          <a:lstStyle/>
          <a:p>
            <a:pPr algn="l" indent="0" marL="0">
              <a:lnSpc>
                <a:spcPct val="100000"/>
              </a:lnSpc>
              <a:buNone/>
            </a:pPr>
            <a:r>
              <a:rPr lang="en-US" sz="1100" dirty="0">
                <a:solidFill>
                  <a:srgbClr val="000000"/>
                </a:solidFill>
                <a:latin typeface="Arial" pitchFamily="34" charset="0"/>
                <a:ea typeface="Arial" pitchFamily="34" charset="-122"/>
                <a:cs typeface="Arial" pitchFamily="34" charset="-120"/>
              </a:rPr>
              <a:t>В организм поступают вода, кислород и питательные вещества: углеводы, жиры, белки, витамины и минеральные соли. Они служат источником энергии, строительным материалом и веществами для регуляции работы клеток.
</a:t>
            </a:r>
            <a:endParaRPr lang="en-US" sz="1100" dirty="0"/>
          </a:p>
        </p:txBody>
      </p:sp>
      <p:sp>
        <p:nvSpPr>
          <p:cNvPr id="9" name="Text 3"/>
          <p:cNvSpPr txBox="1"/>
          <p:nvPr/>
        </p:nvSpPr>
        <p:spPr>
          <a:xfrm>
            <a:off x="270000" y="1098575"/>
            <a:ext cx="7264200" cy="223800"/>
          </a:xfrm>
          <a:prstGeom prst="rect">
            <a:avLst/>
          </a:prstGeom>
          <a:noFill/>
          <a:ln/>
        </p:spPr>
        <p:txBody>
          <a:bodyPr wrap="square" lIns="0" tIns="0" rIns="0" bIns="0" rtlCol="0" anchor="ctr"/>
          <a:lstStyle/>
          <a:p>
            <a:pPr algn="l" indent="0" marL="0">
              <a:lnSpc>
                <a:spcPct val="115000"/>
              </a:lnSpc>
              <a:buNone/>
            </a:pPr>
            <a:r>
              <a:rPr lang="en-US" sz="1400" dirty="0">
                <a:solidFill>
                  <a:srgbClr val="000000"/>
                </a:solidFill>
                <a:latin typeface="Arial" pitchFamily="34" charset="0"/>
                <a:ea typeface="Arial" pitchFamily="34" charset="-122"/>
                <a:cs typeface="Arial" pitchFamily="34" charset="-120"/>
              </a:rPr>
              <a:t>Входящие вещества
</a:t>
            </a:r>
            <a:endParaRPr lang="en-US" sz="1400" dirty="0"/>
          </a:p>
        </p:txBody>
      </p:sp>
      <p:sp>
        <p:nvSpPr>
          <p:cNvPr id="10" name="Text 4"/>
          <p:cNvSpPr txBox="1"/>
          <p:nvPr/>
        </p:nvSpPr>
        <p:spPr>
          <a:xfrm>
            <a:off x="270000" y="2232294"/>
            <a:ext cx="7264200" cy="429300"/>
          </a:xfrm>
          <a:prstGeom prst="rect">
            <a:avLst/>
          </a:prstGeom>
          <a:noFill/>
          <a:ln/>
        </p:spPr>
        <p:txBody>
          <a:bodyPr wrap="square" lIns="0" tIns="0" rIns="0" bIns="0" rtlCol="0" anchor="ctr"/>
          <a:lstStyle/>
          <a:p>
            <a:pPr algn="l" indent="0" marL="0">
              <a:lnSpc>
                <a:spcPct val="100000"/>
              </a:lnSpc>
              <a:buNone/>
            </a:pPr>
            <a:r>
              <a:rPr lang="en-US" sz="1100" dirty="0">
                <a:solidFill>
                  <a:srgbClr val="000000"/>
                </a:solidFill>
                <a:latin typeface="Arial" pitchFamily="34" charset="0"/>
                <a:ea typeface="Arial" pitchFamily="34" charset="-122"/>
                <a:cs typeface="Arial" pitchFamily="34" charset="-120"/>
              </a:rPr>
              <a:t>Сложные молекулы пищи не используются сразу. После переваривания они распадаются на более простые вещества, которые всасываются в кровь и становятся доступными для клеток по всему телу.
</a:t>
            </a:r>
            <a:endParaRPr lang="en-US" sz="1100" dirty="0"/>
          </a:p>
        </p:txBody>
      </p:sp>
      <p:sp>
        <p:nvSpPr>
          <p:cNvPr id="11" name="Text 5"/>
          <p:cNvSpPr txBox="1"/>
          <p:nvPr/>
        </p:nvSpPr>
        <p:spPr>
          <a:xfrm>
            <a:off x="270000" y="1979375"/>
            <a:ext cx="7264200" cy="223800"/>
          </a:xfrm>
          <a:prstGeom prst="rect">
            <a:avLst/>
          </a:prstGeom>
          <a:noFill/>
          <a:ln/>
        </p:spPr>
        <p:txBody>
          <a:bodyPr wrap="square" lIns="0" tIns="0" rIns="0" bIns="0" rtlCol="0" anchor="ctr"/>
          <a:lstStyle/>
          <a:p>
            <a:pPr algn="l" indent="0" marL="0">
              <a:lnSpc>
                <a:spcPct val="115000"/>
              </a:lnSpc>
              <a:buNone/>
            </a:pPr>
            <a:r>
              <a:rPr lang="en-US" sz="1400" dirty="0">
                <a:solidFill>
                  <a:srgbClr val="000000"/>
                </a:solidFill>
                <a:latin typeface="Arial" pitchFamily="34" charset="0"/>
                <a:ea typeface="Arial" pitchFamily="34" charset="-122"/>
                <a:cs typeface="Arial" pitchFamily="34" charset="-120"/>
              </a:rPr>
              <a:t>После переваривания
</a:t>
            </a:r>
            <a:endParaRPr lang="en-US" sz="1400" dirty="0"/>
          </a:p>
        </p:txBody>
      </p:sp>
      <p:sp>
        <p:nvSpPr>
          <p:cNvPr id="12" name="Text 6"/>
          <p:cNvSpPr txBox="1"/>
          <p:nvPr/>
        </p:nvSpPr>
        <p:spPr>
          <a:xfrm>
            <a:off x="270000" y="3128469"/>
            <a:ext cx="7264200" cy="429300"/>
          </a:xfrm>
          <a:prstGeom prst="rect">
            <a:avLst/>
          </a:prstGeom>
          <a:noFill/>
          <a:ln/>
        </p:spPr>
        <p:txBody>
          <a:bodyPr wrap="square" lIns="0" tIns="0" rIns="0" bIns="0" rtlCol="0" anchor="ctr"/>
          <a:lstStyle/>
          <a:p>
            <a:pPr algn="l" indent="0" marL="0">
              <a:lnSpc>
                <a:spcPct val="100000"/>
              </a:lnSpc>
              <a:buNone/>
            </a:pPr>
            <a:r>
              <a:rPr lang="en-US" sz="1100" dirty="0">
                <a:solidFill>
                  <a:srgbClr val="000000"/>
                </a:solidFill>
                <a:latin typeface="Arial" pitchFamily="34" charset="0"/>
                <a:ea typeface="Arial" pitchFamily="34" charset="-122"/>
                <a:cs typeface="Arial" pitchFamily="34" charset="-120"/>
              </a:rPr>
              <a:t>В процессе работы клеток образуются углекислый газ, мочевина, избыток воды и соли. Эти вещества нужно удалять, иначе они накапливаются и нарушают нормальную работу органов.
</a:t>
            </a:r>
            <a:endParaRPr lang="en-US" sz="1100" dirty="0"/>
          </a:p>
        </p:txBody>
      </p:sp>
      <p:sp>
        <p:nvSpPr>
          <p:cNvPr id="13" name="Text 7"/>
          <p:cNvSpPr txBox="1"/>
          <p:nvPr/>
        </p:nvSpPr>
        <p:spPr>
          <a:xfrm>
            <a:off x="270000" y="2875550"/>
            <a:ext cx="7264200" cy="223800"/>
          </a:xfrm>
          <a:prstGeom prst="rect">
            <a:avLst/>
          </a:prstGeom>
          <a:noFill/>
          <a:ln/>
        </p:spPr>
        <p:txBody>
          <a:bodyPr wrap="square" lIns="0" tIns="0" rIns="0" bIns="0" rtlCol="0" anchor="ctr"/>
          <a:lstStyle/>
          <a:p>
            <a:pPr algn="l" indent="0" marL="0">
              <a:lnSpc>
                <a:spcPct val="115000"/>
              </a:lnSpc>
              <a:buNone/>
            </a:pPr>
            <a:r>
              <a:rPr lang="en-US" sz="1400" dirty="0">
                <a:solidFill>
                  <a:srgbClr val="000000"/>
                </a:solidFill>
                <a:latin typeface="Arial" pitchFamily="34" charset="0"/>
                <a:ea typeface="Arial" pitchFamily="34" charset="-122"/>
                <a:cs typeface="Arial" pitchFamily="34" charset="-120"/>
              </a:rPr>
              <a:t>Что выводится наружу
</a:t>
            </a:r>
            <a:endParaRPr lang="en-US" sz="1400" dirty="0"/>
          </a:p>
        </p:txBody>
      </p:sp>
      <p:sp>
        <p:nvSpPr>
          <p:cNvPr id="14" name="Text 8"/>
          <p:cNvSpPr txBox="1"/>
          <p:nvPr/>
        </p:nvSpPr>
        <p:spPr>
          <a:xfrm>
            <a:off x="270000" y="4050244"/>
            <a:ext cx="7264200" cy="429300"/>
          </a:xfrm>
          <a:prstGeom prst="rect">
            <a:avLst/>
          </a:prstGeom>
          <a:noFill/>
          <a:ln/>
        </p:spPr>
        <p:txBody>
          <a:bodyPr wrap="square" lIns="0" tIns="0" rIns="0" bIns="0" rtlCol="0" anchor="ctr"/>
          <a:lstStyle/>
          <a:p>
            <a:pPr algn="l" indent="0" marL="0">
              <a:lnSpc>
                <a:spcPct val="100000"/>
              </a:lnSpc>
              <a:buNone/>
            </a:pPr>
            <a:r>
              <a:rPr lang="en-US" sz="1100" dirty="0">
                <a:solidFill>
                  <a:srgbClr val="000000"/>
                </a:solidFill>
                <a:latin typeface="Arial" pitchFamily="34" charset="0"/>
                <a:ea typeface="Arial" pitchFamily="34" charset="-122"/>
                <a:cs typeface="Arial" pitchFamily="34" charset="-120"/>
              </a:rPr>
              <a:t>Питание, дыхание, транспорт веществ и выделение связаны между собой. Вместе они обеспечивают поступление нужных веществ, их превращение в клетках и удаление продуктов обмена.
</a:t>
            </a:r>
            <a:endParaRPr lang="en-US" sz="1100" dirty="0"/>
          </a:p>
        </p:txBody>
      </p:sp>
      <p:sp>
        <p:nvSpPr>
          <p:cNvPr id="15" name="Text 9"/>
          <p:cNvSpPr txBox="1"/>
          <p:nvPr/>
        </p:nvSpPr>
        <p:spPr>
          <a:xfrm>
            <a:off x="270000" y="3797325"/>
            <a:ext cx="7264200" cy="223800"/>
          </a:xfrm>
          <a:prstGeom prst="rect">
            <a:avLst/>
          </a:prstGeom>
          <a:noFill/>
          <a:ln/>
        </p:spPr>
        <p:txBody>
          <a:bodyPr wrap="square" lIns="0" tIns="0" rIns="0" bIns="0" rtlCol="0" anchor="ctr"/>
          <a:lstStyle/>
          <a:p>
            <a:pPr algn="l" indent="0" marL="0">
              <a:lnSpc>
                <a:spcPct val="115000"/>
              </a:lnSpc>
              <a:buNone/>
            </a:pPr>
            <a:r>
              <a:rPr lang="en-US" sz="1400" dirty="0">
                <a:solidFill>
                  <a:srgbClr val="000000"/>
                </a:solidFill>
                <a:latin typeface="Arial" pitchFamily="34" charset="0"/>
                <a:ea typeface="Arial" pitchFamily="34" charset="-122"/>
                <a:cs typeface="Arial" pitchFamily="34" charset="-120"/>
              </a:rPr>
              <a:t>Единый процесс
</a:t>
            </a:r>
            <a:endParaRPr lang="en-US" sz="14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5112525" y="1577960"/>
            <a:ext cx="3620400" cy="2481879"/>
          </a:xfrm>
          <a:prstGeom prst="rect">
            <a:avLst/>
          </a:prstGeom>
        </p:spPr>
      </p:pic>
      <p:pic>
        <p:nvPicPr>
          <p:cNvPr id="4" name="Image 2" descr="preencoded.png">    </p:cNvPr>
          <p:cNvPicPr>
            <a:picLocks noChangeAspect="1"/>
          </p:cNvPicPr>
          <p:nvPr/>
        </p:nvPicPr>
        <p:blipFill>
          <a:blip r:embed="rId3"/>
          <a:stretch>
            <a:fillRect/>
          </a:stretch>
        </p:blipFill>
        <p:spPr>
          <a:xfrm>
            <a:off x="0" y="0"/>
            <a:ext cx="9144000" cy="5143500"/>
          </a:xfrm>
          <a:prstGeom prst="rect">
            <a:avLst/>
          </a:prstGeom>
        </p:spPr>
      </p:pic>
      <p:sp>
        <p:nvSpPr>
          <p:cNvPr id="5" name="Text 0"/>
          <p:cNvSpPr txBox="1"/>
          <p:nvPr/>
        </p:nvSpPr>
        <p:spPr>
          <a:xfrm>
            <a:off x="348600" y="737025"/>
            <a:ext cx="8383800" cy="374100"/>
          </a:xfrm>
          <a:prstGeom prst="rect">
            <a:avLst/>
          </a:prstGeom>
          <a:noFill/>
          <a:ln/>
        </p:spPr>
        <p:txBody>
          <a:bodyPr wrap="square" lIns="0" tIns="0" rIns="0" bIns="0" rtlCol="0" anchor="t"/>
          <a:lstStyle/>
          <a:p>
            <a:pPr algn="l" indent="0" marL="0">
              <a:lnSpc>
                <a:spcPct val="90000"/>
              </a:lnSpc>
              <a:buNone/>
            </a:pPr>
            <a:r>
              <a:rPr lang="en-US" sz="2200" dirty="0">
                <a:solidFill>
                  <a:srgbClr val="000000"/>
                </a:solidFill>
                <a:latin typeface="Arial" pitchFamily="34" charset="0"/>
                <a:ea typeface="Arial" pitchFamily="34" charset="-122"/>
                <a:cs typeface="Arial" pitchFamily="34" charset="-120"/>
              </a:rPr>
              <a:t>Основные источники энергии и их роль
</a:t>
            </a:r>
            <a:endParaRPr lang="en-US" sz="2200" dirty="0"/>
          </a:p>
        </p:txBody>
      </p:sp>
      <p:sp>
        <p:nvSpPr>
          <p:cNvPr id="6" name="Text 1"/>
          <p:cNvSpPr txBox="1"/>
          <p:nvPr/>
        </p:nvSpPr>
        <p:spPr>
          <a:xfrm>
            <a:off x="348600" y="4644275"/>
            <a:ext cx="4640700" cy="187800"/>
          </a:xfrm>
          <a:prstGeom prst="rect">
            <a:avLst/>
          </a:prstGeom>
          <a:noFill/>
          <a:ln/>
        </p:spPr>
        <p:txBody>
          <a:bodyPr wrap="square" lIns="0" tIns="0" rIns="0" bIns="0" rtlCol="0" anchor="b"/>
          <a:lstStyle/>
          <a:p>
            <a:pPr algn="l" indent="0" marL="0">
              <a:lnSpc>
                <a:spcPct val="130039"/>
              </a:lnSpc>
              <a:buNone/>
            </a:pPr>
            <a:r>
              <a:rPr lang="en-US" sz="900" dirty="0">
                <a:solidFill>
                  <a:srgbClr val="000000"/>
                </a:solidFill>
                <a:latin typeface="Arial" pitchFamily="34" charset="0"/>
                <a:ea typeface="Arial" pitchFamily="34" charset="-122"/>
                <a:cs typeface="Arial" pitchFamily="34" charset="-120"/>
              </a:rPr>
              <a:t>Схематическое обобщение по школьному курсу биологии.
</a:t>
            </a:r>
            <a:endParaRPr lang="en-US" sz="900" dirty="0"/>
          </a:p>
        </p:txBody>
      </p:sp>
      <p:sp>
        <p:nvSpPr>
          <p:cNvPr id="7" name="Text 2"/>
          <p:cNvSpPr txBox="1"/>
          <p:nvPr/>
        </p:nvSpPr>
        <p:spPr>
          <a:xfrm>
            <a:off x="348600" y="1577225"/>
            <a:ext cx="3652200" cy="2483100"/>
          </a:xfrm>
          <a:prstGeom prst="rect">
            <a:avLst/>
          </a:prstGeom>
          <a:noFill/>
          <a:ln/>
        </p:spPr>
        <p:txBody>
          <a:bodyPr wrap="square" lIns="0" tIns="0" rIns="0" bIns="0" rtlCol="0" anchor="ctr"/>
          <a:lstStyle/>
          <a:p>
            <a:pPr algn="l" indent="0" marL="0">
              <a:lnSpc>
                <a:spcPct val="115000"/>
              </a:lnSpc>
              <a:buNone/>
            </a:pPr>
            <a:r>
              <a:rPr lang="en-US" sz="1200" dirty="0">
                <a:solidFill>
                  <a:srgbClr val="000000"/>
                </a:solidFill>
                <a:latin typeface="Arial" pitchFamily="34" charset="0"/>
                <a:ea typeface="Arial" pitchFamily="34" charset="-122"/>
                <a:cs typeface="Arial" pitchFamily="34" charset="-120"/>
              </a:rPr>
              <a:t>Диаграмма показывает не количество вещества в пище, а его основную роль в организме: быстрый расход, запас или строительство клеток.
</a:t>
            </a:r>
            <a:pPr algn="l" indent="0" marL="0">
              <a:lnSpc>
                <a:spcPct val="115000"/>
              </a:lnSpc>
              <a:buNone/>
            </a:pPr>
            <a:r>
              <a:rPr lang="en-US" sz="1800" dirty="0">
                <a:solidFill>
                  <a:srgbClr val="000000"/>
                </a:solidFill>
                <a:latin typeface="Arial" pitchFamily="34" charset="0"/>
                <a:ea typeface="Arial" pitchFamily="34" charset="-122"/>
                <a:cs typeface="Arial" pitchFamily="34" charset="-120"/>
              </a:rPr>
              <a:t>
</a:t>
            </a:r>
            <a:pPr algn="l" indent="0" marL="0">
              <a:lnSpc>
                <a:spcPct val="115000"/>
              </a:lnSpc>
              <a:buNone/>
            </a:pPr>
            <a:r>
              <a:rPr lang="en-US" sz="1200" dirty="0">
                <a:solidFill>
                  <a:srgbClr val="000000"/>
                </a:solidFill>
                <a:latin typeface="Arial" pitchFamily="34" charset="0"/>
                <a:ea typeface="Arial" pitchFamily="34" charset="-122"/>
                <a:cs typeface="Arial" pitchFamily="34" charset="-120"/>
              </a:rPr>
              <a:t>Углеводы дают быстрый запас энергии, жиры хранят её дольше, а белки нужны прежде всего для построения тканей.
</a:t>
            </a:r>
            <a:endParaRPr lang="en-US" sz="1200" dirty="0"/>
          </a:p>
        </p:txBody>
      </p:sp>
      <p:sp>
        <p:nvSpPr>
          <p:cNvPr id="8" name="Text 3"/>
          <p:cNvSpPr txBox="1"/>
          <p:nvPr/>
        </p:nvSpPr>
        <p:spPr>
          <a:xfrm>
            <a:off x="8732475" y="4766850"/>
            <a:ext cx="344700" cy="708000"/>
          </a:xfrm>
          <a:prstGeom prst="rect">
            <a:avLst/>
          </a:prstGeom>
          <a:noFill/>
          <a:ln/>
        </p:spPr>
        <p:txBody>
          <a:bodyPr wrap="square" lIns="0" tIns="0" rIns="0" bIns="0" rtlCol="0" anchor="t"/>
          <a:lstStyle/>
          <a:p>
            <a:pPr algn="r" indent="0" marL="0">
              <a:lnSpc>
                <a:spcPct val="100000"/>
              </a:lnSpc>
              <a:buNone/>
            </a:pPr>
            <a:r>
              <a:rPr lang="en-US" sz="800" dirty="0">
                <a:solidFill>
                  <a:srgbClr val="B7B7B7"/>
                </a:solidFill>
                <a:latin typeface="Arial" pitchFamily="34" charset="0"/>
                <a:ea typeface="Arial" pitchFamily="34" charset="-122"/>
                <a:cs typeface="Arial" pitchFamily="34" charset="-120"/>
              </a:rPr>
              <a:t>4</a:t>
            </a:r>
            <a:endParaRPr lang="en-US" sz="8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270000" y="1102497"/>
            <a:ext cx="8604000" cy="1991355"/>
          </a:xfrm>
          <a:prstGeom prst="rect">
            <a:avLst/>
          </a:prstGeom>
        </p:spPr>
      </p:pic>
      <p:pic>
        <p:nvPicPr>
          <p:cNvPr id="4" name="Image 2" descr="preencoded.png">    </p:cNvPr>
          <p:cNvPicPr>
            <a:picLocks noChangeAspect="1"/>
          </p:cNvPicPr>
          <p:nvPr/>
        </p:nvPicPr>
        <p:blipFill>
          <a:blip r:embed="rId3"/>
          <a:stretch>
            <a:fillRect/>
          </a:stretch>
        </p:blipFill>
        <p:spPr>
          <a:xfrm>
            <a:off x="0" y="0"/>
            <a:ext cx="9144000" cy="5143500"/>
          </a:xfrm>
          <a:prstGeom prst="rect">
            <a:avLst/>
          </a:prstGeom>
        </p:spPr>
      </p:pic>
      <p:sp>
        <p:nvSpPr>
          <p:cNvPr id="5" name="Text 0"/>
          <p:cNvSpPr txBox="1"/>
          <p:nvPr/>
        </p:nvSpPr>
        <p:spPr>
          <a:xfrm>
            <a:off x="270000" y="302325"/>
            <a:ext cx="8699700" cy="592800"/>
          </a:xfrm>
          <a:prstGeom prst="rect">
            <a:avLst/>
          </a:prstGeom>
          <a:noFill/>
          <a:ln/>
        </p:spPr>
        <p:txBody>
          <a:bodyPr wrap="square" lIns="0" tIns="0" rIns="0" bIns="0" rtlCol="0" anchor="t"/>
          <a:lstStyle/>
          <a:p>
            <a:pPr algn="l" indent="0" marL="0">
              <a:lnSpc>
                <a:spcPct val="90000"/>
              </a:lnSpc>
              <a:buNone/>
            </a:pPr>
            <a:r>
              <a:rPr lang="en-US" sz="2600" dirty="0">
                <a:solidFill>
                  <a:srgbClr val="000000"/>
                </a:solidFill>
                <a:latin typeface="Arial" pitchFamily="34" charset="0"/>
                <a:ea typeface="Arial" pitchFamily="34" charset="-122"/>
                <a:cs typeface="Arial" pitchFamily="34" charset="-120"/>
              </a:rPr>
              <a:t>Клетка как место химических реакций
</a:t>
            </a:r>
            <a:endParaRPr lang="en-US" sz="2600" dirty="0"/>
          </a:p>
        </p:txBody>
      </p:sp>
      <p:sp>
        <p:nvSpPr>
          <p:cNvPr id="6" name="Text 1"/>
          <p:cNvSpPr txBox="1"/>
          <p:nvPr/>
        </p:nvSpPr>
        <p:spPr>
          <a:xfrm>
            <a:off x="8732475" y="4766850"/>
            <a:ext cx="344700" cy="708000"/>
          </a:xfrm>
          <a:prstGeom prst="rect">
            <a:avLst/>
          </a:prstGeom>
          <a:noFill/>
          <a:ln/>
        </p:spPr>
        <p:txBody>
          <a:bodyPr wrap="square" lIns="0" tIns="0" rIns="0" bIns="0" rtlCol="0" anchor="t"/>
          <a:lstStyle/>
          <a:p>
            <a:pPr algn="r" indent="0" marL="0">
              <a:lnSpc>
                <a:spcPct val="100000"/>
              </a:lnSpc>
              <a:buNone/>
            </a:pPr>
            <a:r>
              <a:rPr lang="en-US" sz="800" dirty="0">
                <a:solidFill>
                  <a:srgbClr val="000000"/>
                </a:solidFill>
                <a:latin typeface="Arial" pitchFamily="34" charset="0"/>
                <a:ea typeface="Arial" pitchFamily="34" charset="-122"/>
                <a:cs typeface="Arial" pitchFamily="34" charset="-120"/>
              </a:rPr>
              <a:t>5</a:t>
            </a:r>
            <a:endParaRPr lang="en-US" sz="800" dirty="0"/>
          </a:p>
        </p:txBody>
      </p:sp>
      <p:sp>
        <p:nvSpPr>
          <p:cNvPr id="7" name="Text 2"/>
          <p:cNvSpPr txBox="1"/>
          <p:nvPr/>
        </p:nvSpPr>
        <p:spPr>
          <a:xfrm>
            <a:off x="397325" y="3301225"/>
            <a:ext cx="1957200" cy="204300"/>
          </a:xfrm>
          <a:prstGeom prst="rect">
            <a:avLst/>
          </a:prstGeom>
          <a:noFill/>
          <a:ln/>
        </p:spPr>
        <p:txBody>
          <a:bodyPr wrap="square" lIns="0" tIns="0" rIns="0" bIns="0" rtlCol="0" anchor="t"/>
          <a:lstStyle/>
          <a:p>
            <a:pPr algn="l" indent="0" marL="0">
              <a:lnSpc>
                <a:spcPct val="100000"/>
              </a:lnSpc>
              <a:buNone/>
            </a:pPr>
            <a:r>
              <a:rPr lang="en-US" sz="1100" dirty="0">
                <a:solidFill>
                  <a:srgbClr val="000000"/>
                </a:solidFill>
                <a:latin typeface="Arial" pitchFamily="34" charset="0"/>
                <a:ea typeface="Arial" pitchFamily="34" charset="-122"/>
                <a:cs typeface="Arial" pitchFamily="34" charset="-120"/>
              </a:rPr>
              <a:t>Цитоплазма
</a:t>
            </a:r>
            <a:endParaRPr lang="en-US" sz="1100" dirty="0"/>
          </a:p>
        </p:txBody>
      </p:sp>
      <p:sp>
        <p:nvSpPr>
          <p:cNvPr id="8" name="Text 3"/>
          <p:cNvSpPr txBox="1"/>
          <p:nvPr/>
        </p:nvSpPr>
        <p:spPr>
          <a:xfrm>
            <a:off x="397325" y="3545825"/>
            <a:ext cx="1957200" cy="1019100"/>
          </a:xfrm>
          <a:prstGeom prst="rect">
            <a:avLst/>
          </a:prstGeom>
          <a:noFill/>
          <a:ln/>
        </p:spPr>
        <p:txBody>
          <a:bodyPr wrap="square" lIns="0" tIns="0" rIns="0" bIns="0" rtlCol="0" anchor="t"/>
          <a:lstStyle/>
          <a:p>
            <a:pPr algn="l" indent="0" marL="0">
              <a:lnSpc>
                <a:spcPct val="100000"/>
              </a:lnSpc>
              <a:buNone/>
            </a:pPr>
            <a:r>
              <a:rPr lang="en-US" sz="900" dirty="0">
                <a:solidFill>
                  <a:srgbClr val="000000"/>
                </a:solidFill>
                <a:latin typeface="Arial" pitchFamily="34" charset="0"/>
                <a:ea typeface="Arial" pitchFamily="34" charset="-122"/>
                <a:cs typeface="Arial" pitchFamily="34" charset="-120"/>
              </a:rPr>
              <a:t>В цитоплазме клетки идёт множество реакций обмена веществ. Здесь вещества перемешиваются, превращаются друг в друга и становятся либо источником энергии, либо материалом для построения новых структур.
</a:t>
            </a:r>
            <a:endParaRPr lang="en-US" sz="900" dirty="0"/>
          </a:p>
        </p:txBody>
      </p:sp>
      <p:sp>
        <p:nvSpPr>
          <p:cNvPr id="9" name="Text 4"/>
          <p:cNvSpPr txBox="1"/>
          <p:nvPr/>
        </p:nvSpPr>
        <p:spPr>
          <a:xfrm>
            <a:off x="6775275" y="3301225"/>
            <a:ext cx="1957200" cy="204300"/>
          </a:xfrm>
          <a:prstGeom prst="rect">
            <a:avLst/>
          </a:prstGeom>
          <a:noFill/>
          <a:ln/>
        </p:spPr>
        <p:txBody>
          <a:bodyPr wrap="square" lIns="0" tIns="0" rIns="0" bIns="0" rtlCol="0" anchor="t"/>
          <a:lstStyle/>
          <a:p>
            <a:pPr algn="l" indent="0" marL="0">
              <a:lnSpc>
                <a:spcPct val="100000"/>
              </a:lnSpc>
              <a:buNone/>
            </a:pPr>
            <a:r>
              <a:rPr lang="en-US" sz="1100" dirty="0">
                <a:solidFill>
                  <a:srgbClr val="000000"/>
                </a:solidFill>
                <a:latin typeface="Arial" pitchFamily="34" charset="0"/>
                <a:ea typeface="Arial" pitchFamily="34" charset="-122"/>
                <a:cs typeface="Arial" pitchFamily="34" charset="-120"/>
              </a:rPr>
              <a:t>Мембрана и ядро
</a:t>
            </a:r>
            <a:endParaRPr lang="en-US" sz="1100" dirty="0"/>
          </a:p>
        </p:txBody>
      </p:sp>
      <p:sp>
        <p:nvSpPr>
          <p:cNvPr id="10" name="Text 5"/>
          <p:cNvSpPr txBox="1"/>
          <p:nvPr/>
        </p:nvSpPr>
        <p:spPr>
          <a:xfrm>
            <a:off x="6775275" y="3545825"/>
            <a:ext cx="1957200" cy="1019100"/>
          </a:xfrm>
          <a:prstGeom prst="rect">
            <a:avLst/>
          </a:prstGeom>
          <a:noFill/>
          <a:ln/>
        </p:spPr>
        <p:txBody>
          <a:bodyPr wrap="square" lIns="0" tIns="0" rIns="0" bIns="0" rtlCol="0" anchor="t"/>
          <a:lstStyle/>
          <a:p>
            <a:pPr algn="l" indent="0" marL="0">
              <a:lnSpc>
                <a:spcPct val="100000"/>
              </a:lnSpc>
              <a:buNone/>
            </a:pPr>
            <a:r>
              <a:rPr lang="en-US" sz="900" dirty="0">
                <a:solidFill>
                  <a:srgbClr val="000000"/>
                </a:solidFill>
                <a:latin typeface="Arial" pitchFamily="34" charset="0"/>
                <a:ea typeface="Arial" pitchFamily="34" charset="-122"/>
                <a:cs typeface="Arial" pitchFamily="34" charset="-120"/>
              </a:rPr>
              <a:t>Клеточная мембрана регулирует, что входит в клетку и что выходит из неё. Ядро управляет работой клетки, помогая согласовать синтез веществ и процессы деления.
</a:t>
            </a:r>
            <a:endParaRPr lang="en-US" sz="900" dirty="0"/>
          </a:p>
        </p:txBody>
      </p:sp>
      <p:sp>
        <p:nvSpPr>
          <p:cNvPr id="11" name="Text 6"/>
          <p:cNvSpPr txBox="1"/>
          <p:nvPr/>
        </p:nvSpPr>
        <p:spPr>
          <a:xfrm>
            <a:off x="4649292" y="3301225"/>
            <a:ext cx="1957200" cy="204300"/>
          </a:xfrm>
          <a:prstGeom prst="rect">
            <a:avLst/>
          </a:prstGeom>
          <a:noFill/>
          <a:ln/>
        </p:spPr>
        <p:txBody>
          <a:bodyPr wrap="square" lIns="0" tIns="0" rIns="0" bIns="0" rtlCol="0" anchor="t"/>
          <a:lstStyle/>
          <a:p>
            <a:pPr algn="l" indent="0" marL="0">
              <a:lnSpc>
                <a:spcPct val="100000"/>
              </a:lnSpc>
              <a:buNone/>
            </a:pPr>
            <a:r>
              <a:rPr lang="en-US" sz="1100" dirty="0">
                <a:solidFill>
                  <a:srgbClr val="000000"/>
                </a:solidFill>
                <a:latin typeface="Arial" pitchFamily="34" charset="0"/>
                <a:ea typeface="Arial" pitchFamily="34" charset="-122"/>
                <a:cs typeface="Arial" pitchFamily="34" charset="-120"/>
              </a:rPr>
              <a:t>Рибосомы
</a:t>
            </a:r>
            <a:endParaRPr lang="en-US" sz="1100" dirty="0"/>
          </a:p>
        </p:txBody>
      </p:sp>
      <p:sp>
        <p:nvSpPr>
          <p:cNvPr id="12" name="Text 7"/>
          <p:cNvSpPr txBox="1"/>
          <p:nvPr/>
        </p:nvSpPr>
        <p:spPr>
          <a:xfrm>
            <a:off x="4649292" y="3545825"/>
            <a:ext cx="1957200" cy="1019100"/>
          </a:xfrm>
          <a:prstGeom prst="rect">
            <a:avLst/>
          </a:prstGeom>
          <a:noFill/>
          <a:ln/>
        </p:spPr>
        <p:txBody>
          <a:bodyPr wrap="square" lIns="0" tIns="0" rIns="0" bIns="0" rtlCol="0" anchor="t"/>
          <a:lstStyle/>
          <a:p>
            <a:pPr algn="l" indent="0" marL="0">
              <a:lnSpc>
                <a:spcPct val="100000"/>
              </a:lnSpc>
              <a:buNone/>
            </a:pPr>
            <a:r>
              <a:rPr lang="en-US" sz="900" dirty="0">
                <a:solidFill>
                  <a:srgbClr val="000000"/>
                </a:solidFill>
                <a:latin typeface="Arial" pitchFamily="34" charset="0"/>
                <a:ea typeface="Arial" pitchFamily="34" charset="-122"/>
                <a:cs typeface="Arial" pitchFamily="34" charset="-120"/>
              </a:rPr>
              <a:t>На рибосомах клетка собирает белки из аминокислот. Эти белки нужны для роста, восстановления повреждённых участков, работы ферментов и образования многих клеточных структур.
</a:t>
            </a:r>
            <a:endParaRPr lang="en-US" sz="900" dirty="0"/>
          </a:p>
        </p:txBody>
      </p:sp>
      <p:sp>
        <p:nvSpPr>
          <p:cNvPr id="13" name="Text 8"/>
          <p:cNvSpPr txBox="1"/>
          <p:nvPr/>
        </p:nvSpPr>
        <p:spPr>
          <a:xfrm>
            <a:off x="2523308" y="3301225"/>
            <a:ext cx="1957200" cy="204300"/>
          </a:xfrm>
          <a:prstGeom prst="rect">
            <a:avLst/>
          </a:prstGeom>
          <a:noFill/>
          <a:ln/>
        </p:spPr>
        <p:txBody>
          <a:bodyPr wrap="square" lIns="0" tIns="0" rIns="0" bIns="0" rtlCol="0" anchor="t"/>
          <a:lstStyle/>
          <a:p>
            <a:pPr algn="l" indent="0" marL="0">
              <a:lnSpc>
                <a:spcPct val="100000"/>
              </a:lnSpc>
              <a:buNone/>
            </a:pPr>
            <a:r>
              <a:rPr lang="en-US" sz="1100" dirty="0">
                <a:solidFill>
                  <a:srgbClr val="000000"/>
                </a:solidFill>
                <a:latin typeface="Arial" pitchFamily="34" charset="0"/>
                <a:ea typeface="Arial" pitchFamily="34" charset="-122"/>
                <a:cs typeface="Arial" pitchFamily="34" charset="-120"/>
              </a:rPr>
              <a:t>Митохондрии
</a:t>
            </a:r>
            <a:endParaRPr lang="en-US" sz="1100" dirty="0"/>
          </a:p>
        </p:txBody>
      </p:sp>
      <p:sp>
        <p:nvSpPr>
          <p:cNvPr id="14" name="Text 9"/>
          <p:cNvSpPr txBox="1"/>
          <p:nvPr/>
        </p:nvSpPr>
        <p:spPr>
          <a:xfrm>
            <a:off x="2523308" y="3545825"/>
            <a:ext cx="1957200" cy="1019100"/>
          </a:xfrm>
          <a:prstGeom prst="rect">
            <a:avLst/>
          </a:prstGeom>
          <a:noFill/>
          <a:ln/>
        </p:spPr>
        <p:txBody>
          <a:bodyPr wrap="square" lIns="0" tIns="0" rIns="0" bIns="0" rtlCol="0" anchor="t"/>
          <a:lstStyle/>
          <a:p>
            <a:pPr algn="l" indent="0" marL="0">
              <a:lnSpc>
                <a:spcPct val="100000"/>
              </a:lnSpc>
              <a:buNone/>
            </a:pPr>
            <a:r>
              <a:rPr lang="en-US" sz="900" dirty="0">
                <a:solidFill>
                  <a:srgbClr val="000000"/>
                </a:solidFill>
                <a:latin typeface="Arial" pitchFamily="34" charset="0"/>
                <a:ea typeface="Arial" pitchFamily="34" charset="-122"/>
                <a:cs typeface="Arial" pitchFamily="34" charset="-120"/>
              </a:rPr>
              <a:t>Митохондрии отвечают за клеточное дыхание. В них из веществ пищи при участии кислорода высвобождается энергия, которая затем запасается в удобной для клетки форме.
</a:t>
            </a:r>
            <a:endParaRPr lang="en-US" sz="9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271519" y="1433100"/>
            <a:ext cx="8505262" cy="3400200"/>
          </a:xfrm>
          <a:prstGeom prst="rect">
            <a:avLst/>
          </a:prstGeom>
        </p:spPr>
      </p:pic>
      <p:pic>
        <p:nvPicPr>
          <p:cNvPr id="4" name="Image 2" descr="preencoded.png">    </p:cNvPr>
          <p:cNvPicPr>
            <a:picLocks noChangeAspect="1"/>
          </p:cNvPicPr>
          <p:nvPr/>
        </p:nvPicPr>
        <p:blipFill>
          <a:blip r:embed="rId3"/>
          <a:stretch>
            <a:fillRect/>
          </a:stretch>
        </p:blipFill>
        <p:spPr>
          <a:xfrm>
            <a:off x="0" y="0"/>
            <a:ext cx="9144000" cy="5143500"/>
          </a:xfrm>
          <a:prstGeom prst="rect">
            <a:avLst/>
          </a:prstGeom>
        </p:spPr>
      </p:pic>
      <p:sp>
        <p:nvSpPr>
          <p:cNvPr id="5" name="Text 0"/>
          <p:cNvSpPr txBox="1"/>
          <p:nvPr/>
        </p:nvSpPr>
        <p:spPr>
          <a:xfrm>
            <a:off x="270000" y="302325"/>
            <a:ext cx="8508300" cy="455700"/>
          </a:xfrm>
          <a:prstGeom prst="rect">
            <a:avLst/>
          </a:prstGeom>
          <a:noFill/>
          <a:ln/>
        </p:spPr>
        <p:txBody>
          <a:bodyPr wrap="square" lIns="0" tIns="0" rIns="0" bIns="0" rtlCol="0" anchor="t"/>
          <a:lstStyle/>
          <a:p>
            <a:pPr algn="l" indent="0" marL="0">
              <a:lnSpc>
                <a:spcPct val="90000"/>
              </a:lnSpc>
              <a:buNone/>
            </a:pPr>
            <a:r>
              <a:rPr lang="en-US" sz="2600" dirty="0">
                <a:solidFill>
                  <a:srgbClr val="000000"/>
                </a:solidFill>
                <a:latin typeface="Arial" pitchFamily="34" charset="0"/>
                <a:ea typeface="Arial" pitchFamily="34" charset="-122"/>
                <a:cs typeface="Arial" pitchFamily="34" charset="-120"/>
              </a:rPr>
              <a:t>Путь вещества в организме
</a:t>
            </a:r>
            <a:endParaRPr lang="en-US" sz="2600" dirty="0"/>
          </a:p>
        </p:txBody>
      </p:sp>
      <p:sp>
        <p:nvSpPr>
          <p:cNvPr id="6" name="Text 1"/>
          <p:cNvSpPr txBox="1"/>
          <p:nvPr/>
        </p:nvSpPr>
        <p:spPr>
          <a:xfrm>
            <a:off x="8732475" y="4766850"/>
            <a:ext cx="344700" cy="708000"/>
          </a:xfrm>
          <a:prstGeom prst="rect">
            <a:avLst/>
          </a:prstGeom>
          <a:noFill/>
          <a:ln/>
        </p:spPr>
        <p:txBody>
          <a:bodyPr wrap="square" lIns="0" tIns="0" rIns="0" bIns="0" rtlCol="0" anchor="t"/>
          <a:lstStyle/>
          <a:p>
            <a:pPr algn="r" indent="0" marL="0">
              <a:lnSpc>
                <a:spcPct val="100000"/>
              </a:lnSpc>
              <a:buNone/>
            </a:pPr>
            <a:r>
              <a:rPr lang="en-US" sz="800" dirty="0">
                <a:solidFill>
                  <a:srgbClr val="000000"/>
                </a:solidFill>
                <a:latin typeface="Arial" pitchFamily="34" charset="0"/>
                <a:ea typeface="Arial" pitchFamily="34" charset="-122"/>
                <a:cs typeface="Arial" pitchFamily="34" charset="-120"/>
              </a:rPr>
              <a:t>6</a:t>
            </a:r>
            <a:endParaRPr lang="en-US" sz="800" dirty="0"/>
          </a:p>
        </p:txBody>
      </p:sp>
      <p:sp>
        <p:nvSpPr>
          <p:cNvPr id="7" name="Text 2"/>
          <p:cNvSpPr txBox="1"/>
          <p:nvPr/>
        </p:nvSpPr>
        <p:spPr>
          <a:xfrm>
            <a:off x="270000" y="819650"/>
            <a:ext cx="8508300" cy="390900"/>
          </a:xfrm>
          <a:prstGeom prst="rect">
            <a:avLst/>
          </a:prstGeom>
          <a:noFill/>
          <a:ln/>
        </p:spPr>
        <p:txBody>
          <a:bodyPr wrap="square" lIns="0" tIns="0" rIns="0" bIns="0" rtlCol="0" anchor="t"/>
          <a:lstStyle/>
          <a:p>
            <a:pPr algn="l" indent="0" marL="0">
              <a:lnSpc>
                <a:spcPct val="90000"/>
              </a:lnSpc>
              <a:buNone/>
            </a:pPr>
            <a:r>
              <a:rPr lang="en-US" sz="1400" dirty="0">
                <a:solidFill>
                  <a:srgbClr val="000000"/>
                </a:solidFill>
                <a:latin typeface="Arial" pitchFamily="34" charset="0"/>
                <a:ea typeface="Arial" pitchFamily="34" charset="-122"/>
                <a:cs typeface="Arial" pitchFamily="34" charset="-120"/>
              </a:rPr>
              <a:t>Схема показывает, как пища и вода проходят через органы, превращаются в клетках и выводятся наружу.
</a:t>
            </a:r>
            <a:endParaRPr lang="en-US" sz="14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pic>
        <p:nvPicPr>
          <p:cNvPr id="4" name="Image 2" descr="preencoded.png">    </p:cNvPr>
          <p:cNvPicPr>
            <a:picLocks noChangeAspect="1"/>
          </p:cNvPicPr>
          <p:nvPr/>
        </p:nvPicPr>
        <p:blipFill>
          <a:blip r:embed="rId3"/>
          <a:stretch>
            <a:fillRect/>
          </a:stretch>
        </p:blipFill>
        <p:spPr>
          <a:xfrm>
            <a:off x="0" y="0"/>
            <a:ext cx="9144000" cy="5143500"/>
          </a:xfrm>
          <a:prstGeom prst="rect">
            <a:avLst/>
          </a:prstGeom>
        </p:spPr>
      </p:pic>
      <p:pic>
        <p:nvPicPr>
          <p:cNvPr id="5" name="Image 3" descr="preencoded.png">    </p:cNvPr>
          <p:cNvPicPr>
            <a:picLocks noChangeAspect="1"/>
          </p:cNvPicPr>
          <p:nvPr/>
        </p:nvPicPr>
        <p:blipFill>
          <a:blip r:embed="rId4"/>
          <a:stretch>
            <a:fillRect/>
          </a:stretch>
        </p:blipFill>
        <p:spPr>
          <a:xfrm>
            <a:off x="0" y="0"/>
            <a:ext cx="9144000" cy="5143500"/>
          </a:xfrm>
          <a:prstGeom prst="rect">
            <a:avLst/>
          </a:prstGeom>
        </p:spPr>
      </p:pic>
      <p:pic>
        <p:nvPicPr>
          <p:cNvPr id="6" name="Image 4" descr="preencoded.png">    </p:cNvPr>
          <p:cNvPicPr>
            <a:picLocks noChangeAspect="1"/>
          </p:cNvPicPr>
          <p:nvPr/>
        </p:nvPicPr>
        <p:blipFill>
          <a:blip r:embed="rId5"/>
          <a:stretch>
            <a:fillRect/>
          </a:stretch>
        </p:blipFill>
        <p:spPr>
          <a:xfrm>
            <a:off x="0" y="0"/>
            <a:ext cx="9144000" cy="5143500"/>
          </a:xfrm>
          <a:prstGeom prst="rect">
            <a:avLst/>
          </a:prstGeom>
        </p:spPr>
      </p:pic>
      <p:sp>
        <p:nvSpPr>
          <p:cNvPr id="7" name="Text 0"/>
          <p:cNvSpPr txBox="1"/>
          <p:nvPr/>
        </p:nvSpPr>
        <p:spPr>
          <a:xfrm>
            <a:off x="270000" y="302325"/>
            <a:ext cx="8699700" cy="429300"/>
          </a:xfrm>
          <a:prstGeom prst="rect">
            <a:avLst/>
          </a:prstGeom>
          <a:noFill/>
          <a:ln/>
        </p:spPr>
        <p:txBody>
          <a:bodyPr wrap="square" lIns="0" tIns="0" rIns="0" bIns="0" rtlCol="0" anchor="t"/>
          <a:lstStyle/>
          <a:p>
            <a:pPr algn="l" indent="0" marL="0">
              <a:lnSpc>
                <a:spcPct val="90000"/>
              </a:lnSpc>
              <a:buNone/>
            </a:pPr>
            <a:r>
              <a:rPr lang="en-US" sz="2600" dirty="0">
                <a:solidFill>
                  <a:srgbClr val="000000"/>
                </a:solidFill>
                <a:latin typeface="Arial" pitchFamily="34" charset="0"/>
                <a:ea typeface="Arial" pitchFamily="34" charset="-122"/>
                <a:cs typeface="Arial" pitchFamily="34" charset="-120"/>
              </a:rPr>
              <a:t>Пищеварение: сложные вещества становятся простыми
</a:t>
            </a:r>
            <a:endParaRPr lang="en-US" sz="2600" dirty="0"/>
          </a:p>
        </p:txBody>
      </p:sp>
      <p:sp>
        <p:nvSpPr>
          <p:cNvPr id="8" name="Text 1"/>
          <p:cNvSpPr txBox="1"/>
          <p:nvPr/>
        </p:nvSpPr>
        <p:spPr>
          <a:xfrm>
            <a:off x="8732475" y="4766850"/>
            <a:ext cx="344700" cy="708000"/>
          </a:xfrm>
          <a:prstGeom prst="rect">
            <a:avLst/>
          </a:prstGeom>
          <a:noFill/>
          <a:ln/>
        </p:spPr>
        <p:txBody>
          <a:bodyPr wrap="square" lIns="0" tIns="0" rIns="0" bIns="0" rtlCol="0" anchor="t"/>
          <a:lstStyle/>
          <a:p>
            <a:pPr algn="r" indent="0" marL="0">
              <a:lnSpc>
                <a:spcPct val="100000"/>
              </a:lnSpc>
              <a:buNone/>
            </a:pPr>
            <a:r>
              <a:rPr lang="en-US" sz="800" dirty="0">
                <a:solidFill>
                  <a:srgbClr val="B7B7B7"/>
                </a:solidFill>
                <a:latin typeface="Arial" pitchFamily="34" charset="0"/>
                <a:ea typeface="Arial" pitchFamily="34" charset="-122"/>
                <a:cs typeface="Arial" pitchFamily="34" charset="-120"/>
              </a:rPr>
              <a:t>7</a:t>
            </a:r>
            <a:endParaRPr lang="en-US" sz="800" dirty="0"/>
          </a:p>
        </p:txBody>
      </p:sp>
      <p:sp>
        <p:nvSpPr>
          <p:cNvPr id="9" name="Text 2"/>
          <p:cNvSpPr txBox="1"/>
          <p:nvPr/>
        </p:nvSpPr>
        <p:spPr>
          <a:xfrm>
            <a:off x="270625" y="2682666"/>
            <a:ext cx="2009400" cy="1558800"/>
          </a:xfrm>
          <a:prstGeom prst="rect">
            <a:avLst/>
          </a:prstGeom>
          <a:noFill/>
          <a:ln/>
        </p:spPr>
        <p:txBody>
          <a:bodyPr wrap="square" lIns="0" tIns="0" rIns="0" bIns="0" rtlCol="0" anchor="t"/>
          <a:lstStyle/>
          <a:p>
            <a:pPr algn="l" indent="0" marL="0">
              <a:lnSpc>
                <a:spcPct val="115000"/>
              </a:lnSpc>
              <a:buNone/>
            </a:pPr>
            <a:r>
              <a:rPr lang="en-US" sz="1100" dirty="0">
                <a:solidFill>
                  <a:srgbClr val="000000"/>
                </a:solidFill>
                <a:latin typeface="Arial" pitchFamily="34" charset="0"/>
                <a:ea typeface="Arial" pitchFamily="34" charset="-122"/>
                <a:cs typeface="Arial" pitchFamily="34" charset="-120"/>
              </a:rPr>
              <a:t>Пищеварение начинается в ротовой полости: пища измельчается и смачивается слюной. Уже здесь крахмал начинает расщепляться, а пищевой комок становится удобнее для дальнейшего продвижения.
</a:t>
            </a:r>
            <a:endParaRPr lang="en-US" sz="1100" dirty="0"/>
          </a:p>
        </p:txBody>
      </p:sp>
      <p:sp>
        <p:nvSpPr>
          <p:cNvPr id="10" name="Text 3"/>
          <p:cNvSpPr txBox="1"/>
          <p:nvPr/>
        </p:nvSpPr>
        <p:spPr>
          <a:xfrm>
            <a:off x="270625" y="2260716"/>
            <a:ext cx="2009400" cy="223200"/>
          </a:xfrm>
          <a:prstGeom prst="rect">
            <a:avLst/>
          </a:prstGeom>
          <a:noFill/>
          <a:ln/>
        </p:spPr>
        <p:txBody>
          <a:bodyPr wrap="square" lIns="0" tIns="0" rIns="0" bIns="0" rtlCol="0" anchor="t"/>
          <a:lstStyle/>
          <a:p>
            <a:pPr algn="l" indent="0" marL="0">
              <a:lnSpc>
                <a:spcPct val="115000"/>
              </a:lnSpc>
              <a:buNone/>
            </a:pPr>
            <a:r>
              <a:rPr lang="en-US" sz="1300" dirty="0">
                <a:solidFill>
                  <a:srgbClr val="000000"/>
                </a:solidFill>
                <a:latin typeface="Arial" pitchFamily="34" charset="0"/>
                <a:ea typeface="Arial" pitchFamily="34" charset="-122"/>
                <a:cs typeface="Arial" pitchFamily="34" charset="-120"/>
              </a:rPr>
              <a:t>Начало во рту
</a:t>
            </a:r>
            <a:endParaRPr lang="en-US" sz="1300" dirty="0"/>
          </a:p>
        </p:txBody>
      </p:sp>
      <p:sp>
        <p:nvSpPr>
          <p:cNvPr id="11" name="Text 4"/>
          <p:cNvSpPr txBox="1"/>
          <p:nvPr/>
        </p:nvSpPr>
        <p:spPr>
          <a:xfrm>
            <a:off x="2468625" y="2682666"/>
            <a:ext cx="2009400" cy="1558800"/>
          </a:xfrm>
          <a:prstGeom prst="rect">
            <a:avLst/>
          </a:prstGeom>
          <a:noFill/>
          <a:ln/>
        </p:spPr>
        <p:txBody>
          <a:bodyPr wrap="square" lIns="0" tIns="0" rIns="0" bIns="0" rtlCol="0" anchor="t"/>
          <a:lstStyle/>
          <a:p>
            <a:pPr algn="l" indent="0" marL="0">
              <a:lnSpc>
                <a:spcPct val="115000"/>
              </a:lnSpc>
              <a:buNone/>
            </a:pPr>
            <a:r>
              <a:rPr lang="en-US" sz="1100" dirty="0">
                <a:solidFill>
                  <a:srgbClr val="000000"/>
                </a:solidFill>
                <a:latin typeface="Arial" pitchFamily="34" charset="0"/>
                <a:ea typeface="Arial" pitchFamily="34" charset="-122"/>
                <a:cs typeface="Arial" pitchFamily="34" charset="-120"/>
              </a:rPr>
              <a:t>В желудке пища перемешивается с желудочным соком. Здесь особенно активно обрабатываются белки, которые под действием пищеварительных соков становятся более простыми соединениями.
</a:t>
            </a:r>
            <a:endParaRPr lang="en-US" sz="1100" dirty="0"/>
          </a:p>
        </p:txBody>
      </p:sp>
      <p:sp>
        <p:nvSpPr>
          <p:cNvPr id="12" name="Text 5"/>
          <p:cNvSpPr txBox="1"/>
          <p:nvPr/>
        </p:nvSpPr>
        <p:spPr>
          <a:xfrm>
            <a:off x="2468625" y="2260716"/>
            <a:ext cx="2009400" cy="223200"/>
          </a:xfrm>
          <a:prstGeom prst="rect">
            <a:avLst/>
          </a:prstGeom>
          <a:noFill/>
          <a:ln/>
        </p:spPr>
        <p:txBody>
          <a:bodyPr wrap="square" lIns="0" tIns="0" rIns="0" bIns="0" rtlCol="0" anchor="t"/>
          <a:lstStyle/>
          <a:p>
            <a:pPr algn="l" indent="0" marL="0">
              <a:lnSpc>
                <a:spcPct val="115000"/>
              </a:lnSpc>
              <a:buNone/>
            </a:pPr>
            <a:r>
              <a:rPr lang="en-US" sz="1300" dirty="0">
                <a:solidFill>
                  <a:srgbClr val="000000"/>
                </a:solidFill>
                <a:latin typeface="Arial" pitchFamily="34" charset="0"/>
                <a:ea typeface="Arial" pitchFamily="34" charset="-122"/>
                <a:cs typeface="Arial" pitchFamily="34" charset="-120"/>
              </a:rPr>
              <a:t>Работа желудка
</a:t>
            </a:r>
            <a:endParaRPr lang="en-US" sz="1300" dirty="0"/>
          </a:p>
        </p:txBody>
      </p:sp>
      <p:sp>
        <p:nvSpPr>
          <p:cNvPr id="13" name="Text 6"/>
          <p:cNvSpPr txBox="1"/>
          <p:nvPr/>
        </p:nvSpPr>
        <p:spPr>
          <a:xfrm>
            <a:off x="4666625" y="2682666"/>
            <a:ext cx="2009400" cy="1558800"/>
          </a:xfrm>
          <a:prstGeom prst="rect">
            <a:avLst/>
          </a:prstGeom>
          <a:noFill/>
          <a:ln/>
        </p:spPr>
        <p:txBody>
          <a:bodyPr wrap="square" lIns="0" tIns="0" rIns="0" bIns="0" rtlCol="0" anchor="t"/>
          <a:lstStyle/>
          <a:p>
            <a:pPr algn="l" indent="0" marL="0">
              <a:lnSpc>
                <a:spcPct val="115000"/>
              </a:lnSpc>
              <a:buNone/>
            </a:pPr>
            <a:r>
              <a:rPr lang="en-US" sz="1100" dirty="0">
                <a:solidFill>
                  <a:srgbClr val="000000"/>
                </a:solidFill>
                <a:latin typeface="Arial" pitchFamily="34" charset="0"/>
                <a:ea typeface="Arial" pitchFamily="34" charset="-122"/>
                <a:cs typeface="Arial" pitchFamily="34" charset="-120"/>
              </a:rPr>
              <a:t>Основное расщепление завершается в тонком кишечнике. Именно здесь образуются аминокислоты, глюкоза, жирные кислоты и глицерин, которые затем всасываются в кровь.
</a:t>
            </a:r>
            <a:endParaRPr lang="en-US" sz="1100" dirty="0"/>
          </a:p>
        </p:txBody>
      </p:sp>
      <p:sp>
        <p:nvSpPr>
          <p:cNvPr id="14" name="Text 7"/>
          <p:cNvSpPr txBox="1"/>
          <p:nvPr/>
        </p:nvSpPr>
        <p:spPr>
          <a:xfrm>
            <a:off x="4666625" y="2260716"/>
            <a:ext cx="2009400" cy="223200"/>
          </a:xfrm>
          <a:prstGeom prst="rect">
            <a:avLst/>
          </a:prstGeom>
          <a:noFill/>
          <a:ln/>
        </p:spPr>
        <p:txBody>
          <a:bodyPr wrap="square" lIns="0" tIns="0" rIns="0" bIns="0" rtlCol="0" anchor="t"/>
          <a:lstStyle/>
          <a:p>
            <a:pPr algn="l" indent="0" marL="0">
              <a:lnSpc>
                <a:spcPct val="115000"/>
              </a:lnSpc>
              <a:buNone/>
            </a:pPr>
            <a:r>
              <a:rPr lang="en-US" sz="1300" dirty="0">
                <a:solidFill>
                  <a:srgbClr val="000000"/>
                </a:solidFill>
                <a:latin typeface="Arial" pitchFamily="34" charset="0"/>
                <a:ea typeface="Arial" pitchFamily="34" charset="-122"/>
                <a:cs typeface="Arial" pitchFamily="34" charset="-120"/>
              </a:rPr>
              <a:t>Тонкий кишечник
</a:t>
            </a:r>
            <a:endParaRPr lang="en-US" sz="1300" dirty="0"/>
          </a:p>
        </p:txBody>
      </p:sp>
      <p:sp>
        <p:nvSpPr>
          <p:cNvPr id="15" name="Text 8"/>
          <p:cNvSpPr txBox="1"/>
          <p:nvPr/>
        </p:nvSpPr>
        <p:spPr>
          <a:xfrm>
            <a:off x="6864625" y="2682666"/>
            <a:ext cx="2009400" cy="1558800"/>
          </a:xfrm>
          <a:prstGeom prst="rect">
            <a:avLst/>
          </a:prstGeom>
          <a:noFill/>
          <a:ln/>
        </p:spPr>
        <p:txBody>
          <a:bodyPr wrap="square" lIns="0" tIns="0" rIns="0" bIns="0" rtlCol="0" anchor="t"/>
          <a:lstStyle/>
          <a:p>
            <a:pPr algn="l" indent="0" marL="0">
              <a:lnSpc>
                <a:spcPct val="115000"/>
              </a:lnSpc>
              <a:buNone/>
            </a:pPr>
            <a:r>
              <a:rPr lang="en-US" sz="1100" dirty="0">
                <a:solidFill>
                  <a:srgbClr val="000000"/>
                </a:solidFill>
                <a:latin typeface="Arial" pitchFamily="34" charset="0"/>
                <a:ea typeface="Arial" pitchFamily="34" charset="-122"/>
                <a:cs typeface="Arial" pitchFamily="34" charset="-120"/>
              </a:rPr>
              <a:t>Без переваривания крупные молекулы пищи не смогли бы пройти в клетки. Поэтому пищеварение превращает еду в удобную для организма форму, пригодную для обмена веществ.
</a:t>
            </a:r>
            <a:endParaRPr lang="en-US" sz="1100" dirty="0"/>
          </a:p>
        </p:txBody>
      </p:sp>
      <p:sp>
        <p:nvSpPr>
          <p:cNvPr id="16" name="Text 9"/>
          <p:cNvSpPr txBox="1"/>
          <p:nvPr/>
        </p:nvSpPr>
        <p:spPr>
          <a:xfrm>
            <a:off x="6864625" y="2260716"/>
            <a:ext cx="2009400" cy="223200"/>
          </a:xfrm>
          <a:prstGeom prst="rect">
            <a:avLst/>
          </a:prstGeom>
          <a:noFill/>
          <a:ln/>
        </p:spPr>
        <p:txBody>
          <a:bodyPr wrap="square" lIns="0" tIns="0" rIns="0" bIns="0" rtlCol="0" anchor="t"/>
          <a:lstStyle/>
          <a:p>
            <a:pPr algn="l" indent="0" marL="0">
              <a:lnSpc>
                <a:spcPct val="115000"/>
              </a:lnSpc>
              <a:buNone/>
            </a:pPr>
            <a:r>
              <a:rPr lang="en-US" sz="1300" dirty="0">
                <a:solidFill>
                  <a:srgbClr val="000000"/>
                </a:solidFill>
                <a:latin typeface="Arial" pitchFamily="34" charset="0"/>
                <a:ea typeface="Arial" pitchFamily="34" charset="-122"/>
                <a:cs typeface="Arial" pitchFamily="34" charset="-120"/>
              </a:rPr>
              <a:t>Значение переваривания
</a:t>
            </a:r>
            <a:endParaRPr lang="en-US" sz="13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pic>
        <p:nvPicPr>
          <p:cNvPr id="4" name="Image 2" descr="preencoded.png">    </p:cNvPr>
          <p:cNvPicPr>
            <a:picLocks noChangeAspect="1"/>
          </p:cNvPicPr>
          <p:nvPr/>
        </p:nvPicPr>
        <p:blipFill>
          <a:blip r:embed="rId3"/>
          <a:stretch>
            <a:fillRect/>
          </a:stretch>
        </p:blipFill>
        <p:spPr>
          <a:xfrm>
            <a:off x="0" y="0"/>
            <a:ext cx="9144000" cy="5143500"/>
          </a:xfrm>
          <a:prstGeom prst="rect">
            <a:avLst/>
          </a:prstGeom>
        </p:spPr>
      </p:pic>
      <p:pic>
        <p:nvPicPr>
          <p:cNvPr id="5" name="Image 3" descr="preencoded.png">    </p:cNvPr>
          <p:cNvPicPr>
            <a:picLocks noChangeAspect="1"/>
          </p:cNvPicPr>
          <p:nvPr/>
        </p:nvPicPr>
        <p:blipFill>
          <a:blip r:embed="rId4"/>
          <a:stretch>
            <a:fillRect/>
          </a:stretch>
        </p:blipFill>
        <p:spPr>
          <a:xfrm>
            <a:off x="4455300" y="1714961"/>
            <a:ext cx="4514400" cy="1646428"/>
          </a:xfrm>
          <a:prstGeom prst="rect">
            <a:avLst/>
          </a:prstGeom>
        </p:spPr>
      </p:pic>
      <p:sp>
        <p:nvSpPr>
          <p:cNvPr id="6" name="Text 0"/>
          <p:cNvSpPr txBox="1"/>
          <p:nvPr/>
        </p:nvSpPr>
        <p:spPr>
          <a:xfrm>
            <a:off x="174300" y="302325"/>
            <a:ext cx="8795400" cy="429300"/>
          </a:xfrm>
          <a:prstGeom prst="rect">
            <a:avLst/>
          </a:prstGeom>
          <a:noFill/>
          <a:ln/>
        </p:spPr>
        <p:txBody>
          <a:bodyPr wrap="square" lIns="0" tIns="0" rIns="0" bIns="0" rtlCol="0" anchor="t"/>
          <a:lstStyle/>
          <a:p>
            <a:pPr algn="l" indent="0" marL="0">
              <a:lnSpc>
                <a:spcPct val="90000"/>
              </a:lnSpc>
              <a:buNone/>
            </a:pPr>
            <a:r>
              <a:rPr lang="en-US" sz="2600" dirty="0">
                <a:solidFill>
                  <a:srgbClr val="000000"/>
                </a:solidFill>
                <a:latin typeface="Arial" pitchFamily="34" charset="0"/>
                <a:ea typeface="Arial" pitchFamily="34" charset="-122"/>
                <a:cs typeface="Arial" pitchFamily="34" charset="-120"/>
              </a:rPr>
              <a:t>Органы и их роль в обмене веществ
</a:t>
            </a:r>
            <a:endParaRPr lang="en-US" sz="2600" dirty="0"/>
          </a:p>
        </p:txBody>
      </p:sp>
      <p:sp>
        <p:nvSpPr>
          <p:cNvPr id="7" name="Text 1"/>
          <p:cNvSpPr txBox="1"/>
          <p:nvPr/>
        </p:nvSpPr>
        <p:spPr>
          <a:xfrm>
            <a:off x="174000" y="1881900"/>
            <a:ext cx="3652200" cy="604800"/>
          </a:xfrm>
          <a:prstGeom prst="rect">
            <a:avLst/>
          </a:prstGeom>
          <a:noFill/>
          <a:ln/>
        </p:spPr>
        <p:txBody>
          <a:bodyPr wrap="square" lIns="0" tIns="0" rIns="0" bIns="0" rtlCol="0" anchor="ctr"/>
          <a:lstStyle/>
          <a:p>
            <a:pPr algn="l" indent="0" marL="0">
              <a:lnSpc>
                <a:spcPct val="115000"/>
              </a:lnSpc>
              <a:buNone/>
            </a:pPr>
            <a:r>
              <a:rPr lang="en-US" sz="1100" dirty="0">
                <a:solidFill>
                  <a:srgbClr val="000000"/>
                </a:solidFill>
                <a:latin typeface="Arial" pitchFamily="34" charset="0"/>
                <a:ea typeface="Arial" pitchFamily="34" charset="-122"/>
                <a:cs typeface="Arial" pitchFamily="34" charset="-120"/>
              </a:rPr>
              <a:t>Таблица показывает, как разные органы последовательно участвуют в превращении, переносе и удалении веществ.
</a:t>
            </a:r>
            <a:endParaRPr lang="en-US" sz="1100" dirty="0"/>
          </a:p>
        </p:txBody>
      </p:sp>
      <p:sp>
        <p:nvSpPr>
          <p:cNvPr id="8" name="Text 2"/>
          <p:cNvSpPr txBox="1"/>
          <p:nvPr/>
        </p:nvSpPr>
        <p:spPr>
          <a:xfrm>
            <a:off x="174000" y="2906100"/>
            <a:ext cx="3652200" cy="604800"/>
          </a:xfrm>
          <a:prstGeom prst="rect">
            <a:avLst/>
          </a:prstGeom>
          <a:noFill/>
          <a:ln/>
        </p:spPr>
        <p:txBody>
          <a:bodyPr wrap="square" lIns="0" tIns="0" rIns="0" bIns="0" rtlCol="0" anchor="ctr"/>
          <a:lstStyle/>
          <a:p>
            <a:pPr algn="l" indent="0" marL="0">
              <a:lnSpc>
                <a:spcPct val="115000"/>
              </a:lnSpc>
              <a:buNone/>
            </a:pPr>
            <a:r>
              <a:rPr lang="en-US" sz="1100" dirty="0">
                <a:solidFill>
                  <a:srgbClr val="000000"/>
                </a:solidFill>
                <a:latin typeface="Arial" pitchFamily="34" charset="0"/>
                <a:ea typeface="Arial" pitchFamily="34" charset="-122"/>
                <a:cs typeface="Arial" pitchFamily="34" charset="-120"/>
              </a:rPr>
              <a:t>Каждый орган выполняет свою часть работы, но только вместе они обеспечивают полноценный обмен веществ.
</a:t>
            </a:r>
            <a:endParaRPr lang="en-US" sz="1100" dirty="0"/>
          </a:p>
        </p:txBody>
      </p:sp>
      <p:sp>
        <p:nvSpPr>
          <p:cNvPr id="9" name="Text 3"/>
          <p:cNvSpPr txBox="1"/>
          <p:nvPr/>
        </p:nvSpPr>
        <p:spPr>
          <a:xfrm>
            <a:off x="109175" y="4637850"/>
            <a:ext cx="7869000" cy="207900"/>
          </a:xfrm>
          <a:prstGeom prst="rect">
            <a:avLst/>
          </a:prstGeom>
          <a:noFill/>
          <a:ln/>
        </p:spPr>
        <p:txBody>
          <a:bodyPr wrap="square" lIns="0" tIns="0" rIns="0" bIns="0" rtlCol="0" anchor="t"/>
          <a:lstStyle/>
          <a:p>
            <a:pPr algn="l" indent="0" marL="0">
              <a:lnSpc>
                <a:spcPct val="130039"/>
              </a:lnSpc>
              <a:buNone/>
            </a:pPr>
            <a:r>
              <a:rPr lang="en-US" sz="900" dirty="0">
                <a:solidFill>
                  <a:srgbClr val="B7B7B7"/>
                </a:solidFill>
                <a:latin typeface="Arial" pitchFamily="34" charset="0"/>
                <a:ea typeface="Arial" pitchFamily="34" charset="-122"/>
                <a:cs typeface="Arial" pitchFamily="34" charset="-120"/>
              </a:rPr>
              <a:t>Схематическое обобщение по школьному курсу биологии.
</a:t>
            </a:r>
            <a:endParaRPr lang="en-US" sz="900" dirty="0"/>
          </a:p>
        </p:txBody>
      </p:sp>
      <p:sp>
        <p:nvSpPr>
          <p:cNvPr id="10" name="Text 4"/>
          <p:cNvSpPr txBox="1"/>
          <p:nvPr/>
        </p:nvSpPr>
        <p:spPr>
          <a:xfrm>
            <a:off x="8732475" y="4766850"/>
            <a:ext cx="344700" cy="708000"/>
          </a:xfrm>
          <a:prstGeom prst="rect">
            <a:avLst/>
          </a:prstGeom>
          <a:noFill/>
          <a:ln/>
        </p:spPr>
        <p:txBody>
          <a:bodyPr wrap="square" lIns="0" tIns="0" rIns="0" bIns="0" rtlCol="0" anchor="t"/>
          <a:lstStyle/>
          <a:p>
            <a:pPr algn="r" indent="0" marL="0">
              <a:lnSpc>
                <a:spcPct val="100000"/>
              </a:lnSpc>
              <a:buNone/>
            </a:pPr>
            <a:r>
              <a:rPr lang="en-US" sz="800" dirty="0">
                <a:solidFill>
                  <a:srgbClr val="B7B7B7"/>
                </a:solidFill>
                <a:latin typeface="Arial" pitchFamily="34" charset="0"/>
                <a:ea typeface="Arial" pitchFamily="34" charset="-122"/>
                <a:cs typeface="Arial" pitchFamily="34" charset="-120"/>
              </a:rPr>
              <a:t>8</a:t>
            </a:r>
            <a:endParaRPr lang="en-US" sz="80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bg>
      <p:bgPr>
        <a:solidFill>
          <a:srgbClr val="D3DFD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pic>
        <p:nvPicPr>
          <p:cNvPr id="4" name="Image 2" descr="preencoded.png">    </p:cNvPr>
          <p:cNvPicPr>
            <a:picLocks noChangeAspect="1"/>
          </p:cNvPicPr>
          <p:nvPr/>
        </p:nvPicPr>
        <p:blipFill>
          <a:blip r:embed="rId3"/>
          <a:stretch>
            <a:fillRect/>
          </a:stretch>
        </p:blipFill>
        <p:spPr>
          <a:xfrm>
            <a:off x="0" y="0"/>
            <a:ext cx="9144000" cy="5143500"/>
          </a:xfrm>
          <a:prstGeom prst="rect">
            <a:avLst/>
          </a:prstGeom>
        </p:spPr>
      </p:pic>
      <p:pic>
        <p:nvPicPr>
          <p:cNvPr id="5" name="Image 3" descr="preencoded.png">    </p:cNvPr>
          <p:cNvPicPr>
            <a:picLocks noChangeAspect="1"/>
          </p:cNvPicPr>
          <p:nvPr/>
        </p:nvPicPr>
        <p:blipFill>
          <a:blip r:embed="rId4"/>
          <a:stretch>
            <a:fillRect/>
          </a:stretch>
        </p:blipFill>
        <p:spPr>
          <a:xfrm>
            <a:off x="381419" y="1225603"/>
            <a:ext cx="234413" cy="267900"/>
          </a:xfrm>
          <a:prstGeom prst="rect">
            <a:avLst/>
          </a:prstGeom>
        </p:spPr>
      </p:pic>
      <p:pic>
        <p:nvPicPr>
          <p:cNvPr id="6" name="Image 4" descr="preencoded.png">    </p:cNvPr>
          <p:cNvPicPr>
            <a:picLocks noChangeAspect="1"/>
          </p:cNvPicPr>
          <p:nvPr/>
        </p:nvPicPr>
        <p:blipFill>
          <a:blip r:embed="rId5"/>
          <a:stretch>
            <a:fillRect/>
          </a:stretch>
        </p:blipFill>
        <p:spPr>
          <a:xfrm>
            <a:off x="0" y="0"/>
            <a:ext cx="9144000" cy="5143500"/>
          </a:xfrm>
          <a:prstGeom prst="rect">
            <a:avLst/>
          </a:prstGeom>
        </p:spPr>
      </p:pic>
      <p:pic>
        <p:nvPicPr>
          <p:cNvPr id="7" name="Image 5" descr="preencoded.png">    </p:cNvPr>
          <p:cNvPicPr>
            <a:picLocks noChangeAspect="1"/>
          </p:cNvPicPr>
          <p:nvPr/>
        </p:nvPicPr>
        <p:blipFill>
          <a:blip r:embed="rId6"/>
          <a:stretch>
            <a:fillRect/>
          </a:stretch>
        </p:blipFill>
        <p:spPr>
          <a:xfrm>
            <a:off x="4798412" y="1225603"/>
            <a:ext cx="267900" cy="267900"/>
          </a:xfrm>
          <a:prstGeom prst="rect">
            <a:avLst/>
          </a:prstGeom>
        </p:spPr>
      </p:pic>
      <p:pic>
        <p:nvPicPr>
          <p:cNvPr id="8" name="Image 6" descr="preencoded.png">    </p:cNvPr>
          <p:cNvPicPr>
            <a:picLocks noChangeAspect="1"/>
          </p:cNvPicPr>
          <p:nvPr/>
        </p:nvPicPr>
        <p:blipFill>
          <a:blip r:embed="rId7"/>
          <a:stretch>
            <a:fillRect/>
          </a:stretch>
        </p:blipFill>
        <p:spPr>
          <a:xfrm>
            <a:off x="0" y="0"/>
            <a:ext cx="9144000" cy="5143500"/>
          </a:xfrm>
          <a:prstGeom prst="rect">
            <a:avLst/>
          </a:prstGeom>
        </p:spPr>
      </p:pic>
      <p:pic>
        <p:nvPicPr>
          <p:cNvPr id="9" name="Image 7" descr="preencoded.png">    </p:cNvPr>
          <p:cNvPicPr>
            <a:picLocks noChangeAspect="1"/>
          </p:cNvPicPr>
          <p:nvPr/>
        </p:nvPicPr>
        <p:blipFill>
          <a:blip r:embed="rId8"/>
          <a:stretch>
            <a:fillRect/>
          </a:stretch>
        </p:blipFill>
        <p:spPr>
          <a:xfrm>
            <a:off x="364675" y="3203566"/>
            <a:ext cx="267900" cy="267900"/>
          </a:xfrm>
          <a:prstGeom prst="rect">
            <a:avLst/>
          </a:prstGeom>
        </p:spPr>
      </p:pic>
      <p:pic>
        <p:nvPicPr>
          <p:cNvPr id="10" name="Image 8" descr="preencoded.png">    </p:cNvPr>
          <p:cNvPicPr>
            <a:picLocks noChangeAspect="1"/>
          </p:cNvPicPr>
          <p:nvPr/>
        </p:nvPicPr>
        <p:blipFill>
          <a:blip r:embed="rId9"/>
          <a:stretch>
            <a:fillRect/>
          </a:stretch>
        </p:blipFill>
        <p:spPr>
          <a:xfrm>
            <a:off x="0" y="0"/>
            <a:ext cx="9144000" cy="5143500"/>
          </a:xfrm>
          <a:prstGeom prst="rect">
            <a:avLst/>
          </a:prstGeom>
        </p:spPr>
      </p:pic>
      <p:pic>
        <p:nvPicPr>
          <p:cNvPr id="11" name="Image 9" descr="preencoded.png">    </p:cNvPr>
          <p:cNvPicPr>
            <a:picLocks noChangeAspect="1"/>
          </p:cNvPicPr>
          <p:nvPr/>
        </p:nvPicPr>
        <p:blipFill>
          <a:blip r:embed="rId10"/>
          <a:stretch>
            <a:fillRect/>
          </a:stretch>
        </p:blipFill>
        <p:spPr>
          <a:xfrm>
            <a:off x="4798412" y="3203566"/>
            <a:ext cx="267900" cy="267900"/>
          </a:xfrm>
          <a:prstGeom prst="rect">
            <a:avLst/>
          </a:prstGeom>
        </p:spPr>
      </p:pic>
      <p:sp>
        <p:nvSpPr>
          <p:cNvPr id="12" name="Text 0"/>
          <p:cNvSpPr txBox="1"/>
          <p:nvPr/>
        </p:nvSpPr>
        <p:spPr>
          <a:xfrm>
            <a:off x="174300" y="302325"/>
            <a:ext cx="8795400" cy="429300"/>
          </a:xfrm>
          <a:prstGeom prst="rect">
            <a:avLst/>
          </a:prstGeom>
          <a:noFill/>
          <a:ln/>
        </p:spPr>
        <p:txBody>
          <a:bodyPr wrap="square" lIns="0" tIns="0" rIns="0" bIns="0" rtlCol="0" anchor="t"/>
          <a:lstStyle/>
          <a:p>
            <a:pPr algn="l" indent="0" marL="0">
              <a:lnSpc>
                <a:spcPct val="90000"/>
              </a:lnSpc>
              <a:buNone/>
            </a:pPr>
            <a:r>
              <a:rPr lang="en-US" sz="2600" dirty="0">
                <a:solidFill>
                  <a:srgbClr val="000000"/>
                </a:solidFill>
                <a:latin typeface="Arial" pitchFamily="34" charset="0"/>
                <a:ea typeface="Arial" pitchFamily="34" charset="-122"/>
                <a:cs typeface="Arial" pitchFamily="34" charset="-120"/>
              </a:rPr>
              <a:t>Ферменты — биологические катализаторы
</a:t>
            </a:r>
            <a:endParaRPr lang="en-US" sz="2600" dirty="0"/>
          </a:p>
        </p:txBody>
      </p:sp>
      <p:sp>
        <p:nvSpPr>
          <p:cNvPr id="13" name="Text 1"/>
          <p:cNvSpPr txBox="1"/>
          <p:nvPr/>
        </p:nvSpPr>
        <p:spPr>
          <a:xfrm>
            <a:off x="8732475" y="4766850"/>
            <a:ext cx="344700" cy="708000"/>
          </a:xfrm>
          <a:prstGeom prst="rect">
            <a:avLst/>
          </a:prstGeom>
          <a:noFill/>
          <a:ln/>
        </p:spPr>
        <p:txBody>
          <a:bodyPr wrap="square" lIns="0" tIns="0" rIns="0" bIns="0" rtlCol="0" anchor="t"/>
          <a:lstStyle/>
          <a:p>
            <a:pPr algn="r" indent="0" marL="0">
              <a:lnSpc>
                <a:spcPct val="100000"/>
              </a:lnSpc>
              <a:buNone/>
            </a:pPr>
            <a:r>
              <a:rPr lang="en-US" sz="800" dirty="0">
                <a:solidFill>
                  <a:srgbClr val="000000"/>
                </a:solidFill>
                <a:latin typeface="Arial" pitchFamily="34" charset="0"/>
                <a:ea typeface="Arial" pitchFamily="34" charset="-122"/>
                <a:cs typeface="Arial" pitchFamily="34" charset="-120"/>
              </a:rPr>
              <a:t>9</a:t>
            </a:r>
            <a:endParaRPr lang="en-US" sz="800" dirty="0"/>
          </a:p>
        </p:txBody>
      </p:sp>
      <p:sp>
        <p:nvSpPr>
          <p:cNvPr id="14" name="Text 2"/>
          <p:cNvSpPr txBox="1"/>
          <p:nvPr/>
        </p:nvSpPr>
        <p:spPr>
          <a:xfrm>
            <a:off x="251675" y="1728861"/>
            <a:ext cx="4042200" cy="729600"/>
          </a:xfrm>
          <a:prstGeom prst="rect">
            <a:avLst/>
          </a:prstGeom>
          <a:noFill/>
          <a:ln/>
        </p:spPr>
        <p:txBody>
          <a:bodyPr wrap="square" lIns="0" tIns="0" rIns="0" bIns="0" rtlCol="0" anchor="t"/>
          <a:lstStyle/>
          <a:p>
            <a:pPr algn="l" indent="0" marL="0">
              <a:lnSpc>
                <a:spcPct val="115000"/>
              </a:lnSpc>
              <a:buNone/>
            </a:pPr>
            <a:r>
              <a:rPr lang="en-US" sz="1100" dirty="0">
                <a:solidFill>
                  <a:srgbClr val="000000"/>
                </a:solidFill>
                <a:latin typeface="Arial" pitchFamily="34" charset="0"/>
                <a:ea typeface="Arial" pitchFamily="34" charset="-122"/>
                <a:cs typeface="Arial" pitchFamily="34" charset="-120"/>
              </a:rPr>
              <a:t>Ферменты многократно ускоряют химические реакции в организме. Благодаря им превращения веществ идут достаточно быстро, чтобы клетки могли расти, работать и восстанавливаться без задержки.
</a:t>
            </a:r>
            <a:endParaRPr lang="en-US" sz="1100" dirty="0"/>
          </a:p>
        </p:txBody>
      </p:sp>
      <p:sp>
        <p:nvSpPr>
          <p:cNvPr id="15" name="Text 3"/>
          <p:cNvSpPr txBox="1"/>
          <p:nvPr/>
        </p:nvSpPr>
        <p:spPr>
          <a:xfrm>
            <a:off x="781700" y="1177153"/>
            <a:ext cx="3512100" cy="364800"/>
          </a:xfrm>
          <a:prstGeom prst="rect">
            <a:avLst/>
          </a:prstGeom>
          <a:noFill/>
          <a:ln/>
        </p:spPr>
        <p:txBody>
          <a:bodyPr wrap="square" lIns="0" tIns="0" rIns="0" bIns="0" rtlCol="0" anchor="ctr"/>
          <a:lstStyle/>
          <a:p>
            <a:pPr algn="l" indent="0" marL="0">
              <a:lnSpc>
                <a:spcPct val="115000"/>
              </a:lnSpc>
              <a:buNone/>
            </a:pPr>
            <a:r>
              <a:rPr lang="en-US" sz="1200" dirty="0">
                <a:solidFill>
                  <a:srgbClr val="B7B7B7"/>
                </a:solidFill>
                <a:latin typeface="Arial" pitchFamily="34" charset="0"/>
                <a:ea typeface="Arial" pitchFamily="34" charset="-122"/>
                <a:cs typeface="Arial" pitchFamily="34" charset="-120"/>
              </a:rPr>
              <a:t>Ускоряют реакции
</a:t>
            </a:r>
            <a:endParaRPr lang="en-US" sz="1200" dirty="0"/>
          </a:p>
        </p:txBody>
      </p:sp>
      <p:sp>
        <p:nvSpPr>
          <p:cNvPr id="16" name="Text 4"/>
          <p:cNvSpPr txBox="1"/>
          <p:nvPr/>
        </p:nvSpPr>
        <p:spPr>
          <a:xfrm>
            <a:off x="4649962" y="1728775"/>
            <a:ext cx="4042200" cy="729600"/>
          </a:xfrm>
          <a:prstGeom prst="rect">
            <a:avLst/>
          </a:prstGeom>
          <a:noFill/>
          <a:ln/>
        </p:spPr>
        <p:txBody>
          <a:bodyPr wrap="square" lIns="0" tIns="0" rIns="0" bIns="0" rtlCol="0" anchor="t"/>
          <a:lstStyle/>
          <a:p>
            <a:pPr algn="l" indent="0" marL="0">
              <a:lnSpc>
                <a:spcPct val="115000"/>
              </a:lnSpc>
              <a:buNone/>
            </a:pPr>
            <a:r>
              <a:rPr lang="en-US" sz="1100" dirty="0">
                <a:solidFill>
                  <a:srgbClr val="000000"/>
                </a:solidFill>
                <a:latin typeface="Arial" pitchFamily="34" charset="0"/>
                <a:ea typeface="Arial" pitchFamily="34" charset="-122"/>
                <a:cs typeface="Arial" pitchFamily="34" charset="-120"/>
              </a:rPr>
              <a:t>Каждый фермент действует только на определённое вещество. Такое соответствие часто сравнивают с ключом и замком: если форма не подходит, реакция не идёт или идёт очень медленно.
</a:t>
            </a:r>
            <a:endParaRPr lang="en-US" sz="1100" dirty="0"/>
          </a:p>
        </p:txBody>
      </p:sp>
      <p:sp>
        <p:nvSpPr>
          <p:cNvPr id="17" name="Text 5"/>
          <p:cNvSpPr txBox="1"/>
          <p:nvPr/>
        </p:nvSpPr>
        <p:spPr>
          <a:xfrm>
            <a:off x="5215437" y="1177153"/>
            <a:ext cx="3321900" cy="364800"/>
          </a:xfrm>
          <a:prstGeom prst="rect">
            <a:avLst/>
          </a:prstGeom>
          <a:noFill/>
          <a:ln/>
        </p:spPr>
        <p:txBody>
          <a:bodyPr wrap="square" lIns="0" tIns="0" rIns="0" bIns="0" rtlCol="0" anchor="ctr"/>
          <a:lstStyle/>
          <a:p>
            <a:pPr algn="l" indent="0" marL="0">
              <a:lnSpc>
                <a:spcPct val="115000"/>
              </a:lnSpc>
              <a:buNone/>
            </a:pPr>
            <a:r>
              <a:rPr lang="en-US" sz="1200" dirty="0">
                <a:solidFill>
                  <a:srgbClr val="B7B7B7"/>
                </a:solidFill>
                <a:latin typeface="Arial" pitchFamily="34" charset="0"/>
                <a:ea typeface="Arial" pitchFamily="34" charset="-122"/>
                <a:cs typeface="Arial" pitchFamily="34" charset="-120"/>
              </a:rPr>
              <a:t>Работают избирательно
</a:t>
            </a:r>
            <a:endParaRPr lang="en-US" sz="1200" dirty="0"/>
          </a:p>
        </p:txBody>
      </p:sp>
      <p:sp>
        <p:nvSpPr>
          <p:cNvPr id="18" name="Text 6"/>
          <p:cNvSpPr txBox="1"/>
          <p:nvPr/>
        </p:nvSpPr>
        <p:spPr>
          <a:xfrm>
            <a:off x="251725" y="3709511"/>
            <a:ext cx="4042200" cy="729600"/>
          </a:xfrm>
          <a:prstGeom prst="rect">
            <a:avLst/>
          </a:prstGeom>
          <a:noFill/>
          <a:ln/>
        </p:spPr>
        <p:txBody>
          <a:bodyPr wrap="square" lIns="0" tIns="0" rIns="0" bIns="0" rtlCol="0" anchor="t"/>
          <a:lstStyle/>
          <a:p>
            <a:pPr algn="l" indent="0" marL="0">
              <a:lnSpc>
                <a:spcPct val="115000"/>
              </a:lnSpc>
              <a:buNone/>
            </a:pPr>
            <a:r>
              <a:rPr lang="en-US" sz="1100" dirty="0">
                <a:solidFill>
                  <a:srgbClr val="000000"/>
                </a:solidFill>
                <a:latin typeface="Arial" pitchFamily="34" charset="0"/>
                <a:ea typeface="Arial" pitchFamily="34" charset="-122"/>
                <a:cs typeface="Arial" pitchFamily="34" charset="-120"/>
              </a:rPr>
              <a:t>Ферменты работают лучше всего при определённой температуре и кислотности среды. Если условия становятся неподходящими, их активность снижается, а при сильном нагревании они могут разрушаться.
</a:t>
            </a:r>
            <a:endParaRPr lang="en-US" sz="1100" dirty="0"/>
          </a:p>
        </p:txBody>
      </p:sp>
      <p:sp>
        <p:nvSpPr>
          <p:cNvPr id="19" name="Text 7"/>
          <p:cNvSpPr txBox="1"/>
          <p:nvPr/>
        </p:nvSpPr>
        <p:spPr>
          <a:xfrm>
            <a:off x="781700" y="3157875"/>
            <a:ext cx="3512100" cy="364800"/>
          </a:xfrm>
          <a:prstGeom prst="rect">
            <a:avLst/>
          </a:prstGeom>
          <a:noFill/>
          <a:ln/>
        </p:spPr>
        <p:txBody>
          <a:bodyPr wrap="square" lIns="0" tIns="0" rIns="0" bIns="0" rtlCol="0" anchor="ctr"/>
          <a:lstStyle/>
          <a:p>
            <a:pPr algn="l" indent="0" marL="0">
              <a:lnSpc>
                <a:spcPct val="115000"/>
              </a:lnSpc>
              <a:buNone/>
            </a:pPr>
            <a:r>
              <a:rPr lang="en-US" sz="1200" dirty="0">
                <a:solidFill>
                  <a:srgbClr val="B7B7B7"/>
                </a:solidFill>
                <a:latin typeface="Arial" pitchFamily="34" charset="0"/>
                <a:ea typeface="Arial" pitchFamily="34" charset="-122"/>
                <a:cs typeface="Arial" pitchFamily="34" charset="-120"/>
              </a:rPr>
              <a:t>Чувствительны к условиям
</a:t>
            </a:r>
            <a:endParaRPr lang="en-US" sz="1200" dirty="0"/>
          </a:p>
        </p:txBody>
      </p:sp>
      <p:sp>
        <p:nvSpPr>
          <p:cNvPr id="20" name="Text 8"/>
          <p:cNvSpPr txBox="1"/>
          <p:nvPr/>
        </p:nvSpPr>
        <p:spPr>
          <a:xfrm>
            <a:off x="4649962" y="3709500"/>
            <a:ext cx="4042200" cy="729600"/>
          </a:xfrm>
          <a:prstGeom prst="rect">
            <a:avLst/>
          </a:prstGeom>
          <a:noFill/>
          <a:ln/>
        </p:spPr>
        <p:txBody>
          <a:bodyPr wrap="square" lIns="0" tIns="0" rIns="0" bIns="0" rtlCol="0" anchor="t"/>
          <a:lstStyle/>
          <a:p>
            <a:pPr algn="l" indent="0" marL="0">
              <a:lnSpc>
                <a:spcPct val="115000"/>
              </a:lnSpc>
              <a:buNone/>
            </a:pPr>
            <a:r>
              <a:rPr lang="en-US" sz="1100" dirty="0">
                <a:solidFill>
                  <a:srgbClr val="000000"/>
                </a:solidFill>
                <a:latin typeface="Arial" pitchFamily="34" charset="0"/>
                <a:ea typeface="Arial" pitchFamily="34" charset="-122"/>
                <a:cs typeface="Arial" pitchFamily="34" charset="-120"/>
              </a:rPr>
              <a:t>Стабильные внутренние условия помогают ферментам действовать правильно. Поэтому организм поддерживает постоянную температуру, состав крови и другие важные параметры внутренней среды.
</a:t>
            </a:r>
            <a:endParaRPr lang="en-US" sz="1100" dirty="0"/>
          </a:p>
        </p:txBody>
      </p:sp>
      <p:sp>
        <p:nvSpPr>
          <p:cNvPr id="21" name="Text 9"/>
          <p:cNvSpPr txBox="1"/>
          <p:nvPr/>
        </p:nvSpPr>
        <p:spPr>
          <a:xfrm>
            <a:off x="5215437" y="3157875"/>
            <a:ext cx="3476700" cy="364800"/>
          </a:xfrm>
          <a:prstGeom prst="rect">
            <a:avLst/>
          </a:prstGeom>
          <a:noFill/>
          <a:ln/>
        </p:spPr>
        <p:txBody>
          <a:bodyPr wrap="square" lIns="0" tIns="0" rIns="0" bIns="0" rtlCol="0" anchor="ctr"/>
          <a:lstStyle/>
          <a:p>
            <a:pPr algn="l" indent="0" marL="0">
              <a:lnSpc>
                <a:spcPct val="115000"/>
              </a:lnSpc>
              <a:buNone/>
            </a:pPr>
            <a:r>
              <a:rPr lang="en-US" sz="1200" dirty="0">
                <a:solidFill>
                  <a:srgbClr val="B7B7B7"/>
                </a:solidFill>
                <a:latin typeface="Arial" pitchFamily="34" charset="0"/>
                <a:ea typeface="Arial" pitchFamily="34" charset="-122"/>
                <a:cs typeface="Arial" pitchFamily="34" charset="-120"/>
              </a:rPr>
              <a:t>Нужны для гомеостаза
</a:t>
            </a:r>
            <a:endParaRPr lang="en-US" sz="120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5112525" y="1577960"/>
            <a:ext cx="3620400" cy="2481879"/>
          </a:xfrm>
          <a:prstGeom prst="rect">
            <a:avLst/>
          </a:prstGeom>
        </p:spPr>
      </p:pic>
      <p:pic>
        <p:nvPicPr>
          <p:cNvPr id="4" name="Image 2" descr="preencoded.png">    </p:cNvPr>
          <p:cNvPicPr>
            <a:picLocks noChangeAspect="1"/>
          </p:cNvPicPr>
          <p:nvPr/>
        </p:nvPicPr>
        <p:blipFill>
          <a:blip r:embed="rId3"/>
          <a:stretch>
            <a:fillRect/>
          </a:stretch>
        </p:blipFill>
        <p:spPr>
          <a:xfrm>
            <a:off x="0" y="0"/>
            <a:ext cx="9144000" cy="5143500"/>
          </a:xfrm>
          <a:prstGeom prst="rect">
            <a:avLst/>
          </a:prstGeom>
        </p:spPr>
      </p:pic>
      <p:sp>
        <p:nvSpPr>
          <p:cNvPr id="5" name="Text 0"/>
          <p:cNvSpPr txBox="1"/>
          <p:nvPr/>
        </p:nvSpPr>
        <p:spPr>
          <a:xfrm>
            <a:off x="348600" y="737025"/>
            <a:ext cx="8383800" cy="374100"/>
          </a:xfrm>
          <a:prstGeom prst="rect">
            <a:avLst/>
          </a:prstGeom>
          <a:noFill/>
          <a:ln/>
        </p:spPr>
        <p:txBody>
          <a:bodyPr wrap="square" lIns="0" tIns="0" rIns="0" bIns="0" rtlCol="0" anchor="t"/>
          <a:lstStyle/>
          <a:p>
            <a:pPr algn="l" indent="0" marL="0">
              <a:lnSpc>
                <a:spcPct val="90000"/>
              </a:lnSpc>
              <a:buNone/>
            </a:pPr>
            <a:r>
              <a:rPr lang="en-US" sz="2200" dirty="0">
                <a:solidFill>
                  <a:srgbClr val="000000"/>
                </a:solidFill>
                <a:latin typeface="Arial" pitchFamily="34" charset="0"/>
                <a:ea typeface="Arial" pitchFamily="34" charset="-122"/>
                <a:cs typeface="Arial" pitchFamily="34" charset="-120"/>
              </a:rPr>
              <a:t>Клеточное дыхание и получение энергии
</a:t>
            </a:r>
            <a:endParaRPr lang="en-US" sz="2200" dirty="0"/>
          </a:p>
        </p:txBody>
      </p:sp>
      <p:sp>
        <p:nvSpPr>
          <p:cNvPr id="6" name="Text 1"/>
          <p:cNvSpPr txBox="1"/>
          <p:nvPr/>
        </p:nvSpPr>
        <p:spPr>
          <a:xfrm>
            <a:off x="348600" y="4644275"/>
            <a:ext cx="4640700" cy="187800"/>
          </a:xfrm>
          <a:prstGeom prst="rect">
            <a:avLst/>
          </a:prstGeom>
          <a:noFill/>
          <a:ln/>
        </p:spPr>
        <p:txBody>
          <a:bodyPr wrap="square" lIns="0" tIns="0" rIns="0" bIns="0" rtlCol="0" anchor="b"/>
          <a:lstStyle/>
          <a:p>
            <a:pPr algn="l" indent="0" marL="0">
              <a:lnSpc>
                <a:spcPct val="130039"/>
              </a:lnSpc>
              <a:buNone/>
            </a:pPr>
            <a:r>
              <a:rPr lang="en-US" sz="900" dirty="0">
                <a:solidFill>
                  <a:srgbClr val="000000"/>
                </a:solidFill>
                <a:latin typeface="Arial" pitchFamily="34" charset="0"/>
                <a:ea typeface="Arial" pitchFamily="34" charset="-122"/>
                <a:cs typeface="Arial" pitchFamily="34" charset="-120"/>
              </a:rPr>
              <a:t>Схематическая модель реакции по школьному курсу биологии.
</a:t>
            </a:r>
            <a:endParaRPr lang="en-US" sz="900" dirty="0"/>
          </a:p>
        </p:txBody>
      </p:sp>
      <p:sp>
        <p:nvSpPr>
          <p:cNvPr id="7" name="Text 2"/>
          <p:cNvSpPr txBox="1"/>
          <p:nvPr/>
        </p:nvSpPr>
        <p:spPr>
          <a:xfrm>
            <a:off x="348600" y="1577225"/>
            <a:ext cx="3652200" cy="2483100"/>
          </a:xfrm>
          <a:prstGeom prst="rect">
            <a:avLst/>
          </a:prstGeom>
          <a:noFill/>
          <a:ln/>
        </p:spPr>
        <p:txBody>
          <a:bodyPr wrap="square" lIns="0" tIns="0" rIns="0" bIns="0" rtlCol="0" anchor="ctr"/>
          <a:lstStyle/>
          <a:p>
            <a:pPr algn="l" indent="0" marL="0">
              <a:lnSpc>
                <a:spcPct val="115000"/>
              </a:lnSpc>
              <a:buNone/>
            </a:pPr>
            <a:r>
              <a:rPr lang="en-US" sz="1200" dirty="0">
                <a:solidFill>
                  <a:srgbClr val="000000"/>
                </a:solidFill>
                <a:latin typeface="Arial" pitchFamily="34" charset="0"/>
                <a:ea typeface="Arial" pitchFamily="34" charset="-122"/>
                <a:cs typeface="Arial" pitchFamily="34" charset="-120"/>
              </a:rPr>
              <a:t>АТФ — удобная форма, в которой клетка хранит и быстро расходует энергию для работы органов и тканей.
</a:t>
            </a:r>
            <a:pPr algn="l" indent="0" marL="0">
              <a:lnSpc>
                <a:spcPct val="115000"/>
              </a:lnSpc>
              <a:buNone/>
            </a:pPr>
            <a:r>
              <a:rPr lang="en-US" sz="1800" dirty="0">
                <a:solidFill>
                  <a:srgbClr val="000000"/>
                </a:solidFill>
                <a:latin typeface="Arial" pitchFamily="34" charset="0"/>
                <a:ea typeface="Arial" pitchFamily="34" charset="-122"/>
                <a:cs typeface="Arial" pitchFamily="34" charset="-120"/>
              </a:rPr>
              <a:t>
</a:t>
            </a:r>
            <a:pPr algn="l" indent="0" marL="0">
              <a:lnSpc>
                <a:spcPct val="115000"/>
              </a:lnSpc>
              <a:buNone/>
            </a:pPr>
            <a:r>
              <a:rPr lang="en-US" sz="1200" dirty="0">
                <a:solidFill>
                  <a:srgbClr val="000000"/>
                </a:solidFill>
                <a:latin typeface="Arial" pitchFamily="34" charset="0"/>
                <a:ea typeface="Arial" pitchFamily="34" charset="-122"/>
                <a:cs typeface="Arial" pitchFamily="34" charset="-120"/>
              </a:rPr>
              <a:t>Кислород помогает получить больше энергии, а итогом дыхания становятся углекислый газ, вода и АТФ.
</a:t>
            </a:r>
            <a:endParaRPr lang="en-US" sz="1200" dirty="0"/>
          </a:p>
        </p:txBody>
      </p:sp>
      <p:sp>
        <p:nvSpPr>
          <p:cNvPr id="8" name="Text 3"/>
          <p:cNvSpPr txBox="1"/>
          <p:nvPr/>
        </p:nvSpPr>
        <p:spPr>
          <a:xfrm>
            <a:off x="8732475" y="4766850"/>
            <a:ext cx="344700" cy="708000"/>
          </a:xfrm>
          <a:prstGeom prst="rect">
            <a:avLst/>
          </a:prstGeom>
          <a:noFill/>
          <a:ln/>
        </p:spPr>
        <p:txBody>
          <a:bodyPr wrap="square" lIns="0" tIns="0" rIns="0" bIns="0" rtlCol="0" anchor="t"/>
          <a:lstStyle/>
          <a:p>
            <a:pPr algn="r" indent="0" marL="0">
              <a:lnSpc>
                <a:spcPct val="100000"/>
              </a:lnSpc>
              <a:buNone/>
            </a:pPr>
            <a:r>
              <a:rPr lang="en-US" sz="800" dirty="0">
                <a:solidFill>
                  <a:srgbClr val="B7B7B7"/>
                </a:solidFill>
                <a:latin typeface="Arial" pitchFamily="34" charset="0"/>
                <a:ea typeface="Arial" pitchFamily="34" charset="-122"/>
                <a:cs typeface="Arial" pitchFamily="34" charset="-120"/>
              </a:rPr>
              <a:t>10</a:t>
            </a:r>
            <a:endParaRPr lang="en-US" sz="80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157225" y="1148263"/>
            <a:ext cx="2835600" cy="2303925"/>
          </a:xfrm>
          <a:prstGeom prst="rect">
            <a:avLst/>
          </a:prstGeom>
        </p:spPr>
      </p:pic>
      <p:pic>
        <p:nvPicPr>
          <p:cNvPr id="3" name="Image 1" descr="preencoded.png">    </p:cNvPr>
          <p:cNvPicPr>
            <a:picLocks noChangeAspect="1"/>
          </p:cNvPicPr>
          <p:nvPr/>
        </p:nvPicPr>
        <p:blipFill>
          <a:blip r:embed="rId2"/>
          <a:stretch>
            <a:fillRect/>
          </a:stretch>
        </p:blipFill>
        <p:spPr>
          <a:xfrm>
            <a:off x="3137075" y="1147368"/>
            <a:ext cx="2835600" cy="2309463"/>
          </a:xfrm>
          <a:prstGeom prst="rect">
            <a:avLst/>
          </a:prstGeom>
        </p:spPr>
      </p:pic>
      <p:pic>
        <p:nvPicPr>
          <p:cNvPr id="4" name="Image 2" descr="preencoded.png">    </p:cNvPr>
          <p:cNvPicPr>
            <a:picLocks noChangeAspect="1"/>
          </p:cNvPicPr>
          <p:nvPr/>
        </p:nvPicPr>
        <p:blipFill>
          <a:blip r:embed="rId3"/>
          <a:stretch>
            <a:fillRect/>
          </a:stretch>
        </p:blipFill>
        <p:spPr>
          <a:xfrm>
            <a:off x="6116900" y="1147368"/>
            <a:ext cx="2835600" cy="2309463"/>
          </a:xfrm>
          <a:prstGeom prst="rect">
            <a:avLst/>
          </a:prstGeom>
        </p:spPr>
      </p:pic>
      <p:pic>
        <p:nvPicPr>
          <p:cNvPr id="5" name="Image 3" descr="preencoded.png">    </p:cNvPr>
          <p:cNvPicPr>
            <a:picLocks noChangeAspect="1"/>
          </p:cNvPicPr>
          <p:nvPr/>
        </p:nvPicPr>
        <p:blipFill>
          <a:blip r:embed="rId4"/>
          <a:stretch>
            <a:fillRect/>
          </a:stretch>
        </p:blipFill>
        <p:spPr>
          <a:xfrm>
            <a:off x="0" y="0"/>
            <a:ext cx="9144000" cy="5143500"/>
          </a:xfrm>
          <a:prstGeom prst="rect">
            <a:avLst/>
          </a:prstGeom>
        </p:spPr>
      </p:pic>
      <p:pic>
        <p:nvPicPr>
          <p:cNvPr id="6" name="Image 4" descr="preencoded.png">    </p:cNvPr>
          <p:cNvPicPr>
            <a:picLocks noChangeAspect="1"/>
          </p:cNvPicPr>
          <p:nvPr/>
        </p:nvPicPr>
        <p:blipFill>
          <a:blip r:embed="rId5"/>
          <a:stretch>
            <a:fillRect/>
          </a:stretch>
        </p:blipFill>
        <p:spPr>
          <a:xfrm>
            <a:off x="0" y="0"/>
            <a:ext cx="9144000" cy="5143500"/>
          </a:xfrm>
          <a:prstGeom prst="rect">
            <a:avLst/>
          </a:prstGeom>
        </p:spPr>
      </p:pic>
      <p:sp>
        <p:nvSpPr>
          <p:cNvPr id="7" name="Text 0"/>
          <p:cNvSpPr txBox="1"/>
          <p:nvPr/>
        </p:nvSpPr>
        <p:spPr>
          <a:xfrm>
            <a:off x="174354" y="3538102"/>
            <a:ext cx="2820000" cy="1149000"/>
          </a:xfrm>
          <a:prstGeom prst="rect">
            <a:avLst/>
          </a:prstGeom>
          <a:noFill/>
          <a:ln/>
        </p:spPr>
        <p:txBody>
          <a:bodyPr wrap="square" lIns="0" tIns="0" rIns="0" bIns="0" rtlCol="0" anchor="t"/>
          <a:lstStyle/>
          <a:p>
            <a:pPr algn="l" indent="0" marL="0">
              <a:lnSpc>
                <a:spcPct val="115000"/>
              </a:lnSpc>
              <a:buNone/>
            </a:pPr>
            <a:r>
              <a:rPr lang="en-US" sz="1037" dirty="0">
                <a:solidFill>
                  <a:srgbClr val="B7B7B7"/>
                </a:solidFill>
                <a:latin typeface="Arial" pitchFamily="34" charset="0"/>
                <a:ea typeface="Arial" pitchFamily="34" charset="-122"/>
                <a:cs typeface="Arial" pitchFamily="34" charset="-120"/>
              </a:rPr>
              <a:t>Где рождается энергия
</a:t>
            </a:r>
            <a:pPr algn="l" indent="0" marL="0">
              <a:lnSpc>
                <a:spcPct val="115000"/>
              </a:lnSpc>
              <a:buNone/>
            </a:pPr>
            <a:r>
              <a:rPr lang="en-US" sz="1124" dirty="0">
                <a:solidFill>
                  <a:srgbClr val="000000"/>
                </a:solidFill>
                <a:latin typeface="Arial" pitchFamily="34" charset="0"/>
                <a:ea typeface="Arial" pitchFamily="34" charset="-122"/>
                <a:cs typeface="Arial" pitchFamily="34" charset="-120"/>
              </a:rPr>
              <a:t>
</a:t>
            </a:r>
            <a:pPr algn="l" indent="0" marL="0">
              <a:lnSpc>
                <a:spcPct val="115000"/>
              </a:lnSpc>
              <a:buNone/>
            </a:pPr>
            <a:r>
              <a:rPr lang="en-US" sz="951" dirty="0">
                <a:solidFill>
                  <a:srgbClr val="000000"/>
                </a:solidFill>
                <a:latin typeface="Arial" pitchFamily="34" charset="0"/>
                <a:ea typeface="Arial" pitchFamily="34" charset="-122"/>
                <a:cs typeface="Arial" pitchFamily="34" charset="-120"/>
              </a:rPr>
              <a:t>Внутри клетки митохондрии работают почти непрерывно, как маленькие «электростанции». Они получают вещества, поступившие с пищей и кислородом, и превращают их в энергию для движения, роста и восстановления. Чем активнее клетка, тем больше таких органоидов ей нужно.
</a:t>
            </a:r>
            <a:endParaRPr lang="en-US" sz="1037" dirty="0"/>
          </a:p>
        </p:txBody>
      </p:sp>
      <p:sp>
        <p:nvSpPr>
          <p:cNvPr id="8" name="Text 1"/>
          <p:cNvSpPr txBox="1"/>
          <p:nvPr/>
        </p:nvSpPr>
        <p:spPr>
          <a:xfrm>
            <a:off x="3169364" y="3537445"/>
            <a:ext cx="2820000" cy="1149000"/>
          </a:xfrm>
          <a:prstGeom prst="rect">
            <a:avLst/>
          </a:prstGeom>
          <a:noFill/>
          <a:ln/>
        </p:spPr>
        <p:txBody>
          <a:bodyPr wrap="square" lIns="0" tIns="0" rIns="0" bIns="0" rtlCol="0" anchor="t"/>
          <a:lstStyle/>
          <a:p>
            <a:pPr algn="l" indent="0" marL="0">
              <a:lnSpc>
                <a:spcPct val="115000"/>
              </a:lnSpc>
              <a:buNone/>
            </a:pPr>
            <a:r>
              <a:rPr lang="en-US" sz="1004" dirty="0">
                <a:solidFill>
                  <a:srgbClr val="B7B7B7"/>
                </a:solidFill>
                <a:latin typeface="Arial" pitchFamily="34" charset="0"/>
                <a:ea typeface="Arial" pitchFamily="34" charset="-122"/>
                <a:cs typeface="Arial" pitchFamily="34" charset="-120"/>
              </a:rPr>
              <a:t>Особенно много там, где нужна сила
</a:t>
            </a:r>
            <a:pPr algn="l" indent="0" marL="0">
              <a:lnSpc>
                <a:spcPct val="115000"/>
              </a:lnSpc>
              <a:buNone/>
            </a:pPr>
            <a:r>
              <a:rPr lang="en-US" sz="1088" dirty="0">
                <a:solidFill>
                  <a:srgbClr val="000000"/>
                </a:solidFill>
                <a:latin typeface="Arial" pitchFamily="34" charset="0"/>
                <a:ea typeface="Arial" pitchFamily="34" charset="-122"/>
                <a:cs typeface="Arial" pitchFamily="34" charset="-120"/>
              </a:rPr>
              <a:t>
</a:t>
            </a:r>
            <a:pPr algn="l" indent="0" marL="0">
              <a:lnSpc>
                <a:spcPct val="115000"/>
              </a:lnSpc>
              <a:buNone/>
            </a:pPr>
            <a:r>
              <a:rPr lang="en-US" sz="921" dirty="0">
                <a:solidFill>
                  <a:srgbClr val="000000"/>
                </a:solidFill>
                <a:latin typeface="Arial" pitchFamily="34" charset="0"/>
                <a:ea typeface="Arial" pitchFamily="34" charset="-122"/>
                <a:cs typeface="Arial" pitchFamily="34" charset="-120"/>
              </a:rPr>
              <a:t>В мышечных клетках, клетках сердца и других активно работающих тканях митохондрий особенно много. Эти клетки тратят много энергии каждую минуту, поэтому им важно быстро получать АТФ. На иллюстрации это удобно показать как плотное скопление органоидов внутри клетки.
</a:t>
            </a:r>
            <a:endParaRPr lang="en-US" sz="1004" dirty="0"/>
          </a:p>
        </p:txBody>
      </p:sp>
      <p:sp>
        <p:nvSpPr>
          <p:cNvPr id="9" name="Text 2"/>
          <p:cNvSpPr txBox="1"/>
          <p:nvPr/>
        </p:nvSpPr>
        <p:spPr>
          <a:xfrm>
            <a:off x="6132641" y="3537445"/>
            <a:ext cx="2820000" cy="1149000"/>
          </a:xfrm>
          <a:prstGeom prst="rect">
            <a:avLst/>
          </a:prstGeom>
          <a:noFill/>
          <a:ln/>
        </p:spPr>
        <p:txBody>
          <a:bodyPr wrap="square" lIns="0" tIns="0" rIns="0" bIns="0" rtlCol="0" anchor="t"/>
          <a:lstStyle/>
          <a:p>
            <a:pPr algn="l" indent="0" marL="0">
              <a:lnSpc>
                <a:spcPct val="115000"/>
              </a:lnSpc>
              <a:buNone/>
            </a:pPr>
            <a:r>
              <a:rPr lang="en-US" sz="1037" dirty="0">
                <a:solidFill>
                  <a:srgbClr val="B7B7B7"/>
                </a:solidFill>
                <a:latin typeface="Arial" pitchFamily="34" charset="0"/>
                <a:ea typeface="Arial" pitchFamily="34" charset="-122"/>
                <a:cs typeface="Arial" pitchFamily="34" charset="-120"/>
              </a:rPr>
              <a:t>Сложное строение — важная функция
</a:t>
            </a:r>
            <a:pPr algn="l" indent="0" marL="0">
              <a:lnSpc>
                <a:spcPct val="115000"/>
              </a:lnSpc>
              <a:buNone/>
            </a:pPr>
            <a:r>
              <a:rPr lang="en-US" sz="1124" dirty="0">
                <a:solidFill>
                  <a:srgbClr val="000000"/>
                </a:solidFill>
                <a:latin typeface="Arial" pitchFamily="34" charset="0"/>
                <a:ea typeface="Arial" pitchFamily="34" charset="-122"/>
                <a:cs typeface="Arial" pitchFamily="34" charset="-120"/>
              </a:rPr>
              <a:t>
</a:t>
            </a:r>
            <a:pPr algn="l" indent="0" marL="0">
              <a:lnSpc>
                <a:spcPct val="115000"/>
              </a:lnSpc>
              <a:buNone/>
            </a:pPr>
            <a:r>
              <a:rPr lang="en-US" sz="951" dirty="0">
                <a:solidFill>
                  <a:srgbClr val="000000"/>
                </a:solidFill>
                <a:latin typeface="Arial" pitchFamily="34" charset="0"/>
                <a:ea typeface="Arial" pitchFamily="34" charset="-122"/>
                <a:cs typeface="Arial" pitchFamily="34" charset="-120"/>
              </a:rPr>
              <a:t>Митохондрия имеет две мембраны, а внутренняя образует складки, увеличивающие рабочую поверхность. Такая форма помогает эффективнее идти клеточному дыханию. Поэтому именно здесь большая часть энергии, запасённой в АТФ, становится доступной клетке.
</a:t>
            </a:r>
            <a:endParaRPr lang="en-US" sz="1037" dirty="0"/>
          </a:p>
        </p:txBody>
      </p:sp>
      <p:sp>
        <p:nvSpPr>
          <p:cNvPr id="10" name="Text 3"/>
          <p:cNvSpPr txBox="1"/>
          <p:nvPr/>
        </p:nvSpPr>
        <p:spPr>
          <a:xfrm>
            <a:off x="174300" y="302325"/>
            <a:ext cx="8795400" cy="360300"/>
          </a:xfrm>
          <a:prstGeom prst="rect">
            <a:avLst/>
          </a:prstGeom>
          <a:noFill/>
          <a:ln/>
        </p:spPr>
        <p:txBody>
          <a:bodyPr wrap="square" lIns="0" tIns="0" rIns="0" bIns="0" rtlCol="0" anchor="t"/>
          <a:lstStyle/>
          <a:p>
            <a:pPr algn="l" indent="0" marL="0">
              <a:lnSpc>
                <a:spcPct val="90000"/>
              </a:lnSpc>
              <a:buNone/>
            </a:pPr>
            <a:r>
              <a:rPr lang="en-US" sz="2600" dirty="0">
                <a:solidFill>
                  <a:srgbClr val="000000"/>
                </a:solidFill>
                <a:latin typeface="Arial" pitchFamily="34" charset="0"/>
                <a:ea typeface="Arial" pitchFamily="34" charset="-122"/>
                <a:cs typeface="Arial" pitchFamily="34" charset="-120"/>
              </a:rPr>
              <a:t>Истории о клеточной энергии
</a:t>
            </a:r>
            <a:endParaRPr lang="en-US" sz="2600" dirty="0"/>
          </a:p>
        </p:txBody>
      </p:sp>
      <p:sp>
        <p:nvSpPr>
          <p:cNvPr id="11" name="Text 4"/>
          <p:cNvSpPr txBox="1"/>
          <p:nvPr/>
        </p:nvSpPr>
        <p:spPr>
          <a:xfrm>
            <a:off x="8732475" y="4766850"/>
            <a:ext cx="344700" cy="708000"/>
          </a:xfrm>
          <a:prstGeom prst="rect">
            <a:avLst/>
          </a:prstGeom>
          <a:noFill/>
          <a:ln/>
        </p:spPr>
        <p:txBody>
          <a:bodyPr wrap="square" lIns="0" tIns="0" rIns="0" bIns="0" rtlCol="0" anchor="t"/>
          <a:lstStyle/>
          <a:p>
            <a:pPr algn="r" indent="0" marL="0">
              <a:lnSpc>
                <a:spcPct val="100000"/>
              </a:lnSpc>
              <a:buNone/>
            </a:pPr>
            <a:r>
              <a:rPr lang="en-US" sz="800" dirty="0">
                <a:solidFill>
                  <a:srgbClr val="B7B7B7"/>
                </a:solidFill>
                <a:latin typeface="Arial" pitchFamily="34" charset="0"/>
                <a:ea typeface="Arial" pitchFamily="34" charset="-122"/>
                <a:cs typeface="Arial" pitchFamily="34" charset="-120"/>
              </a:rPr>
              <a:t>11</a:t>
            </a:r>
            <a:endParaRPr lang="en-US" sz="80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4085695" y="0"/>
            <a:ext cx="5058110" cy="5143500"/>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pic>
        <p:nvPicPr>
          <p:cNvPr id="4" name="Image 2" descr="preencoded.png">    </p:cNvPr>
          <p:cNvPicPr>
            <a:picLocks noChangeAspect="1"/>
          </p:cNvPicPr>
          <p:nvPr/>
        </p:nvPicPr>
        <p:blipFill>
          <a:blip r:embed="rId3"/>
          <a:stretch>
            <a:fillRect/>
          </a:stretch>
        </p:blipFill>
        <p:spPr>
          <a:xfrm>
            <a:off x="0" y="0"/>
            <a:ext cx="9144000" cy="5143500"/>
          </a:xfrm>
          <a:prstGeom prst="rect">
            <a:avLst/>
          </a:prstGeom>
        </p:spPr>
      </p:pic>
      <p:pic>
        <p:nvPicPr>
          <p:cNvPr id="5" name="Image 3" descr="preencoded.png">    </p:cNvPr>
          <p:cNvPicPr>
            <a:picLocks noChangeAspect="1"/>
          </p:cNvPicPr>
          <p:nvPr/>
        </p:nvPicPr>
        <p:blipFill>
          <a:blip r:embed="rId4"/>
          <a:stretch>
            <a:fillRect/>
          </a:stretch>
        </p:blipFill>
        <p:spPr>
          <a:xfrm>
            <a:off x="0" y="0"/>
            <a:ext cx="9144000" cy="5143500"/>
          </a:xfrm>
          <a:prstGeom prst="rect">
            <a:avLst/>
          </a:prstGeom>
        </p:spPr>
      </p:pic>
      <p:pic>
        <p:nvPicPr>
          <p:cNvPr id="6" name="Image 4" descr="preencoded.png">    </p:cNvPr>
          <p:cNvPicPr>
            <a:picLocks noChangeAspect="1"/>
          </p:cNvPicPr>
          <p:nvPr/>
        </p:nvPicPr>
        <p:blipFill>
          <a:blip r:embed="rId5"/>
          <a:stretch>
            <a:fillRect/>
          </a:stretch>
        </p:blipFill>
        <p:spPr>
          <a:xfrm>
            <a:off x="0" y="0"/>
            <a:ext cx="9144000" cy="5143500"/>
          </a:xfrm>
          <a:prstGeom prst="rect">
            <a:avLst/>
          </a:prstGeom>
        </p:spPr>
      </p:pic>
      <p:pic>
        <p:nvPicPr>
          <p:cNvPr id="7" name="Image 5" descr="preencoded.png">    </p:cNvPr>
          <p:cNvPicPr>
            <a:picLocks noChangeAspect="1"/>
          </p:cNvPicPr>
          <p:nvPr/>
        </p:nvPicPr>
        <p:blipFill>
          <a:blip r:embed="rId6"/>
          <a:stretch>
            <a:fillRect/>
          </a:stretch>
        </p:blipFill>
        <p:spPr>
          <a:xfrm>
            <a:off x="0" y="0"/>
            <a:ext cx="9144000" cy="5143500"/>
          </a:xfrm>
          <a:prstGeom prst="rect">
            <a:avLst/>
          </a:prstGeom>
        </p:spPr>
      </p:pic>
      <p:pic>
        <p:nvPicPr>
          <p:cNvPr id="8" name="Image 6" descr="preencoded.png">    </p:cNvPr>
          <p:cNvPicPr>
            <a:picLocks noChangeAspect="1"/>
          </p:cNvPicPr>
          <p:nvPr/>
        </p:nvPicPr>
        <p:blipFill>
          <a:blip r:embed="rId7"/>
          <a:stretch>
            <a:fillRect/>
          </a:stretch>
        </p:blipFill>
        <p:spPr>
          <a:xfrm>
            <a:off x="0" y="0"/>
            <a:ext cx="9144000" cy="5143500"/>
          </a:xfrm>
          <a:prstGeom prst="rect">
            <a:avLst/>
          </a:prstGeom>
        </p:spPr>
      </p:pic>
      <p:sp>
        <p:nvSpPr>
          <p:cNvPr id="9" name="Text 0"/>
          <p:cNvSpPr txBox="1"/>
          <p:nvPr/>
        </p:nvSpPr>
        <p:spPr>
          <a:xfrm>
            <a:off x="270000" y="310400"/>
            <a:ext cx="4228800" cy="811200"/>
          </a:xfrm>
          <a:prstGeom prst="rect">
            <a:avLst/>
          </a:prstGeom>
          <a:noFill/>
          <a:ln/>
        </p:spPr>
        <p:txBody>
          <a:bodyPr wrap="square" lIns="0" tIns="0" rIns="0" bIns="0" rtlCol="0" anchor="t"/>
          <a:lstStyle/>
          <a:p>
            <a:pPr algn="l" indent="0" marL="0">
              <a:lnSpc>
                <a:spcPct val="100000"/>
              </a:lnSpc>
              <a:buNone/>
            </a:pPr>
            <a:r>
              <a:rPr lang="en-US" sz="2600" dirty="0">
                <a:solidFill>
                  <a:srgbClr val="000000"/>
                </a:solidFill>
                <a:latin typeface="Arial" pitchFamily="34" charset="0"/>
                <a:ea typeface="Arial" pitchFamily="34" charset="-122"/>
                <a:cs typeface="Arial" pitchFamily="34" charset="-120"/>
              </a:rPr>
              <a:t>Транспорт веществ внутри организма
</a:t>
            </a:r>
            <a:endParaRPr lang="en-US" sz="2600" dirty="0"/>
          </a:p>
        </p:txBody>
      </p:sp>
      <p:sp>
        <p:nvSpPr>
          <p:cNvPr id="10" name="Text 1"/>
          <p:cNvSpPr txBox="1"/>
          <p:nvPr/>
        </p:nvSpPr>
        <p:spPr>
          <a:xfrm>
            <a:off x="594150" y="1488897"/>
            <a:ext cx="4405200" cy="167400"/>
          </a:xfrm>
          <a:prstGeom prst="rect">
            <a:avLst/>
          </a:prstGeom>
          <a:noFill/>
          <a:ln/>
        </p:spPr>
        <p:txBody>
          <a:bodyPr wrap="square" lIns="0" tIns="0" rIns="0" bIns="0" rtlCol="0" anchor="t"/>
          <a:lstStyle/>
          <a:p>
            <a:pPr algn="l" indent="0" marL="0">
              <a:lnSpc>
                <a:spcPct val="100000"/>
              </a:lnSpc>
              <a:buNone/>
            </a:pPr>
            <a:r>
              <a:rPr lang="en-US" sz="1100" dirty="0">
                <a:solidFill>
                  <a:srgbClr val="000000"/>
                </a:solidFill>
                <a:latin typeface="Arial" pitchFamily="34" charset="0"/>
                <a:ea typeface="Arial" pitchFamily="34" charset="-122"/>
                <a:cs typeface="Arial" pitchFamily="34" charset="-120"/>
              </a:rPr>
              <a:t>Кислород к тканям
</a:t>
            </a:r>
            <a:endParaRPr lang="en-US" sz="1100" dirty="0"/>
          </a:p>
        </p:txBody>
      </p:sp>
      <p:sp>
        <p:nvSpPr>
          <p:cNvPr id="11" name="Text 2"/>
          <p:cNvSpPr txBox="1"/>
          <p:nvPr/>
        </p:nvSpPr>
        <p:spPr>
          <a:xfrm>
            <a:off x="594150" y="1688200"/>
            <a:ext cx="4405200" cy="360600"/>
          </a:xfrm>
          <a:prstGeom prst="rect">
            <a:avLst/>
          </a:prstGeom>
          <a:noFill/>
          <a:ln/>
        </p:spPr>
        <p:txBody>
          <a:bodyPr wrap="square" lIns="0" tIns="0" rIns="0" bIns="0" rtlCol="0" anchor="t"/>
          <a:lstStyle/>
          <a:p>
            <a:pPr algn="l" indent="0" marL="0">
              <a:lnSpc>
                <a:spcPct val="100000"/>
              </a:lnSpc>
              <a:buNone/>
            </a:pPr>
            <a:r>
              <a:rPr lang="en-US" sz="800" dirty="0">
                <a:solidFill>
                  <a:srgbClr val="000000"/>
                </a:solidFill>
                <a:latin typeface="Arial" pitchFamily="34" charset="0"/>
                <a:ea typeface="Arial" pitchFamily="34" charset="-122"/>
                <a:cs typeface="Arial" pitchFamily="34" charset="-120"/>
              </a:rPr>
              <a:t>Эритроциты переносят кислород благодаря гемоглобину и доставляют его от лёгких ко всем клеткам. Без этого газообмена клеточное дыхание резко замедляется, а ткани получают меньше энергии.
</a:t>
            </a:r>
            <a:endParaRPr lang="en-US" sz="800" dirty="0"/>
          </a:p>
        </p:txBody>
      </p:sp>
      <p:sp>
        <p:nvSpPr>
          <p:cNvPr id="12" name="Text 3"/>
          <p:cNvSpPr txBox="1"/>
          <p:nvPr/>
        </p:nvSpPr>
        <p:spPr>
          <a:xfrm>
            <a:off x="594150" y="2296147"/>
            <a:ext cx="4405200" cy="167400"/>
          </a:xfrm>
          <a:prstGeom prst="rect">
            <a:avLst/>
          </a:prstGeom>
          <a:noFill/>
          <a:ln/>
        </p:spPr>
        <p:txBody>
          <a:bodyPr wrap="square" lIns="0" tIns="0" rIns="0" bIns="0" rtlCol="0" anchor="t"/>
          <a:lstStyle/>
          <a:p>
            <a:pPr algn="l" indent="0" marL="0">
              <a:lnSpc>
                <a:spcPct val="100000"/>
              </a:lnSpc>
              <a:buNone/>
            </a:pPr>
            <a:r>
              <a:rPr lang="en-US" sz="1100" dirty="0">
                <a:solidFill>
                  <a:srgbClr val="000000"/>
                </a:solidFill>
                <a:latin typeface="Arial" pitchFamily="34" charset="0"/>
                <a:ea typeface="Arial" pitchFamily="34" charset="-122"/>
                <a:cs typeface="Arial" pitchFamily="34" charset="-120"/>
              </a:rPr>
              <a:t>Питательные вещества и гормоны
</a:t>
            </a:r>
            <a:endParaRPr lang="en-US" sz="1100" dirty="0"/>
          </a:p>
        </p:txBody>
      </p:sp>
      <p:sp>
        <p:nvSpPr>
          <p:cNvPr id="13" name="Text 4"/>
          <p:cNvSpPr txBox="1"/>
          <p:nvPr/>
        </p:nvSpPr>
        <p:spPr>
          <a:xfrm>
            <a:off x="594150" y="2495450"/>
            <a:ext cx="4405200" cy="360600"/>
          </a:xfrm>
          <a:prstGeom prst="rect">
            <a:avLst/>
          </a:prstGeom>
          <a:noFill/>
          <a:ln/>
        </p:spPr>
        <p:txBody>
          <a:bodyPr wrap="square" lIns="0" tIns="0" rIns="0" bIns="0" rtlCol="0" anchor="t"/>
          <a:lstStyle/>
          <a:p>
            <a:pPr algn="l" indent="0" marL="0">
              <a:lnSpc>
                <a:spcPct val="100000"/>
              </a:lnSpc>
              <a:buNone/>
            </a:pPr>
            <a:r>
              <a:rPr lang="en-US" sz="800" dirty="0">
                <a:solidFill>
                  <a:srgbClr val="000000"/>
                </a:solidFill>
                <a:latin typeface="Arial" pitchFamily="34" charset="0"/>
                <a:ea typeface="Arial" pitchFamily="34" charset="-122"/>
                <a:cs typeface="Arial" pitchFamily="34" charset="-120"/>
              </a:rPr>
              <a:t>Плазма крови переносит растворённые вещества: глюкозу, аминокислоты, соли и гормоны. Так клетки получают необходимые материалы для работы, а органы могут согласованно реагировать на изменения в организме.
</a:t>
            </a:r>
            <a:endParaRPr lang="en-US" sz="800" dirty="0"/>
          </a:p>
        </p:txBody>
      </p:sp>
      <p:sp>
        <p:nvSpPr>
          <p:cNvPr id="14" name="Text 5"/>
          <p:cNvSpPr txBox="1"/>
          <p:nvPr/>
        </p:nvSpPr>
        <p:spPr>
          <a:xfrm>
            <a:off x="594150" y="3103397"/>
            <a:ext cx="4405200" cy="167400"/>
          </a:xfrm>
          <a:prstGeom prst="rect">
            <a:avLst/>
          </a:prstGeom>
          <a:noFill/>
          <a:ln/>
        </p:spPr>
        <p:txBody>
          <a:bodyPr wrap="square" lIns="0" tIns="0" rIns="0" bIns="0" rtlCol="0" anchor="t"/>
          <a:lstStyle/>
          <a:p>
            <a:pPr algn="l" indent="0" marL="0">
              <a:lnSpc>
                <a:spcPct val="100000"/>
              </a:lnSpc>
              <a:buNone/>
            </a:pPr>
            <a:r>
              <a:rPr lang="en-US" sz="1100" dirty="0">
                <a:solidFill>
                  <a:srgbClr val="000000"/>
                </a:solidFill>
                <a:latin typeface="Arial" pitchFamily="34" charset="0"/>
                <a:ea typeface="Arial" pitchFamily="34" charset="-122"/>
                <a:cs typeface="Arial" pitchFamily="34" charset="-120"/>
              </a:rPr>
              <a:t>Защитная роль крови
</a:t>
            </a:r>
            <a:endParaRPr lang="en-US" sz="1100" dirty="0"/>
          </a:p>
        </p:txBody>
      </p:sp>
      <p:sp>
        <p:nvSpPr>
          <p:cNvPr id="15" name="Text 6"/>
          <p:cNvSpPr txBox="1"/>
          <p:nvPr/>
        </p:nvSpPr>
        <p:spPr>
          <a:xfrm>
            <a:off x="594150" y="3302700"/>
            <a:ext cx="4405200" cy="360600"/>
          </a:xfrm>
          <a:prstGeom prst="rect">
            <a:avLst/>
          </a:prstGeom>
          <a:noFill/>
          <a:ln/>
        </p:spPr>
        <p:txBody>
          <a:bodyPr wrap="square" lIns="0" tIns="0" rIns="0" bIns="0" rtlCol="0" anchor="t"/>
          <a:lstStyle/>
          <a:p>
            <a:pPr algn="l" indent="0" marL="0">
              <a:lnSpc>
                <a:spcPct val="100000"/>
              </a:lnSpc>
              <a:buNone/>
            </a:pPr>
            <a:r>
              <a:rPr lang="en-US" sz="800" dirty="0">
                <a:solidFill>
                  <a:srgbClr val="000000"/>
                </a:solidFill>
                <a:latin typeface="Arial" pitchFamily="34" charset="0"/>
                <a:ea typeface="Arial" pitchFamily="34" charset="-122"/>
                <a:cs typeface="Arial" pitchFamily="34" charset="-120"/>
              </a:rPr>
              <a:t>Лейкоциты распознают и уничтожают опасные микробы, поэтому кровь не только транспортирует вещества, но и защищает организм. Это помогает сохранять внутреннюю среду относительно постоянной и безопасной.
</a:t>
            </a:r>
            <a:endParaRPr lang="en-US" sz="800" dirty="0"/>
          </a:p>
        </p:txBody>
      </p:sp>
      <p:sp>
        <p:nvSpPr>
          <p:cNvPr id="16" name="Text 7"/>
          <p:cNvSpPr txBox="1"/>
          <p:nvPr/>
        </p:nvSpPr>
        <p:spPr>
          <a:xfrm>
            <a:off x="594150" y="3910647"/>
            <a:ext cx="4405200" cy="167400"/>
          </a:xfrm>
          <a:prstGeom prst="rect">
            <a:avLst/>
          </a:prstGeom>
          <a:noFill/>
          <a:ln/>
        </p:spPr>
        <p:txBody>
          <a:bodyPr wrap="square" lIns="0" tIns="0" rIns="0" bIns="0" rtlCol="0" anchor="t"/>
          <a:lstStyle/>
          <a:p>
            <a:pPr algn="l" indent="0" marL="0">
              <a:lnSpc>
                <a:spcPct val="100000"/>
              </a:lnSpc>
              <a:buNone/>
            </a:pPr>
            <a:r>
              <a:rPr lang="en-US" sz="1100" dirty="0">
                <a:solidFill>
                  <a:srgbClr val="000000"/>
                </a:solidFill>
                <a:latin typeface="Arial" pitchFamily="34" charset="0"/>
                <a:ea typeface="Arial" pitchFamily="34" charset="-122"/>
                <a:cs typeface="Arial" pitchFamily="34" charset="-120"/>
              </a:rPr>
              <a:t>Возврат жидкости лимфой
</a:t>
            </a:r>
            <a:endParaRPr lang="en-US" sz="1100" dirty="0"/>
          </a:p>
        </p:txBody>
      </p:sp>
      <p:sp>
        <p:nvSpPr>
          <p:cNvPr id="17" name="Text 8"/>
          <p:cNvSpPr txBox="1"/>
          <p:nvPr/>
        </p:nvSpPr>
        <p:spPr>
          <a:xfrm>
            <a:off x="594150" y="4109950"/>
            <a:ext cx="4405200" cy="360600"/>
          </a:xfrm>
          <a:prstGeom prst="rect">
            <a:avLst/>
          </a:prstGeom>
          <a:noFill/>
          <a:ln/>
        </p:spPr>
        <p:txBody>
          <a:bodyPr wrap="square" lIns="0" tIns="0" rIns="0" bIns="0" rtlCol="0" anchor="t"/>
          <a:lstStyle/>
          <a:p>
            <a:pPr algn="l" indent="0" marL="0">
              <a:lnSpc>
                <a:spcPct val="100000"/>
              </a:lnSpc>
              <a:buNone/>
            </a:pPr>
            <a:r>
              <a:rPr lang="en-US" sz="800" dirty="0">
                <a:solidFill>
                  <a:srgbClr val="000000"/>
                </a:solidFill>
                <a:latin typeface="Arial" pitchFamily="34" charset="0"/>
                <a:ea typeface="Arial" pitchFamily="34" charset="-122"/>
                <a:cs typeface="Arial" pitchFamily="34" charset="-120"/>
              </a:rPr>
              <a:t>Лимфа собирает лишнюю жидкость из тканей и возвращает её в кровь. Благодаря этому не образуются отёки, а объём жидкости в организме остаётся в пределах, нужных для нормальной работы клеток.
</a:t>
            </a:r>
            <a:endParaRPr lang="en-US" sz="800" dirty="0"/>
          </a:p>
        </p:txBody>
      </p:sp>
      <p:sp>
        <p:nvSpPr>
          <p:cNvPr id="18" name="Text 9"/>
          <p:cNvSpPr txBox="1"/>
          <p:nvPr/>
        </p:nvSpPr>
        <p:spPr>
          <a:xfrm>
            <a:off x="8732475" y="4766850"/>
            <a:ext cx="344700" cy="708000"/>
          </a:xfrm>
          <a:prstGeom prst="rect">
            <a:avLst/>
          </a:prstGeom>
          <a:noFill/>
          <a:ln/>
        </p:spPr>
        <p:txBody>
          <a:bodyPr wrap="square" lIns="0" tIns="0" rIns="0" bIns="0" rtlCol="0" anchor="t"/>
          <a:lstStyle/>
          <a:p>
            <a:pPr algn="r" indent="0" marL="0">
              <a:lnSpc>
                <a:spcPct val="100000"/>
              </a:lnSpc>
              <a:buNone/>
            </a:pPr>
            <a:r>
              <a:rPr lang="en-US" sz="800" dirty="0">
                <a:solidFill>
                  <a:srgbClr val="FFFFFF"/>
                </a:solidFill>
                <a:latin typeface="Arial" pitchFamily="34" charset="0"/>
                <a:ea typeface="Arial" pitchFamily="34" charset="-122"/>
                <a:cs typeface="Arial" pitchFamily="34" charset="-120"/>
              </a:rPr>
              <a:t>12</a:t>
            </a:r>
            <a:endParaRPr lang="en-US" sz="800"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5112525" y="1577960"/>
            <a:ext cx="3620400" cy="2481879"/>
          </a:xfrm>
          <a:prstGeom prst="rect">
            <a:avLst/>
          </a:prstGeom>
        </p:spPr>
      </p:pic>
      <p:pic>
        <p:nvPicPr>
          <p:cNvPr id="4" name="Image 2" descr="preencoded.png">    </p:cNvPr>
          <p:cNvPicPr>
            <a:picLocks noChangeAspect="1"/>
          </p:cNvPicPr>
          <p:nvPr/>
        </p:nvPicPr>
        <p:blipFill>
          <a:blip r:embed="rId3"/>
          <a:stretch>
            <a:fillRect/>
          </a:stretch>
        </p:blipFill>
        <p:spPr>
          <a:xfrm>
            <a:off x="0" y="0"/>
            <a:ext cx="9144000" cy="5143500"/>
          </a:xfrm>
          <a:prstGeom prst="rect">
            <a:avLst/>
          </a:prstGeom>
        </p:spPr>
      </p:pic>
      <p:sp>
        <p:nvSpPr>
          <p:cNvPr id="5" name="Text 0"/>
          <p:cNvSpPr txBox="1"/>
          <p:nvPr/>
        </p:nvSpPr>
        <p:spPr>
          <a:xfrm>
            <a:off x="348600" y="737025"/>
            <a:ext cx="8383800" cy="374100"/>
          </a:xfrm>
          <a:prstGeom prst="rect">
            <a:avLst/>
          </a:prstGeom>
          <a:noFill/>
          <a:ln/>
        </p:spPr>
        <p:txBody>
          <a:bodyPr wrap="square" lIns="0" tIns="0" rIns="0" bIns="0" rtlCol="0" anchor="t"/>
          <a:lstStyle/>
          <a:p>
            <a:pPr algn="l" indent="0" marL="0">
              <a:lnSpc>
                <a:spcPct val="90000"/>
              </a:lnSpc>
              <a:buNone/>
            </a:pPr>
            <a:r>
              <a:rPr lang="en-US" sz="2200" dirty="0">
                <a:solidFill>
                  <a:srgbClr val="000000"/>
                </a:solidFill>
                <a:latin typeface="Arial" pitchFamily="34" charset="0"/>
                <a:ea typeface="Arial" pitchFamily="34" charset="-122"/>
                <a:cs typeface="Arial" pitchFamily="34" charset="-120"/>
              </a:rPr>
              <a:t>Пластический и энергетический обмен
</a:t>
            </a:r>
            <a:endParaRPr lang="en-US" sz="2200" dirty="0"/>
          </a:p>
        </p:txBody>
      </p:sp>
      <p:sp>
        <p:nvSpPr>
          <p:cNvPr id="6" name="Text 1"/>
          <p:cNvSpPr txBox="1"/>
          <p:nvPr/>
        </p:nvSpPr>
        <p:spPr>
          <a:xfrm>
            <a:off x="348600" y="4644275"/>
            <a:ext cx="4640700" cy="187800"/>
          </a:xfrm>
          <a:prstGeom prst="rect">
            <a:avLst/>
          </a:prstGeom>
          <a:noFill/>
          <a:ln/>
        </p:spPr>
        <p:txBody>
          <a:bodyPr wrap="square" lIns="0" tIns="0" rIns="0" bIns="0" rtlCol="0" anchor="b"/>
          <a:lstStyle/>
          <a:p>
            <a:pPr algn="l" indent="0" marL="0">
              <a:lnSpc>
                <a:spcPct val="130039"/>
              </a:lnSpc>
              <a:buNone/>
            </a:pPr>
            <a:r>
              <a:rPr lang="en-US" sz="900" dirty="0">
                <a:solidFill>
                  <a:srgbClr val="000000"/>
                </a:solidFill>
                <a:latin typeface="Arial" pitchFamily="34" charset="0"/>
                <a:ea typeface="Arial" pitchFamily="34" charset="-122"/>
                <a:cs typeface="Arial" pitchFamily="34" charset="-120"/>
              </a:rPr>
              <a:t>Схема по школьному курсу биологии
</a:t>
            </a:r>
            <a:endParaRPr lang="en-US" sz="900" dirty="0"/>
          </a:p>
        </p:txBody>
      </p:sp>
      <p:sp>
        <p:nvSpPr>
          <p:cNvPr id="7" name="Text 2"/>
          <p:cNvSpPr txBox="1"/>
          <p:nvPr/>
        </p:nvSpPr>
        <p:spPr>
          <a:xfrm>
            <a:off x="348600" y="1577225"/>
            <a:ext cx="3652200" cy="2483100"/>
          </a:xfrm>
          <a:prstGeom prst="rect">
            <a:avLst/>
          </a:prstGeom>
          <a:noFill/>
          <a:ln/>
        </p:spPr>
        <p:txBody>
          <a:bodyPr wrap="square" lIns="0" tIns="0" rIns="0" bIns="0" rtlCol="0" anchor="ctr"/>
          <a:lstStyle/>
          <a:p>
            <a:pPr algn="l" indent="0" marL="0">
              <a:lnSpc>
                <a:spcPct val="115000"/>
              </a:lnSpc>
              <a:buNone/>
            </a:pPr>
            <a:r>
              <a:rPr lang="en-US" sz="1200" dirty="0">
                <a:solidFill>
                  <a:srgbClr val="000000"/>
                </a:solidFill>
                <a:latin typeface="Arial" pitchFamily="34" charset="0"/>
                <a:ea typeface="Arial" pitchFamily="34" charset="-122"/>
                <a:cs typeface="Arial" pitchFamily="34" charset="-120"/>
              </a:rPr>
              <a:t>Оба процесса неразрывно связаны: для построения клетке нужны энергия и «стройматериалы», а для получения энергии — питательные вещества.
</a:t>
            </a:r>
            <a:pPr algn="l" indent="0" marL="0">
              <a:lnSpc>
                <a:spcPct val="115000"/>
              </a:lnSpc>
              <a:buNone/>
            </a:pPr>
            <a:r>
              <a:rPr lang="en-US" sz="1800" dirty="0">
                <a:solidFill>
                  <a:srgbClr val="000000"/>
                </a:solidFill>
                <a:latin typeface="Arial" pitchFamily="34" charset="0"/>
                <a:ea typeface="Arial" pitchFamily="34" charset="-122"/>
                <a:cs typeface="Arial" pitchFamily="34" charset="-120"/>
              </a:rPr>
              <a:t>
</a:t>
            </a:r>
            <a:pPr algn="l" indent="0" marL="0">
              <a:lnSpc>
                <a:spcPct val="115000"/>
              </a:lnSpc>
              <a:buNone/>
            </a:pPr>
            <a:r>
              <a:rPr lang="en-US" sz="1200" dirty="0">
                <a:solidFill>
                  <a:srgbClr val="000000"/>
                </a:solidFill>
                <a:latin typeface="Arial" pitchFamily="34" charset="0"/>
                <a:ea typeface="Arial" pitchFamily="34" charset="-122"/>
                <a:cs typeface="Arial" pitchFamily="34" charset="-120"/>
              </a:rPr>
              <a:t>Пластический обмен преобладает в построении, энергетический — в получении АТФ; вместе они обеспечивают жизнь клетки.
</a:t>
            </a:r>
            <a:endParaRPr lang="en-US" sz="1200" dirty="0"/>
          </a:p>
        </p:txBody>
      </p:sp>
      <p:sp>
        <p:nvSpPr>
          <p:cNvPr id="8" name="Text 3"/>
          <p:cNvSpPr txBox="1"/>
          <p:nvPr/>
        </p:nvSpPr>
        <p:spPr>
          <a:xfrm>
            <a:off x="8732475" y="4766850"/>
            <a:ext cx="344700" cy="708000"/>
          </a:xfrm>
          <a:prstGeom prst="rect">
            <a:avLst/>
          </a:prstGeom>
          <a:noFill/>
          <a:ln/>
        </p:spPr>
        <p:txBody>
          <a:bodyPr wrap="square" lIns="0" tIns="0" rIns="0" bIns="0" rtlCol="0" anchor="t"/>
          <a:lstStyle/>
          <a:p>
            <a:pPr algn="r" indent="0" marL="0">
              <a:lnSpc>
                <a:spcPct val="100000"/>
              </a:lnSpc>
              <a:buNone/>
            </a:pPr>
            <a:r>
              <a:rPr lang="en-US" sz="800" dirty="0">
                <a:solidFill>
                  <a:srgbClr val="B7B7B7"/>
                </a:solidFill>
                <a:latin typeface="Arial" pitchFamily="34" charset="0"/>
                <a:ea typeface="Arial" pitchFamily="34" charset="-122"/>
                <a:cs typeface="Arial" pitchFamily="34" charset="-120"/>
              </a:rPr>
              <a:t>13</a:t>
            </a:r>
            <a:endParaRPr lang="en-US" sz="800"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pic>
        <p:nvPicPr>
          <p:cNvPr id="4" name="Image 2" descr="preencoded.png">    </p:cNvPr>
          <p:cNvPicPr>
            <a:picLocks noChangeAspect="1"/>
          </p:cNvPicPr>
          <p:nvPr/>
        </p:nvPicPr>
        <p:blipFill>
          <a:blip r:embed="rId3"/>
          <a:stretch>
            <a:fillRect/>
          </a:stretch>
        </p:blipFill>
        <p:spPr>
          <a:xfrm>
            <a:off x="250700" y="1493250"/>
            <a:ext cx="267900" cy="267900"/>
          </a:xfrm>
          <a:prstGeom prst="rect">
            <a:avLst/>
          </a:prstGeom>
        </p:spPr>
      </p:pic>
      <p:pic>
        <p:nvPicPr>
          <p:cNvPr id="5" name="Image 3" descr="preencoded.png">    </p:cNvPr>
          <p:cNvPicPr>
            <a:picLocks noChangeAspect="1"/>
          </p:cNvPicPr>
          <p:nvPr/>
        </p:nvPicPr>
        <p:blipFill>
          <a:blip r:embed="rId4"/>
          <a:stretch>
            <a:fillRect/>
          </a:stretch>
        </p:blipFill>
        <p:spPr>
          <a:xfrm>
            <a:off x="0" y="0"/>
            <a:ext cx="9144000" cy="5143500"/>
          </a:xfrm>
          <a:prstGeom prst="rect">
            <a:avLst/>
          </a:prstGeom>
        </p:spPr>
      </p:pic>
      <p:pic>
        <p:nvPicPr>
          <p:cNvPr id="6" name="Image 4" descr="preencoded.png">    </p:cNvPr>
          <p:cNvPicPr>
            <a:picLocks noChangeAspect="1"/>
          </p:cNvPicPr>
          <p:nvPr/>
        </p:nvPicPr>
        <p:blipFill>
          <a:blip r:embed="rId5"/>
          <a:stretch>
            <a:fillRect/>
          </a:stretch>
        </p:blipFill>
        <p:spPr>
          <a:xfrm>
            <a:off x="4840934" y="1493250"/>
            <a:ext cx="184181" cy="267900"/>
          </a:xfrm>
          <a:prstGeom prst="rect">
            <a:avLst/>
          </a:prstGeom>
        </p:spPr>
      </p:pic>
      <p:pic>
        <p:nvPicPr>
          <p:cNvPr id="7" name="Image 5" descr="preencoded.png">    </p:cNvPr>
          <p:cNvPicPr>
            <a:picLocks noChangeAspect="1"/>
          </p:cNvPicPr>
          <p:nvPr/>
        </p:nvPicPr>
        <p:blipFill>
          <a:blip r:embed="rId6"/>
          <a:stretch>
            <a:fillRect/>
          </a:stretch>
        </p:blipFill>
        <p:spPr>
          <a:xfrm>
            <a:off x="0" y="0"/>
            <a:ext cx="9144000" cy="5143500"/>
          </a:xfrm>
          <a:prstGeom prst="rect">
            <a:avLst/>
          </a:prstGeom>
        </p:spPr>
      </p:pic>
      <p:pic>
        <p:nvPicPr>
          <p:cNvPr id="8" name="Image 6" descr="preencoded.png">    </p:cNvPr>
          <p:cNvPicPr>
            <a:picLocks noChangeAspect="1"/>
          </p:cNvPicPr>
          <p:nvPr/>
        </p:nvPicPr>
        <p:blipFill>
          <a:blip r:embed="rId7"/>
          <a:stretch>
            <a:fillRect/>
          </a:stretch>
        </p:blipFill>
        <p:spPr>
          <a:xfrm>
            <a:off x="267444" y="3292425"/>
            <a:ext cx="234413" cy="267900"/>
          </a:xfrm>
          <a:prstGeom prst="rect">
            <a:avLst/>
          </a:prstGeom>
        </p:spPr>
      </p:pic>
      <p:pic>
        <p:nvPicPr>
          <p:cNvPr id="9" name="Image 7" descr="preencoded.png">    </p:cNvPr>
          <p:cNvPicPr>
            <a:picLocks noChangeAspect="1"/>
          </p:cNvPicPr>
          <p:nvPr/>
        </p:nvPicPr>
        <p:blipFill>
          <a:blip r:embed="rId8"/>
          <a:stretch>
            <a:fillRect/>
          </a:stretch>
        </p:blipFill>
        <p:spPr>
          <a:xfrm>
            <a:off x="0" y="0"/>
            <a:ext cx="9144000" cy="5143500"/>
          </a:xfrm>
          <a:prstGeom prst="rect">
            <a:avLst/>
          </a:prstGeom>
        </p:spPr>
      </p:pic>
      <p:pic>
        <p:nvPicPr>
          <p:cNvPr id="10" name="Image 8" descr="preencoded.png">    </p:cNvPr>
          <p:cNvPicPr>
            <a:picLocks noChangeAspect="1"/>
          </p:cNvPicPr>
          <p:nvPr/>
        </p:nvPicPr>
        <p:blipFill>
          <a:blip r:embed="rId9"/>
          <a:stretch>
            <a:fillRect/>
          </a:stretch>
        </p:blipFill>
        <p:spPr>
          <a:xfrm>
            <a:off x="4773875" y="3299055"/>
            <a:ext cx="318300" cy="254640"/>
          </a:xfrm>
          <a:prstGeom prst="rect">
            <a:avLst/>
          </a:prstGeom>
        </p:spPr>
      </p:pic>
      <p:sp>
        <p:nvSpPr>
          <p:cNvPr id="11" name="Text 0"/>
          <p:cNvSpPr txBox="1"/>
          <p:nvPr/>
        </p:nvSpPr>
        <p:spPr>
          <a:xfrm>
            <a:off x="174300" y="302325"/>
            <a:ext cx="8795400" cy="650100"/>
          </a:xfrm>
          <a:prstGeom prst="rect">
            <a:avLst/>
          </a:prstGeom>
          <a:noFill/>
          <a:ln/>
        </p:spPr>
        <p:txBody>
          <a:bodyPr wrap="square" lIns="0" tIns="0" rIns="0" bIns="0" rtlCol="0" anchor="t"/>
          <a:lstStyle/>
          <a:p>
            <a:pPr algn="l" indent="0" marL="0">
              <a:lnSpc>
                <a:spcPct val="90000"/>
              </a:lnSpc>
              <a:buNone/>
            </a:pPr>
            <a:r>
              <a:rPr lang="en-US" sz="2600" dirty="0">
                <a:solidFill>
                  <a:srgbClr val="000000"/>
                </a:solidFill>
                <a:latin typeface="Arial" pitchFamily="34" charset="0"/>
                <a:ea typeface="Arial" pitchFamily="34" charset="-122"/>
                <a:cs typeface="Arial" pitchFamily="34" charset="-120"/>
              </a:rPr>
              <a:t>Главные механизмы гомеостаза
</a:t>
            </a:r>
            <a:endParaRPr lang="en-US" sz="2600" dirty="0"/>
          </a:p>
        </p:txBody>
      </p:sp>
      <p:sp>
        <p:nvSpPr>
          <p:cNvPr id="12" name="Text 1"/>
          <p:cNvSpPr txBox="1"/>
          <p:nvPr/>
        </p:nvSpPr>
        <p:spPr>
          <a:xfrm>
            <a:off x="8732475" y="4766850"/>
            <a:ext cx="344700" cy="708000"/>
          </a:xfrm>
          <a:prstGeom prst="rect">
            <a:avLst/>
          </a:prstGeom>
          <a:noFill/>
          <a:ln/>
        </p:spPr>
        <p:txBody>
          <a:bodyPr wrap="square" lIns="0" tIns="0" rIns="0" bIns="0" rtlCol="0" anchor="t"/>
          <a:lstStyle/>
          <a:p>
            <a:pPr algn="r" indent="0" marL="0">
              <a:lnSpc>
                <a:spcPct val="100000"/>
              </a:lnSpc>
              <a:buNone/>
            </a:pPr>
            <a:r>
              <a:rPr lang="en-US" sz="800" dirty="0">
                <a:solidFill>
                  <a:srgbClr val="B7B7B7"/>
                </a:solidFill>
                <a:latin typeface="Arial" pitchFamily="34" charset="0"/>
                <a:ea typeface="Arial" pitchFamily="34" charset="-122"/>
                <a:cs typeface="Arial" pitchFamily="34" charset="-120"/>
              </a:rPr>
              <a:t>14</a:t>
            </a:r>
            <a:endParaRPr lang="en-US" sz="800" dirty="0"/>
          </a:p>
        </p:txBody>
      </p:sp>
      <p:sp>
        <p:nvSpPr>
          <p:cNvPr id="13" name="Text 2"/>
          <p:cNvSpPr txBox="1"/>
          <p:nvPr/>
        </p:nvSpPr>
        <p:spPr>
          <a:xfrm>
            <a:off x="168700" y="1944125"/>
            <a:ext cx="4320300" cy="911400"/>
          </a:xfrm>
          <a:prstGeom prst="rect">
            <a:avLst/>
          </a:prstGeom>
          <a:noFill/>
          <a:ln/>
        </p:spPr>
        <p:txBody>
          <a:bodyPr wrap="square" lIns="0" tIns="0" rIns="0" bIns="0" rtlCol="0" anchor="t"/>
          <a:lstStyle/>
          <a:p>
            <a:pPr algn="l" indent="0" marL="0">
              <a:lnSpc>
                <a:spcPct val="115000"/>
              </a:lnSpc>
              <a:buNone/>
            </a:pPr>
            <a:r>
              <a:rPr lang="en-US" sz="1100" dirty="0">
                <a:solidFill>
                  <a:srgbClr val="000000"/>
                </a:solidFill>
                <a:latin typeface="Arial" pitchFamily="34" charset="0"/>
                <a:ea typeface="Arial" pitchFamily="34" charset="-122"/>
                <a:cs typeface="Arial" pitchFamily="34" charset="-120"/>
              </a:rPr>
              <a:t>Пот выделяется при перегреве и испаряется с поверхности кожи, помогая охлаждать организм. Так поддерживается температура, при которой ферменты работают наиболее эффективно.
</a:t>
            </a:r>
            <a:endParaRPr lang="en-US" sz="1100" dirty="0"/>
          </a:p>
        </p:txBody>
      </p:sp>
      <p:sp>
        <p:nvSpPr>
          <p:cNvPr id="14" name="Text 3"/>
          <p:cNvSpPr txBox="1"/>
          <p:nvPr/>
        </p:nvSpPr>
        <p:spPr>
          <a:xfrm>
            <a:off x="667725" y="1444700"/>
            <a:ext cx="3828300" cy="364800"/>
          </a:xfrm>
          <a:prstGeom prst="rect">
            <a:avLst/>
          </a:prstGeom>
          <a:noFill/>
          <a:ln/>
        </p:spPr>
        <p:txBody>
          <a:bodyPr wrap="square" lIns="0" tIns="0" rIns="0" bIns="0" rtlCol="0" anchor="ctr"/>
          <a:lstStyle/>
          <a:p>
            <a:pPr algn="l" indent="0" marL="0">
              <a:lnSpc>
                <a:spcPct val="115000"/>
              </a:lnSpc>
              <a:buNone/>
            </a:pPr>
            <a:r>
              <a:rPr lang="en-US" sz="1200" dirty="0">
                <a:solidFill>
                  <a:srgbClr val="B7B7B7"/>
                </a:solidFill>
                <a:latin typeface="Arial" pitchFamily="34" charset="0"/>
                <a:ea typeface="Arial" pitchFamily="34" charset="-122"/>
                <a:cs typeface="Arial" pitchFamily="34" charset="-120"/>
              </a:rPr>
              <a:t>Температура тела
</a:t>
            </a:r>
            <a:endParaRPr lang="en-US" sz="1200" dirty="0"/>
          </a:p>
        </p:txBody>
      </p:sp>
      <p:sp>
        <p:nvSpPr>
          <p:cNvPr id="15" name="Text 4"/>
          <p:cNvSpPr txBox="1"/>
          <p:nvPr/>
        </p:nvSpPr>
        <p:spPr>
          <a:xfrm>
            <a:off x="4716950" y="1944200"/>
            <a:ext cx="4252800" cy="911400"/>
          </a:xfrm>
          <a:prstGeom prst="rect">
            <a:avLst/>
          </a:prstGeom>
          <a:noFill/>
          <a:ln/>
        </p:spPr>
        <p:txBody>
          <a:bodyPr wrap="square" lIns="0" tIns="0" rIns="0" bIns="0" rtlCol="0" anchor="t"/>
          <a:lstStyle/>
          <a:p>
            <a:pPr algn="l" indent="0" marL="0">
              <a:lnSpc>
                <a:spcPct val="115000"/>
              </a:lnSpc>
              <a:buNone/>
            </a:pPr>
            <a:r>
              <a:rPr lang="en-US" sz="1100" dirty="0">
                <a:solidFill>
                  <a:srgbClr val="000000"/>
                </a:solidFill>
                <a:latin typeface="Arial" pitchFamily="34" charset="0"/>
                <a:ea typeface="Arial" pitchFamily="34" charset="-122"/>
                <a:cs typeface="Arial" pitchFamily="34" charset="-120"/>
              </a:rPr>
              <a:t>Почки регулируют, сколько воды и минеральных солей остаётся в организме. Если их слишком много или мало, клетки не могут нормально обмениваться веществами.
</a:t>
            </a:r>
            <a:endParaRPr lang="en-US" sz="1100" dirty="0"/>
          </a:p>
        </p:txBody>
      </p:sp>
      <p:sp>
        <p:nvSpPr>
          <p:cNvPr id="16" name="Text 5"/>
          <p:cNvSpPr txBox="1"/>
          <p:nvPr/>
        </p:nvSpPr>
        <p:spPr>
          <a:xfrm>
            <a:off x="5216100" y="1444800"/>
            <a:ext cx="3753600" cy="364800"/>
          </a:xfrm>
          <a:prstGeom prst="rect">
            <a:avLst/>
          </a:prstGeom>
          <a:noFill/>
          <a:ln/>
        </p:spPr>
        <p:txBody>
          <a:bodyPr wrap="square" lIns="0" tIns="0" rIns="0" bIns="0" rtlCol="0" anchor="ctr"/>
          <a:lstStyle/>
          <a:p>
            <a:pPr algn="l" indent="0" marL="0">
              <a:lnSpc>
                <a:spcPct val="115000"/>
              </a:lnSpc>
              <a:buNone/>
            </a:pPr>
            <a:r>
              <a:rPr lang="en-US" sz="1200" dirty="0">
                <a:solidFill>
                  <a:srgbClr val="B7B7B7"/>
                </a:solidFill>
                <a:latin typeface="Arial" pitchFamily="34" charset="0"/>
                <a:ea typeface="Arial" pitchFamily="34" charset="-122"/>
                <a:cs typeface="Arial" pitchFamily="34" charset="-120"/>
              </a:rPr>
              <a:t>Вода и соли
</a:t>
            </a:r>
            <a:endParaRPr lang="en-US" sz="1200" dirty="0"/>
          </a:p>
        </p:txBody>
      </p:sp>
      <p:sp>
        <p:nvSpPr>
          <p:cNvPr id="17" name="Text 6"/>
          <p:cNvSpPr txBox="1"/>
          <p:nvPr/>
        </p:nvSpPr>
        <p:spPr>
          <a:xfrm>
            <a:off x="168575" y="3743375"/>
            <a:ext cx="4320300" cy="911400"/>
          </a:xfrm>
          <a:prstGeom prst="rect">
            <a:avLst/>
          </a:prstGeom>
          <a:noFill/>
          <a:ln/>
        </p:spPr>
        <p:txBody>
          <a:bodyPr wrap="square" lIns="0" tIns="0" rIns="0" bIns="0" rtlCol="0" anchor="t"/>
          <a:lstStyle/>
          <a:p>
            <a:pPr algn="l" indent="0" marL="0">
              <a:lnSpc>
                <a:spcPct val="115000"/>
              </a:lnSpc>
              <a:buNone/>
            </a:pPr>
            <a:r>
              <a:rPr lang="en-US" sz="1100" dirty="0">
                <a:solidFill>
                  <a:srgbClr val="000000"/>
                </a:solidFill>
                <a:latin typeface="Arial" pitchFamily="34" charset="0"/>
                <a:ea typeface="Arial" pitchFamily="34" charset="-122"/>
                <a:cs typeface="Arial" pitchFamily="34" charset="-120"/>
              </a:rPr>
              <a:t>Печень помогает накапливать избыток глюкозы и отдавать её обратно в кровь, когда это нужно. Благодаря этому клетки получают энергию без резких скачков и спадов.
</a:t>
            </a:r>
            <a:endParaRPr lang="en-US" sz="1100" dirty="0"/>
          </a:p>
        </p:txBody>
      </p:sp>
      <p:sp>
        <p:nvSpPr>
          <p:cNvPr id="18" name="Text 7"/>
          <p:cNvSpPr txBox="1"/>
          <p:nvPr/>
        </p:nvSpPr>
        <p:spPr>
          <a:xfrm>
            <a:off x="667725" y="3243875"/>
            <a:ext cx="3828300" cy="364800"/>
          </a:xfrm>
          <a:prstGeom prst="rect">
            <a:avLst/>
          </a:prstGeom>
          <a:noFill/>
          <a:ln/>
        </p:spPr>
        <p:txBody>
          <a:bodyPr wrap="square" lIns="0" tIns="0" rIns="0" bIns="0" rtlCol="0" anchor="ctr"/>
          <a:lstStyle/>
          <a:p>
            <a:pPr algn="l" indent="0" marL="0">
              <a:lnSpc>
                <a:spcPct val="115000"/>
              </a:lnSpc>
              <a:buNone/>
            </a:pPr>
            <a:r>
              <a:rPr lang="en-US" sz="1200" dirty="0">
                <a:solidFill>
                  <a:srgbClr val="B7B7B7"/>
                </a:solidFill>
                <a:latin typeface="Arial" pitchFamily="34" charset="0"/>
                <a:ea typeface="Arial" pitchFamily="34" charset="-122"/>
                <a:cs typeface="Arial" pitchFamily="34" charset="-120"/>
              </a:rPr>
              <a:t>Уровень глюкозы
</a:t>
            </a:r>
            <a:endParaRPr lang="en-US" sz="1200" dirty="0"/>
          </a:p>
        </p:txBody>
      </p:sp>
      <p:sp>
        <p:nvSpPr>
          <p:cNvPr id="19" name="Text 8"/>
          <p:cNvSpPr txBox="1"/>
          <p:nvPr/>
        </p:nvSpPr>
        <p:spPr>
          <a:xfrm>
            <a:off x="4716950" y="3743375"/>
            <a:ext cx="4252800" cy="911400"/>
          </a:xfrm>
          <a:prstGeom prst="rect">
            <a:avLst/>
          </a:prstGeom>
          <a:noFill/>
          <a:ln/>
        </p:spPr>
        <p:txBody>
          <a:bodyPr wrap="square" lIns="0" tIns="0" rIns="0" bIns="0" rtlCol="0" anchor="t"/>
          <a:lstStyle/>
          <a:p>
            <a:pPr algn="l" indent="0" marL="0">
              <a:lnSpc>
                <a:spcPct val="115000"/>
              </a:lnSpc>
              <a:buNone/>
            </a:pPr>
            <a:r>
              <a:rPr lang="en-US" sz="1100" dirty="0">
                <a:solidFill>
                  <a:srgbClr val="000000"/>
                </a:solidFill>
                <a:latin typeface="Arial" pitchFamily="34" charset="0"/>
                <a:ea typeface="Arial" pitchFamily="34" charset="-122"/>
                <a:cs typeface="Arial" pitchFamily="34" charset="-120"/>
              </a:rPr>
              <a:t>Постоянство внутренней среды нужно всем клеткам сразу: от нервных до мышечных. Когда условия остаются в узких пределах, ферменты работают точно и без сбоев.
</a:t>
            </a:r>
            <a:endParaRPr lang="en-US" sz="1100" dirty="0"/>
          </a:p>
        </p:txBody>
      </p:sp>
      <p:sp>
        <p:nvSpPr>
          <p:cNvPr id="20" name="Text 9"/>
          <p:cNvSpPr txBox="1"/>
          <p:nvPr/>
        </p:nvSpPr>
        <p:spPr>
          <a:xfrm>
            <a:off x="5216100" y="3243876"/>
            <a:ext cx="3753600" cy="364800"/>
          </a:xfrm>
          <a:prstGeom prst="rect">
            <a:avLst/>
          </a:prstGeom>
          <a:noFill/>
          <a:ln/>
        </p:spPr>
        <p:txBody>
          <a:bodyPr wrap="square" lIns="0" tIns="0" rIns="0" bIns="0" rtlCol="0" anchor="ctr"/>
          <a:lstStyle/>
          <a:p>
            <a:pPr algn="l" indent="0" marL="0">
              <a:lnSpc>
                <a:spcPct val="115000"/>
              </a:lnSpc>
              <a:buNone/>
            </a:pPr>
            <a:r>
              <a:rPr lang="en-US" sz="1200" dirty="0">
                <a:solidFill>
                  <a:srgbClr val="B7B7B7"/>
                </a:solidFill>
                <a:latin typeface="Arial" pitchFamily="34" charset="0"/>
                <a:ea typeface="Arial" pitchFamily="34" charset="-122"/>
                <a:cs typeface="Arial" pitchFamily="34" charset="-120"/>
              </a:rPr>
              <a:t>Стабильность среды
</a:t>
            </a:r>
            <a:endParaRPr lang="en-US" sz="1200"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271519" y="1433100"/>
            <a:ext cx="8505262" cy="3400200"/>
          </a:xfrm>
          <a:prstGeom prst="rect">
            <a:avLst/>
          </a:prstGeom>
        </p:spPr>
      </p:pic>
      <p:pic>
        <p:nvPicPr>
          <p:cNvPr id="4" name="Image 2" descr="preencoded.png">    </p:cNvPr>
          <p:cNvPicPr>
            <a:picLocks noChangeAspect="1"/>
          </p:cNvPicPr>
          <p:nvPr/>
        </p:nvPicPr>
        <p:blipFill>
          <a:blip r:embed="rId3"/>
          <a:stretch>
            <a:fillRect/>
          </a:stretch>
        </p:blipFill>
        <p:spPr>
          <a:xfrm>
            <a:off x="0" y="0"/>
            <a:ext cx="9144000" cy="5143500"/>
          </a:xfrm>
          <a:prstGeom prst="rect">
            <a:avLst/>
          </a:prstGeom>
        </p:spPr>
      </p:pic>
      <p:sp>
        <p:nvSpPr>
          <p:cNvPr id="5" name="Text 0"/>
          <p:cNvSpPr txBox="1"/>
          <p:nvPr/>
        </p:nvSpPr>
        <p:spPr>
          <a:xfrm>
            <a:off x="270000" y="302325"/>
            <a:ext cx="8508300" cy="455700"/>
          </a:xfrm>
          <a:prstGeom prst="rect">
            <a:avLst/>
          </a:prstGeom>
          <a:noFill/>
          <a:ln/>
        </p:spPr>
        <p:txBody>
          <a:bodyPr wrap="square" lIns="0" tIns="0" rIns="0" bIns="0" rtlCol="0" anchor="t"/>
          <a:lstStyle/>
          <a:p>
            <a:pPr algn="l" indent="0" marL="0">
              <a:lnSpc>
                <a:spcPct val="90000"/>
              </a:lnSpc>
              <a:buNone/>
            </a:pPr>
            <a:r>
              <a:rPr lang="en-US" sz="2600" dirty="0">
                <a:solidFill>
                  <a:srgbClr val="000000"/>
                </a:solidFill>
                <a:latin typeface="Arial" pitchFamily="34" charset="0"/>
                <a:ea typeface="Arial" pitchFamily="34" charset="-122"/>
                <a:cs typeface="Arial" pitchFamily="34" charset="-120"/>
              </a:rPr>
              <a:t>Путь продуктов обмена
</a:t>
            </a:r>
            <a:endParaRPr lang="en-US" sz="2600" dirty="0"/>
          </a:p>
        </p:txBody>
      </p:sp>
      <p:sp>
        <p:nvSpPr>
          <p:cNvPr id="6" name="Text 1"/>
          <p:cNvSpPr txBox="1"/>
          <p:nvPr/>
        </p:nvSpPr>
        <p:spPr>
          <a:xfrm>
            <a:off x="8732475" y="4766850"/>
            <a:ext cx="344700" cy="708000"/>
          </a:xfrm>
          <a:prstGeom prst="rect">
            <a:avLst/>
          </a:prstGeom>
          <a:noFill/>
          <a:ln/>
        </p:spPr>
        <p:txBody>
          <a:bodyPr wrap="square" lIns="0" tIns="0" rIns="0" bIns="0" rtlCol="0" anchor="t"/>
          <a:lstStyle/>
          <a:p>
            <a:pPr algn="r" indent="0" marL="0">
              <a:lnSpc>
                <a:spcPct val="100000"/>
              </a:lnSpc>
              <a:buNone/>
            </a:pPr>
            <a:r>
              <a:rPr lang="en-US" sz="800" dirty="0">
                <a:solidFill>
                  <a:srgbClr val="000000"/>
                </a:solidFill>
                <a:latin typeface="Arial" pitchFamily="34" charset="0"/>
                <a:ea typeface="Arial" pitchFamily="34" charset="-122"/>
                <a:cs typeface="Arial" pitchFamily="34" charset="-120"/>
              </a:rPr>
              <a:t>15</a:t>
            </a:r>
            <a:endParaRPr lang="en-US" sz="800" dirty="0"/>
          </a:p>
        </p:txBody>
      </p:sp>
      <p:sp>
        <p:nvSpPr>
          <p:cNvPr id="7" name="Text 2"/>
          <p:cNvSpPr txBox="1"/>
          <p:nvPr/>
        </p:nvSpPr>
        <p:spPr>
          <a:xfrm>
            <a:off x="270000" y="819650"/>
            <a:ext cx="8508300" cy="390900"/>
          </a:xfrm>
          <a:prstGeom prst="rect">
            <a:avLst/>
          </a:prstGeom>
          <a:noFill/>
          <a:ln/>
        </p:spPr>
        <p:txBody>
          <a:bodyPr wrap="square" lIns="0" tIns="0" rIns="0" bIns="0" rtlCol="0" anchor="t"/>
          <a:lstStyle/>
          <a:p>
            <a:pPr algn="l" indent="0" marL="0">
              <a:lnSpc>
                <a:spcPct val="90000"/>
              </a:lnSpc>
              <a:buNone/>
            </a:pPr>
            <a:r>
              <a:rPr lang="en-US" sz="1400" dirty="0">
                <a:solidFill>
                  <a:srgbClr val="000000"/>
                </a:solidFill>
                <a:latin typeface="Arial" pitchFamily="34" charset="0"/>
                <a:ea typeface="Arial" pitchFamily="34" charset="-122"/>
                <a:cs typeface="Arial" pitchFamily="34" charset="-120"/>
              </a:rPr>
              <a:t>Схема показывает, как отходы образуются в клетках, переносятся кровью и выводятся органами выделения.
</a:t>
            </a:r>
            <a:endParaRPr lang="en-US" sz="1400"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174300" y="1149371"/>
            <a:ext cx="8795400" cy="1992708"/>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pic>
        <p:nvPicPr>
          <p:cNvPr id="4" name="Image 2" descr="preencoded.png">    </p:cNvPr>
          <p:cNvPicPr>
            <a:picLocks noChangeAspect="1"/>
          </p:cNvPicPr>
          <p:nvPr/>
        </p:nvPicPr>
        <p:blipFill>
          <a:blip r:embed="rId3"/>
          <a:stretch>
            <a:fillRect/>
          </a:stretch>
        </p:blipFill>
        <p:spPr>
          <a:xfrm>
            <a:off x="0" y="0"/>
            <a:ext cx="9144000" cy="5143500"/>
          </a:xfrm>
          <a:prstGeom prst="rect">
            <a:avLst/>
          </a:prstGeom>
        </p:spPr>
      </p:pic>
      <p:pic>
        <p:nvPicPr>
          <p:cNvPr id="5" name="Image 3" descr="preencoded.png">    </p:cNvPr>
          <p:cNvPicPr>
            <a:picLocks noChangeAspect="1"/>
          </p:cNvPicPr>
          <p:nvPr/>
        </p:nvPicPr>
        <p:blipFill>
          <a:blip r:embed="rId4"/>
          <a:stretch>
            <a:fillRect/>
          </a:stretch>
        </p:blipFill>
        <p:spPr>
          <a:xfrm>
            <a:off x="0" y="0"/>
            <a:ext cx="9144000" cy="5143500"/>
          </a:xfrm>
          <a:prstGeom prst="rect">
            <a:avLst/>
          </a:prstGeom>
        </p:spPr>
      </p:pic>
      <p:pic>
        <p:nvPicPr>
          <p:cNvPr id="6" name="Image 4" descr="preencoded.png">    </p:cNvPr>
          <p:cNvPicPr>
            <a:picLocks noChangeAspect="1"/>
          </p:cNvPicPr>
          <p:nvPr/>
        </p:nvPicPr>
        <p:blipFill>
          <a:blip r:embed="rId5"/>
          <a:stretch>
            <a:fillRect/>
          </a:stretch>
        </p:blipFill>
        <p:spPr>
          <a:xfrm>
            <a:off x="0" y="0"/>
            <a:ext cx="9144000" cy="5143500"/>
          </a:xfrm>
          <a:prstGeom prst="rect">
            <a:avLst/>
          </a:prstGeom>
        </p:spPr>
      </p:pic>
      <p:pic>
        <p:nvPicPr>
          <p:cNvPr id="7" name="Image 5" descr="preencoded.png">    </p:cNvPr>
          <p:cNvPicPr>
            <a:picLocks noChangeAspect="1"/>
          </p:cNvPicPr>
          <p:nvPr/>
        </p:nvPicPr>
        <p:blipFill>
          <a:blip r:embed="rId6"/>
          <a:stretch>
            <a:fillRect/>
          </a:stretch>
        </p:blipFill>
        <p:spPr>
          <a:xfrm>
            <a:off x="0" y="0"/>
            <a:ext cx="9144000" cy="5143500"/>
          </a:xfrm>
          <a:prstGeom prst="rect">
            <a:avLst/>
          </a:prstGeom>
        </p:spPr>
      </p:pic>
      <p:sp>
        <p:nvSpPr>
          <p:cNvPr id="8" name="Text 0"/>
          <p:cNvSpPr txBox="1"/>
          <p:nvPr/>
        </p:nvSpPr>
        <p:spPr>
          <a:xfrm>
            <a:off x="270000" y="302325"/>
            <a:ext cx="8699700" cy="429300"/>
          </a:xfrm>
          <a:prstGeom prst="rect">
            <a:avLst/>
          </a:prstGeom>
          <a:noFill/>
          <a:ln/>
        </p:spPr>
        <p:txBody>
          <a:bodyPr wrap="square" lIns="0" tIns="0" rIns="0" bIns="0" rtlCol="0" anchor="t"/>
          <a:lstStyle/>
          <a:p>
            <a:pPr algn="l" indent="0" marL="0">
              <a:lnSpc>
                <a:spcPct val="90000"/>
              </a:lnSpc>
              <a:buNone/>
            </a:pPr>
            <a:r>
              <a:rPr lang="en-US" sz="2600" dirty="0">
                <a:solidFill>
                  <a:srgbClr val="000000"/>
                </a:solidFill>
                <a:latin typeface="Arial" pitchFamily="34" charset="0"/>
                <a:ea typeface="Arial" pitchFamily="34" charset="-122"/>
                <a:cs typeface="Arial" pitchFamily="34" charset="-120"/>
              </a:rPr>
              <a:t>Химические превращения у растений
</a:t>
            </a:r>
            <a:endParaRPr lang="en-US" sz="2600" dirty="0"/>
          </a:p>
        </p:txBody>
      </p:sp>
      <p:sp>
        <p:nvSpPr>
          <p:cNvPr id="9" name="Text 1"/>
          <p:cNvSpPr txBox="1"/>
          <p:nvPr/>
        </p:nvSpPr>
        <p:spPr>
          <a:xfrm>
            <a:off x="8732475" y="4766850"/>
            <a:ext cx="344700" cy="708000"/>
          </a:xfrm>
          <a:prstGeom prst="rect">
            <a:avLst/>
          </a:prstGeom>
          <a:noFill/>
          <a:ln/>
        </p:spPr>
        <p:txBody>
          <a:bodyPr wrap="square" lIns="0" tIns="0" rIns="0" bIns="0" rtlCol="0" anchor="t"/>
          <a:lstStyle/>
          <a:p>
            <a:pPr algn="r" indent="0" marL="0">
              <a:lnSpc>
                <a:spcPct val="100000"/>
              </a:lnSpc>
              <a:buNone/>
            </a:pPr>
            <a:r>
              <a:rPr lang="en-US" sz="800" dirty="0">
                <a:solidFill>
                  <a:srgbClr val="B7B7B7"/>
                </a:solidFill>
                <a:latin typeface="Arial" pitchFamily="34" charset="0"/>
                <a:ea typeface="Arial" pitchFamily="34" charset="-122"/>
                <a:cs typeface="Arial" pitchFamily="34" charset="-120"/>
              </a:rPr>
              <a:t>16</a:t>
            </a:r>
            <a:endParaRPr lang="en-US" sz="800" dirty="0"/>
          </a:p>
        </p:txBody>
      </p:sp>
      <p:sp>
        <p:nvSpPr>
          <p:cNvPr id="10" name="Text 2"/>
          <p:cNvSpPr txBox="1"/>
          <p:nvPr/>
        </p:nvSpPr>
        <p:spPr>
          <a:xfrm>
            <a:off x="270625" y="3875925"/>
            <a:ext cx="2545200" cy="957300"/>
          </a:xfrm>
          <a:prstGeom prst="rect">
            <a:avLst/>
          </a:prstGeom>
          <a:noFill/>
          <a:ln/>
        </p:spPr>
        <p:txBody>
          <a:bodyPr wrap="square" lIns="0" tIns="0" rIns="0" bIns="0" rtlCol="0" anchor="t"/>
          <a:lstStyle/>
          <a:p>
            <a:pPr algn="l" indent="0" marL="0">
              <a:lnSpc>
                <a:spcPct val="115000"/>
              </a:lnSpc>
              <a:buNone/>
            </a:pPr>
            <a:r>
              <a:rPr lang="en-US" sz="1000" dirty="0">
                <a:solidFill>
                  <a:srgbClr val="000000"/>
                </a:solidFill>
                <a:latin typeface="Arial" pitchFamily="34" charset="0"/>
                <a:ea typeface="Arial" pitchFamily="34" charset="-122"/>
                <a:cs typeface="Arial" pitchFamily="34" charset="-120"/>
              </a:rPr>
              <a:t>Корни всасывают из почвы воду и минеральные соли. Эти вещества по сосудам стебля поступают к листьям, где растения используют их для дальнейшего образования органических соединений.
</a:t>
            </a:r>
            <a:endParaRPr lang="en-US" sz="1000" dirty="0"/>
          </a:p>
        </p:txBody>
      </p:sp>
      <p:sp>
        <p:nvSpPr>
          <p:cNvPr id="11" name="Text 3"/>
          <p:cNvSpPr txBox="1"/>
          <p:nvPr/>
        </p:nvSpPr>
        <p:spPr>
          <a:xfrm>
            <a:off x="270624" y="3537675"/>
            <a:ext cx="2545200" cy="270900"/>
          </a:xfrm>
          <a:prstGeom prst="rect">
            <a:avLst/>
          </a:prstGeom>
          <a:noFill/>
          <a:ln/>
        </p:spPr>
        <p:txBody>
          <a:bodyPr wrap="square" lIns="0" tIns="0" rIns="0" bIns="0" rtlCol="0" anchor="t"/>
          <a:lstStyle/>
          <a:p>
            <a:pPr algn="l" indent="0" marL="0">
              <a:lnSpc>
                <a:spcPct val="115000"/>
              </a:lnSpc>
              <a:buNone/>
            </a:pPr>
            <a:r>
              <a:rPr lang="en-US" sz="1300" dirty="0">
                <a:solidFill>
                  <a:srgbClr val="000000"/>
                </a:solidFill>
                <a:latin typeface="Arial" pitchFamily="34" charset="0"/>
                <a:ea typeface="Arial" pitchFamily="34" charset="-122"/>
                <a:cs typeface="Arial" pitchFamily="34" charset="-120"/>
              </a:rPr>
              <a:t>Корни получают сырьё
</a:t>
            </a:r>
            <a:endParaRPr lang="en-US" sz="1300" dirty="0"/>
          </a:p>
        </p:txBody>
      </p:sp>
      <p:sp>
        <p:nvSpPr>
          <p:cNvPr id="12" name="Text 4"/>
          <p:cNvSpPr txBox="1"/>
          <p:nvPr/>
        </p:nvSpPr>
        <p:spPr>
          <a:xfrm>
            <a:off x="6328800" y="3875925"/>
            <a:ext cx="2545200" cy="957300"/>
          </a:xfrm>
          <a:prstGeom prst="rect">
            <a:avLst/>
          </a:prstGeom>
          <a:noFill/>
          <a:ln/>
        </p:spPr>
        <p:txBody>
          <a:bodyPr wrap="square" lIns="0" tIns="0" rIns="0" bIns="0" rtlCol="0" anchor="t"/>
          <a:lstStyle/>
          <a:p>
            <a:pPr algn="l" indent="0" marL="0">
              <a:lnSpc>
                <a:spcPct val="115000"/>
              </a:lnSpc>
              <a:buNone/>
            </a:pPr>
            <a:r>
              <a:rPr lang="en-US" sz="1000" dirty="0">
                <a:solidFill>
                  <a:srgbClr val="000000"/>
                </a:solidFill>
                <a:latin typeface="Arial" pitchFamily="34" charset="0"/>
                <a:ea typeface="Arial" pitchFamily="34" charset="-122"/>
                <a:cs typeface="Arial" pitchFamily="34" charset="-120"/>
              </a:rPr>
              <a:t>Во время фотосинтеза в атмосферу выделяется кислород. Он нужен не только растениям для дыхания, но и большинству живых организмов, которые используют его для получения энергии.
</a:t>
            </a:r>
            <a:endParaRPr lang="en-US" sz="1000" dirty="0"/>
          </a:p>
        </p:txBody>
      </p:sp>
      <p:sp>
        <p:nvSpPr>
          <p:cNvPr id="13" name="Text 5"/>
          <p:cNvSpPr txBox="1"/>
          <p:nvPr/>
        </p:nvSpPr>
        <p:spPr>
          <a:xfrm>
            <a:off x="6328799" y="3537675"/>
            <a:ext cx="2545200" cy="270900"/>
          </a:xfrm>
          <a:prstGeom prst="rect">
            <a:avLst/>
          </a:prstGeom>
          <a:noFill/>
          <a:ln/>
        </p:spPr>
        <p:txBody>
          <a:bodyPr wrap="square" lIns="0" tIns="0" rIns="0" bIns="0" rtlCol="0" anchor="t"/>
          <a:lstStyle/>
          <a:p>
            <a:pPr algn="l" indent="0" marL="0">
              <a:lnSpc>
                <a:spcPct val="115000"/>
              </a:lnSpc>
              <a:buNone/>
            </a:pPr>
            <a:r>
              <a:rPr lang="en-US" sz="1300" dirty="0">
                <a:solidFill>
                  <a:srgbClr val="000000"/>
                </a:solidFill>
                <a:latin typeface="Arial" pitchFamily="34" charset="0"/>
                <a:ea typeface="Arial" pitchFamily="34" charset="-122"/>
                <a:cs typeface="Arial" pitchFamily="34" charset="-120"/>
              </a:rPr>
              <a:t>Кислород как результат
</a:t>
            </a:r>
            <a:endParaRPr lang="en-US" sz="1300" dirty="0"/>
          </a:p>
        </p:txBody>
      </p:sp>
      <p:sp>
        <p:nvSpPr>
          <p:cNvPr id="14" name="Text 6"/>
          <p:cNvSpPr txBox="1"/>
          <p:nvPr/>
        </p:nvSpPr>
        <p:spPr>
          <a:xfrm>
            <a:off x="3299713" y="3875925"/>
            <a:ext cx="2545200" cy="957300"/>
          </a:xfrm>
          <a:prstGeom prst="rect">
            <a:avLst/>
          </a:prstGeom>
          <a:noFill/>
          <a:ln/>
        </p:spPr>
        <p:txBody>
          <a:bodyPr wrap="square" lIns="0" tIns="0" rIns="0" bIns="0" rtlCol="0" anchor="t"/>
          <a:lstStyle/>
          <a:p>
            <a:pPr algn="l" indent="0" marL="0">
              <a:lnSpc>
                <a:spcPct val="115000"/>
              </a:lnSpc>
              <a:buNone/>
            </a:pPr>
            <a:r>
              <a:rPr lang="en-US" sz="1000" dirty="0">
                <a:solidFill>
                  <a:srgbClr val="000000"/>
                </a:solidFill>
                <a:latin typeface="Arial" pitchFamily="34" charset="0"/>
                <a:ea typeface="Arial" pitchFamily="34" charset="-122"/>
                <a:cs typeface="Arial" pitchFamily="34" charset="-120"/>
              </a:rPr>
              <a:t>На свету в листьях идёт фотосинтез: из воды и углекислого газа образуется глюкоза. Это способ, которым растение само создаёт питательные вещества для роста и жизни.
</a:t>
            </a:r>
            <a:endParaRPr lang="en-US" sz="1000" dirty="0"/>
          </a:p>
        </p:txBody>
      </p:sp>
      <p:sp>
        <p:nvSpPr>
          <p:cNvPr id="15" name="Text 7"/>
          <p:cNvSpPr txBox="1"/>
          <p:nvPr/>
        </p:nvSpPr>
        <p:spPr>
          <a:xfrm>
            <a:off x="3299712" y="3537675"/>
            <a:ext cx="2545200" cy="270900"/>
          </a:xfrm>
          <a:prstGeom prst="rect">
            <a:avLst/>
          </a:prstGeom>
          <a:noFill/>
          <a:ln/>
        </p:spPr>
        <p:txBody>
          <a:bodyPr wrap="square" lIns="0" tIns="0" rIns="0" bIns="0" rtlCol="0" anchor="t"/>
          <a:lstStyle/>
          <a:p>
            <a:pPr algn="l" indent="0" marL="0">
              <a:lnSpc>
                <a:spcPct val="115000"/>
              </a:lnSpc>
              <a:buNone/>
            </a:pPr>
            <a:r>
              <a:rPr lang="en-US" sz="1300" dirty="0">
                <a:solidFill>
                  <a:srgbClr val="000000"/>
                </a:solidFill>
                <a:latin typeface="Arial" pitchFamily="34" charset="0"/>
                <a:ea typeface="Arial" pitchFamily="34" charset="-122"/>
                <a:cs typeface="Arial" pitchFamily="34" charset="-120"/>
              </a:rPr>
              <a:t>Листья создают пищу
</a:t>
            </a:r>
            <a:endParaRPr lang="en-US" sz="1300"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1966733" y="1340425"/>
            <a:ext cx="5210534" cy="1923300"/>
          </a:xfrm>
          <a:prstGeom prst="rect">
            <a:avLst/>
          </a:prstGeom>
        </p:spPr>
      </p:pic>
      <p:sp>
        <p:nvSpPr>
          <p:cNvPr id="4" name="Text 0"/>
          <p:cNvSpPr txBox="1"/>
          <p:nvPr/>
        </p:nvSpPr>
        <p:spPr>
          <a:xfrm>
            <a:off x="174300" y="302325"/>
            <a:ext cx="8795400" cy="429300"/>
          </a:xfrm>
          <a:prstGeom prst="rect">
            <a:avLst/>
          </a:prstGeom>
          <a:noFill/>
          <a:ln/>
        </p:spPr>
        <p:txBody>
          <a:bodyPr wrap="square" lIns="0" tIns="0" rIns="0" bIns="0" rtlCol="0" anchor="t"/>
          <a:lstStyle/>
          <a:p>
            <a:pPr algn="l" indent="0" marL="0">
              <a:lnSpc>
                <a:spcPct val="90000"/>
              </a:lnSpc>
              <a:buNone/>
            </a:pPr>
            <a:r>
              <a:rPr lang="en-US" sz="2600" dirty="0">
                <a:solidFill>
                  <a:srgbClr val="000000"/>
                </a:solidFill>
                <a:latin typeface="Arial" pitchFamily="34" charset="0"/>
                <a:ea typeface="Arial" pitchFamily="34" charset="-122"/>
                <a:cs typeface="Arial" pitchFamily="34" charset="-120"/>
              </a:rPr>
              <a:t>Сравнение обмена веществ у растений и животных
</a:t>
            </a:r>
            <a:endParaRPr lang="en-US" sz="2600" dirty="0"/>
          </a:p>
        </p:txBody>
      </p:sp>
      <p:sp>
        <p:nvSpPr>
          <p:cNvPr id="5" name="Text 1"/>
          <p:cNvSpPr txBox="1"/>
          <p:nvPr/>
        </p:nvSpPr>
        <p:spPr>
          <a:xfrm>
            <a:off x="174300" y="4637850"/>
            <a:ext cx="7803900" cy="207900"/>
          </a:xfrm>
          <a:prstGeom prst="rect">
            <a:avLst/>
          </a:prstGeom>
          <a:noFill/>
          <a:ln/>
        </p:spPr>
        <p:txBody>
          <a:bodyPr wrap="square" lIns="0" tIns="0" rIns="0" bIns="0" rtlCol="0" anchor="t"/>
          <a:lstStyle/>
          <a:p>
            <a:pPr algn="l" indent="0" marL="0">
              <a:lnSpc>
                <a:spcPct val="130039"/>
              </a:lnSpc>
              <a:buNone/>
            </a:pPr>
            <a:r>
              <a:rPr lang="en-US" sz="900" dirty="0">
                <a:solidFill>
                  <a:srgbClr val="B7B7B7"/>
                </a:solidFill>
                <a:latin typeface="Arial" pitchFamily="34" charset="0"/>
                <a:ea typeface="Arial" pitchFamily="34" charset="-122"/>
                <a:cs typeface="Arial" pitchFamily="34" charset="-120"/>
              </a:rPr>
              <a:t>Школьный курс биологии
</a:t>
            </a:r>
            <a:endParaRPr lang="en-US" sz="900" dirty="0"/>
          </a:p>
        </p:txBody>
      </p:sp>
      <p:sp>
        <p:nvSpPr>
          <p:cNvPr id="6" name="Text 2"/>
          <p:cNvSpPr txBox="1"/>
          <p:nvPr/>
        </p:nvSpPr>
        <p:spPr>
          <a:xfrm>
            <a:off x="174300" y="3498100"/>
            <a:ext cx="4262100" cy="915000"/>
          </a:xfrm>
          <a:prstGeom prst="rect">
            <a:avLst/>
          </a:prstGeom>
          <a:noFill/>
          <a:ln/>
        </p:spPr>
        <p:txBody>
          <a:bodyPr wrap="square" lIns="0" tIns="0" rIns="0" bIns="0" rtlCol="0" anchor="t"/>
          <a:lstStyle/>
          <a:p>
            <a:pPr algn="l" indent="0" marL="0">
              <a:lnSpc>
                <a:spcPct val="115000"/>
              </a:lnSpc>
              <a:buNone/>
            </a:pPr>
            <a:r>
              <a:rPr lang="en-US" sz="1100" dirty="0">
                <a:solidFill>
                  <a:srgbClr val="000000"/>
                </a:solidFill>
                <a:latin typeface="Arial" pitchFamily="34" charset="0"/>
                <a:ea typeface="Arial" pitchFamily="34" charset="-122"/>
                <a:cs typeface="Arial" pitchFamily="34" charset="-120"/>
              </a:rPr>
              <a:t>Таблица показывает, чем отличаются источники органических веществ, запасные вещества и общий способ получения энергии.
</a:t>
            </a:r>
            <a:endParaRPr lang="en-US" sz="1100" dirty="0"/>
          </a:p>
        </p:txBody>
      </p:sp>
      <p:sp>
        <p:nvSpPr>
          <p:cNvPr id="7" name="Text 3"/>
          <p:cNvSpPr txBox="1"/>
          <p:nvPr/>
        </p:nvSpPr>
        <p:spPr>
          <a:xfrm>
            <a:off x="4707625" y="3498100"/>
            <a:ext cx="4262100" cy="891300"/>
          </a:xfrm>
          <a:prstGeom prst="rect">
            <a:avLst/>
          </a:prstGeom>
          <a:noFill/>
          <a:ln/>
        </p:spPr>
        <p:txBody>
          <a:bodyPr wrap="square" lIns="0" tIns="0" rIns="0" bIns="0" rtlCol="0" anchor="t"/>
          <a:lstStyle/>
          <a:p>
            <a:pPr algn="l" indent="0" marL="0">
              <a:lnSpc>
                <a:spcPct val="115000"/>
              </a:lnSpc>
              <a:buNone/>
            </a:pPr>
            <a:r>
              <a:rPr lang="en-US" sz="1100" dirty="0">
                <a:solidFill>
                  <a:srgbClr val="000000"/>
                </a:solidFill>
                <a:latin typeface="Arial" pitchFamily="34" charset="0"/>
                <a:ea typeface="Arial" pitchFamily="34" charset="-122"/>
                <a:cs typeface="Arial" pitchFamily="34" charset="-120"/>
              </a:rPr>
              <a:t>Растения образуют органику самостоятельно, а животные зависят от пищи; при этом у обоих организмов энергия получается при дыхании.
</a:t>
            </a:r>
            <a:endParaRPr lang="en-US" sz="1100" dirty="0"/>
          </a:p>
        </p:txBody>
      </p:sp>
      <p:sp>
        <p:nvSpPr>
          <p:cNvPr id="8" name="Text 4"/>
          <p:cNvSpPr txBox="1"/>
          <p:nvPr/>
        </p:nvSpPr>
        <p:spPr>
          <a:xfrm>
            <a:off x="8732475" y="4766850"/>
            <a:ext cx="344700" cy="708000"/>
          </a:xfrm>
          <a:prstGeom prst="rect">
            <a:avLst/>
          </a:prstGeom>
          <a:noFill/>
          <a:ln/>
        </p:spPr>
        <p:txBody>
          <a:bodyPr wrap="square" lIns="0" tIns="0" rIns="0" bIns="0" rtlCol="0" anchor="t"/>
          <a:lstStyle/>
          <a:p>
            <a:pPr algn="r" indent="0" marL="0">
              <a:lnSpc>
                <a:spcPct val="100000"/>
              </a:lnSpc>
              <a:buNone/>
            </a:pPr>
            <a:r>
              <a:rPr lang="en-US" sz="800" dirty="0">
                <a:solidFill>
                  <a:srgbClr val="B7B7B7"/>
                </a:solidFill>
                <a:latin typeface="Arial" pitchFamily="34" charset="0"/>
                <a:ea typeface="Arial" pitchFamily="34" charset="-122"/>
                <a:cs typeface="Arial" pitchFamily="34" charset="-120"/>
              </a:rPr>
              <a:t>17</a:t>
            </a:r>
            <a:endParaRPr lang="en-US" sz="800"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pic>
        <p:nvPicPr>
          <p:cNvPr id="4" name="Image 2" descr="preencoded.png">    </p:cNvPr>
          <p:cNvPicPr>
            <a:picLocks noChangeAspect="1"/>
          </p:cNvPicPr>
          <p:nvPr/>
        </p:nvPicPr>
        <p:blipFill>
          <a:blip r:embed="rId3"/>
          <a:stretch>
            <a:fillRect/>
          </a:stretch>
        </p:blipFill>
        <p:spPr>
          <a:xfrm>
            <a:off x="0" y="0"/>
            <a:ext cx="9144000" cy="5143500"/>
          </a:xfrm>
          <a:prstGeom prst="rect">
            <a:avLst/>
          </a:prstGeom>
        </p:spPr>
      </p:pic>
      <p:pic>
        <p:nvPicPr>
          <p:cNvPr id="5" name="Image 3" descr="preencoded.png">    </p:cNvPr>
          <p:cNvPicPr>
            <a:picLocks noChangeAspect="1"/>
          </p:cNvPicPr>
          <p:nvPr/>
        </p:nvPicPr>
        <p:blipFill>
          <a:blip r:embed="rId4"/>
          <a:stretch>
            <a:fillRect/>
          </a:stretch>
        </p:blipFill>
        <p:spPr>
          <a:xfrm>
            <a:off x="0" y="0"/>
            <a:ext cx="9144000" cy="5143500"/>
          </a:xfrm>
          <a:prstGeom prst="rect">
            <a:avLst/>
          </a:prstGeom>
        </p:spPr>
      </p:pic>
      <p:pic>
        <p:nvPicPr>
          <p:cNvPr id="6" name="Image 4" descr="preencoded.png">    </p:cNvPr>
          <p:cNvPicPr>
            <a:picLocks noChangeAspect="1"/>
          </p:cNvPicPr>
          <p:nvPr/>
        </p:nvPicPr>
        <p:blipFill>
          <a:blip r:embed="rId5"/>
          <a:stretch>
            <a:fillRect/>
          </a:stretch>
        </p:blipFill>
        <p:spPr>
          <a:xfrm>
            <a:off x="5377050" y="995808"/>
            <a:ext cx="3592500" cy="3522334"/>
          </a:xfrm>
          <a:prstGeom prst="rect">
            <a:avLst/>
          </a:prstGeom>
        </p:spPr>
      </p:pic>
      <p:pic>
        <p:nvPicPr>
          <p:cNvPr id="7" name="Image 5" descr="preencoded.png">    </p:cNvPr>
          <p:cNvPicPr>
            <a:picLocks noChangeAspect="1"/>
          </p:cNvPicPr>
          <p:nvPr/>
        </p:nvPicPr>
        <p:blipFill>
          <a:blip r:embed="rId6"/>
          <a:stretch>
            <a:fillRect/>
          </a:stretch>
        </p:blipFill>
        <p:spPr>
          <a:xfrm>
            <a:off x="0" y="0"/>
            <a:ext cx="9144000" cy="5143500"/>
          </a:xfrm>
          <a:prstGeom prst="rect">
            <a:avLst/>
          </a:prstGeom>
        </p:spPr>
      </p:pic>
      <p:sp>
        <p:nvSpPr>
          <p:cNvPr id="8" name="Text 0"/>
          <p:cNvSpPr txBox="1"/>
          <p:nvPr/>
        </p:nvSpPr>
        <p:spPr>
          <a:xfrm>
            <a:off x="8732475" y="4766850"/>
            <a:ext cx="344700" cy="708000"/>
          </a:xfrm>
          <a:prstGeom prst="rect">
            <a:avLst/>
          </a:prstGeom>
          <a:noFill/>
          <a:ln/>
        </p:spPr>
        <p:txBody>
          <a:bodyPr wrap="square" lIns="0" tIns="0" rIns="0" bIns="0" rtlCol="0" anchor="t"/>
          <a:lstStyle/>
          <a:p>
            <a:pPr algn="r" indent="0" marL="0">
              <a:lnSpc>
                <a:spcPct val="100000"/>
              </a:lnSpc>
              <a:buNone/>
            </a:pPr>
            <a:r>
              <a:rPr lang="en-US" sz="800" dirty="0">
                <a:solidFill>
                  <a:srgbClr val="B7B7B7"/>
                </a:solidFill>
                <a:latin typeface="Arial" pitchFamily="34" charset="0"/>
                <a:ea typeface="Arial" pitchFamily="34" charset="-122"/>
                <a:cs typeface="Arial" pitchFamily="34" charset="-120"/>
              </a:rPr>
              <a:t>18</a:t>
            </a:r>
            <a:endParaRPr lang="en-US" sz="800" dirty="0"/>
          </a:p>
        </p:txBody>
      </p:sp>
      <p:sp>
        <p:nvSpPr>
          <p:cNvPr id="9" name="Text 1"/>
          <p:cNvSpPr txBox="1"/>
          <p:nvPr/>
        </p:nvSpPr>
        <p:spPr>
          <a:xfrm>
            <a:off x="270000" y="309905"/>
            <a:ext cx="8604000" cy="429300"/>
          </a:xfrm>
          <a:prstGeom prst="rect">
            <a:avLst/>
          </a:prstGeom>
          <a:noFill/>
          <a:ln/>
        </p:spPr>
        <p:txBody>
          <a:bodyPr wrap="square" lIns="0" tIns="0" rIns="0" bIns="0" rtlCol="0" anchor="t"/>
          <a:lstStyle/>
          <a:p>
            <a:pPr algn="l" indent="0" marL="0">
              <a:lnSpc>
                <a:spcPct val="90000"/>
              </a:lnSpc>
              <a:buNone/>
            </a:pPr>
            <a:r>
              <a:rPr lang="en-US" sz="2600" dirty="0">
                <a:solidFill>
                  <a:srgbClr val="000000"/>
                </a:solidFill>
                <a:latin typeface="Arial" pitchFamily="34" charset="0"/>
                <a:ea typeface="Arial" pitchFamily="34" charset="-122"/>
                <a:cs typeface="Arial" pitchFamily="34" charset="-120"/>
              </a:rPr>
              <a:t>Как сбой одной системы влияет на весь организм
</a:t>
            </a:r>
            <a:endParaRPr lang="en-US" sz="2600" dirty="0"/>
          </a:p>
        </p:txBody>
      </p:sp>
      <p:sp>
        <p:nvSpPr>
          <p:cNvPr id="10" name="Text 2"/>
          <p:cNvSpPr txBox="1"/>
          <p:nvPr/>
        </p:nvSpPr>
        <p:spPr>
          <a:xfrm>
            <a:off x="270000" y="1351500"/>
            <a:ext cx="4516500" cy="429300"/>
          </a:xfrm>
          <a:prstGeom prst="rect">
            <a:avLst/>
          </a:prstGeom>
          <a:noFill/>
          <a:ln/>
        </p:spPr>
        <p:txBody>
          <a:bodyPr wrap="square" lIns="0" tIns="0" rIns="0" bIns="0" rtlCol="0" anchor="ctr"/>
          <a:lstStyle/>
          <a:p>
            <a:pPr algn="l" indent="0" marL="0">
              <a:lnSpc>
                <a:spcPct val="100000"/>
              </a:lnSpc>
              <a:buNone/>
            </a:pPr>
            <a:r>
              <a:rPr lang="en-US" sz="900" dirty="0">
                <a:solidFill>
                  <a:srgbClr val="000000"/>
                </a:solidFill>
                <a:latin typeface="Arial" pitchFamily="34" charset="0"/>
                <a:ea typeface="Arial" pitchFamily="34" charset="-122"/>
                <a:cs typeface="Arial" pitchFamily="34" charset="-120"/>
              </a:rPr>
              <a:t>Если пища плохо переваривается, клетки недополучают глюкозу, аминокислоты и другие вещества. Тогда замедляется рост, ослабевает восстановление тканей и падает общий уровень энергии.
</a:t>
            </a:r>
            <a:endParaRPr lang="en-US" sz="900" dirty="0"/>
          </a:p>
        </p:txBody>
      </p:sp>
      <p:sp>
        <p:nvSpPr>
          <p:cNvPr id="11" name="Text 3"/>
          <p:cNvSpPr txBox="1"/>
          <p:nvPr/>
        </p:nvSpPr>
        <p:spPr>
          <a:xfrm>
            <a:off x="270000" y="1098585"/>
            <a:ext cx="4516500" cy="223800"/>
          </a:xfrm>
          <a:prstGeom prst="rect">
            <a:avLst/>
          </a:prstGeom>
          <a:noFill/>
          <a:ln/>
        </p:spPr>
        <p:txBody>
          <a:bodyPr wrap="square" lIns="0" tIns="0" rIns="0" bIns="0" rtlCol="0" anchor="ctr"/>
          <a:lstStyle/>
          <a:p>
            <a:pPr algn="l" indent="0" marL="0">
              <a:lnSpc>
                <a:spcPct val="115000"/>
              </a:lnSpc>
              <a:buNone/>
            </a:pPr>
            <a:r>
              <a:rPr lang="en-US" sz="1300" dirty="0">
                <a:solidFill>
                  <a:srgbClr val="000000"/>
                </a:solidFill>
                <a:latin typeface="Arial" pitchFamily="34" charset="0"/>
                <a:ea typeface="Arial" pitchFamily="34" charset="-122"/>
                <a:cs typeface="Arial" pitchFamily="34" charset="-120"/>
              </a:rPr>
              <a:t>Проблемы пищеварения
</a:t>
            </a:r>
            <a:endParaRPr lang="en-US" sz="1300" dirty="0"/>
          </a:p>
        </p:txBody>
      </p:sp>
      <p:sp>
        <p:nvSpPr>
          <p:cNvPr id="12" name="Text 4"/>
          <p:cNvSpPr txBox="1"/>
          <p:nvPr/>
        </p:nvSpPr>
        <p:spPr>
          <a:xfrm>
            <a:off x="270000" y="2232300"/>
            <a:ext cx="4516500" cy="429300"/>
          </a:xfrm>
          <a:prstGeom prst="rect">
            <a:avLst/>
          </a:prstGeom>
          <a:noFill/>
          <a:ln/>
        </p:spPr>
        <p:txBody>
          <a:bodyPr wrap="square" lIns="0" tIns="0" rIns="0" bIns="0" rtlCol="0" anchor="ctr"/>
          <a:lstStyle/>
          <a:p>
            <a:pPr algn="l" indent="0" marL="0">
              <a:lnSpc>
                <a:spcPct val="100000"/>
              </a:lnSpc>
              <a:buNone/>
            </a:pPr>
            <a:r>
              <a:rPr lang="en-US" sz="900" dirty="0">
                <a:solidFill>
                  <a:srgbClr val="000000"/>
                </a:solidFill>
                <a:latin typeface="Arial" pitchFamily="34" charset="0"/>
                <a:ea typeface="Arial" pitchFamily="34" charset="-122"/>
                <a:cs typeface="Arial" pitchFamily="34" charset="-120"/>
              </a:rPr>
              <a:t>При нарушении работы лёгких кровь переносит меньше кислорода, а клеточное дыхание идёт хуже. В результате органы утомляются быстрее и не могут выполнять привычную нагрузку.
</a:t>
            </a:r>
            <a:endParaRPr lang="en-US" sz="900" dirty="0"/>
          </a:p>
        </p:txBody>
      </p:sp>
      <p:sp>
        <p:nvSpPr>
          <p:cNvPr id="13" name="Text 5"/>
          <p:cNvSpPr txBox="1"/>
          <p:nvPr/>
        </p:nvSpPr>
        <p:spPr>
          <a:xfrm>
            <a:off x="270000" y="1979385"/>
            <a:ext cx="4516500" cy="223800"/>
          </a:xfrm>
          <a:prstGeom prst="rect">
            <a:avLst/>
          </a:prstGeom>
          <a:noFill/>
          <a:ln/>
        </p:spPr>
        <p:txBody>
          <a:bodyPr wrap="square" lIns="0" tIns="0" rIns="0" bIns="0" rtlCol="0" anchor="ctr"/>
          <a:lstStyle/>
          <a:p>
            <a:pPr algn="l" indent="0" marL="0">
              <a:lnSpc>
                <a:spcPct val="115000"/>
              </a:lnSpc>
              <a:buNone/>
            </a:pPr>
            <a:r>
              <a:rPr lang="en-US" sz="1300" dirty="0">
                <a:solidFill>
                  <a:srgbClr val="000000"/>
                </a:solidFill>
                <a:latin typeface="Arial" pitchFamily="34" charset="0"/>
                <a:ea typeface="Arial" pitchFamily="34" charset="-122"/>
                <a:cs typeface="Arial" pitchFamily="34" charset="-120"/>
              </a:rPr>
              <a:t>Недостаток кислорода
</a:t>
            </a:r>
            <a:endParaRPr lang="en-US" sz="1300" dirty="0"/>
          </a:p>
        </p:txBody>
      </p:sp>
      <p:sp>
        <p:nvSpPr>
          <p:cNvPr id="14" name="Text 6"/>
          <p:cNvSpPr txBox="1"/>
          <p:nvPr/>
        </p:nvSpPr>
        <p:spPr>
          <a:xfrm>
            <a:off x="270000" y="3128475"/>
            <a:ext cx="4516500" cy="429300"/>
          </a:xfrm>
          <a:prstGeom prst="rect">
            <a:avLst/>
          </a:prstGeom>
          <a:noFill/>
          <a:ln/>
        </p:spPr>
        <p:txBody>
          <a:bodyPr wrap="square" lIns="0" tIns="0" rIns="0" bIns="0" rtlCol="0" anchor="ctr"/>
          <a:lstStyle/>
          <a:p>
            <a:pPr algn="l" indent="0" marL="0">
              <a:lnSpc>
                <a:spcPct val="100000"/>
              </a:lnSpc>
              <a:buNone/>
            </a:pPr>
            <a:r>
              <a:rPr lang="en-US" sz="900" dirty="0">
                <a:solidFill>
                  <a:srgbClr val="000000"/>
                </a:solidFill>
                <a:latin typeface="Arial" pitchFamily="34" charset="0"/>
                <a:ea typeface="Arial" pitchFamily="34" charset="-122"/>
                <a:cs typeface="Arial" pitchFamily="34" charset="-120"/>
              </a:rPr>
              <a:t>Когда почки работают плохо, мочевина и лишняя вода задерживаются в организме. Это может мешать нормальной работе клеток и постепенно ухудшать состояние всего тела.
</a:t>
            </a:r>
            <a:endParaRPr lang="en-US" sz="900" dirty="0"/>
          </a:p>
        </p:txBody>
      </p:sp>
      <p:sp>
        <p:nvSpPr>
          <p:cNvPr id="15" name="Text 7"/>
          <p:cNvSpPr txBox="1"/>
          <p:nvPr/>
        </p:nvSpPr>
        <p:spPr>
          <a:xfrm>
            <a:off x="270000" y="2875560"/>
            <a:ext cx="4516500" cy="223800"/>
          </a:xfrm>
          <a:prstGeom prst="rect">
            <a:avLst/>
          </a:prstGeom>
          <a:noFill/>
          <a:ln/>
        </p:spPr>
        <p:txBody>
          <a:bodyPr wrap="square" lIns="0" tIns="0" rIns="0" bIns="0" rtlCol="0" anchor="ctr"/>
          <a:lstStyle/>
          <a:p>
            <a:pPr algn="l" indent="0" marL="0">
              <a:lnSpc>
                <a:spcPct val="115000"/>
              </a:lnSpc>
              <a:buNone/>
            </a:pPr>
            <a:r>
              <a:rPr lang="en-US" sz="1300" dirty="0">
                <a:solidFill>
                  <a:srgbClr val="000000"/>
                </a:solidFill>
                <a:latin typeface="Arial" pitchFamily="34" charset="0"/>
                <a:ea typeface="Arial" pitchFamily="34" charset="-122"/>
                <a:cs typeface="Arial" pitchFamily="34" charset="-120"/>
              </a:rPr>
              <a:t>Накопление отходов
</a:t>
            </a:r>
            <a:endParaRPr lang="en-US" sz="1300" dirty="0"/>
          </a:p>
        </p:txBody>
      </p:sp>
      <p:sp>
        <p:nvSpPr>
          <p:cNvPr id="16" name="Text 8"/>
          <p:cNvSpPr txBox="1"/>
          <p:nvPr/>
        </p:nvSpPr>
        <p:spPr>
          <a:xfrm>
            <a:off x="270000" y="4050250"/>
            <a:ext cx="4516500" cy="429300"/>
          </a:xfrm>
          <a:prstGeom prst="rect">
            <a:avLst/>
          </a:prstGeom>
          <a:noFill/>
          <a:ln/>
        </p:spPr>
        <p:txBody>
          <a:bodyPr wrap="square" lIns="0" tIns="0" rIns="0" bIns="0" rtlCol="0" anchor="ctr"/>
          <a:lstStyle/>
          <a:p>
            <a:pPr algn="l" indent="0" marL="0">
              <a:lnSpc>
                <a:spcPct val="100000"/>
              </a:lnSpc>
              <a:buNone/>
            </a:pPr>
            <a:r>
              <a:rPr lang="en-US" sz="900" dirty="0">
                <a:solidFill>
                  <a:srgbClr val="000000"/>
                </a:solidFill>
                <a:latin typeface="Arial" pitchFamily="34" charset="0"/>
                <a:ea typeface="Arial" pitchFamily="34" charset="-122"/>
                <a:cs typeface="Arial" pitchFamily="34" charset="-120"/>
              </a:rPr>
              <a:t>Ни один орган не работает отдельно от остальных. Поэтому даже небольшой сбой в одной системе быстро отражается на дыхании, движении, питании и выведении веществ.
</a:t>
            </a:r>
            <a:endParaRPr lang="en-US" sz="900" dirty="0"/>
          </a:p>
        </p:txBody>
      </p:sp>
      <p:sp>
        <p:nvSpPr>
          <p:cNvPr id="17" name="Text 9"/>
          <p:cNvSpPr txBox="1"/>
          <p:nvPr/>
        </p:nvSpPr>
        <p:spPr>
          <a:xfrm>
            <a:off x="270000" y="3797335"/>
            <a:ext cx="4516500" cy="223800"/>
          </a:xfrm>
          <a:prstGeom prst="rect">
            <a:avLst/>
          </a:prstGeom>
          <a:noFill/>
          <a:ln/>
        </p:spPr>
        <p:txBody>
          <a:bodyPr wrap="square" lIns="0" tIns="0" rIns="0" bIns="0" rtlCol="0" anchor="ctr"/>
          <a:lstStyle/>
          <a:p>
            <a:pPr algn="l" indent="0" marL="0">
              <a:lnSpc>
                <a:spcPct val="115000"/>
              </a:lnSpc>
              <a:buNone/>
            </a:pPr>
            <a:r>
              <a:rPr lang="en-US" sz="1300" dirty="0">
                <a:solidFill>
                  <a:srgbClr val="000000"/>
                </a:solidFill>
                <a:latin typeface="Arial" pitchFamily="34" charset="0"/>
                <a:ea typeface="Arial" pitchFamily="34" charset="-122"/>
                <a:cs typeface="Arial" pitchFamily="34" charset="-120"/>
              </a:rPr>
              <a:t>Органы связаны между собой
</a:t>
            </a:r>
            <a:endParaRPr lang="en-US" sz="1300"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name="Slide 19">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sp>
        <p:nvSpPr>
          <p:cNvPr id="4" name="Text 0"/>
          <p:cNvSpPr txBox="1"/>
          <p:nvPr/>
        </p:nvSpPr>
        <p:spPr>
          <a:xfrm>
            <a:off x="601725" y="1791425"/>
            <a:ext cx="2808900" cy="1560900"/>
          </a:xfrm>
          <a:prstGeom prst="rect">
            <a:avLst/>
          </a:prstGeom>
          <a:noFill/>
          <a:ln/>
        </p:spPr>
        <p:txBody>
          <a:bodyPr wrap="square" lIns="0" tIns="0" rIns="0" bIns="0" rtlCol="0" anchor="ctr"/>
          <a:lstStyle/>
          <a:p>
            <a:pPr algn="l" indent="0" marL="0">
              <a:lnSpc>
                <a:spcPct val="115000"/>
              </a:lnSpc>
              <a:buNone/>
            </a:pPr>
            <a:r>
              <a:rPr lang="en-US" sz="1400" dirty="0">
                <a:solidFill>
                  <a:srgbClr val="000000"/>
                </a:solidFill>
                <a:latin typeface="Arial" pitchFamily="34" charset="0"/>
                <a:ea typeface="Arial" pitchFamily="34" charset="-122"/>
                <a:cs typeface="Arial" pitchFamily="34" charset="-120"/>
              </a:rPr>
              <a:t>Даже в покое клетки продолжают расходовать и превращать вещества, поэтому обмен веществ не останавливается ни на минуту.
</a:t>
            </a:r>
            <a:endParaRPr lang="en-US" sz="1400" dirty="0"/>
          </a:p>
        </p:txBody>
      </p:sp>
      <p:sp>
        <p:nvSpPr>
          <p:cNvPr id="5" name="Text 1"/>
          <p:cNvSpPr txBox="1"/>
          <p:nvPr/>
        </p:nvSpPr>
        <p:spPr>
          <a:xfrm>
            <a:off x="5477175" y="1791300"/>
            <a:ext cx="3255300" cy="1560900"/>
          </a:xfrm>
          <a:prstGeom prst="rect">
            <a:avLst/>
          </a:prstGeom>
          <a:noFill/>
          <a:ln/>
        </p:spPr>
        <p:txBody>
          <a:bodyPr wrap="square" lIns="0" tIns="0" rIns="0" bIns="0" rtlCol="0" anchor="ctr"/>
          <a:lstStyle/>
          <a:p>
            <a:pPr algn="l" indent="0" marL="0">
              <a:lnSpc>
                <a:spcPct val="90000"/>
              </a:lnSpc>
              <a:buNone/>
            </a:pPr>
            <a:r>
              <a:rPr lang="en-US" sz="4800" b="1" dirty="0">
                <a:solidFill>
                  <a:srgbClr val="000000"/>
                </a:solidFill>
                <a:latin typeface="Arial" pitchFamily="34" charset="0"/>
                <a:ea typeface="Arial" pitchFamily="34" charset="-122"/>
                <a:cs typeface="Arial" pitchFamily="34" charset="-120"/>
              </a:rPr>
              <a:t>24 часа
</a:t>
            </a:r>
            <a:pPr algn="l" indent="0" marL="0">
              <a:lnSpc>
                <a:spcPct val="115000"/>
              </a:lnSpc>
              <a:buNone/>
            </a:pPr>
            <a:r>
              <a:rPr lang="en-US" sz="600" dirty="0">
                <a:solidFill>
                  <a:srgbClr val="000000"/>
                </a:solidFill>
                <a:latin typeface="Arial" pitchFamily="34" charset="0"/>
                <a:ea typeface="Arial" pitchFamily="34" charset="-122"/>
                <a:cs typeface="Arial" pitchFamily="34" charset="-120"/>
              </a:rPr>
              <a:t>
</a:t>
            </a:r>
            <a:pPr algn="l" indent="0" marL="0">
              <a:lnSpc>
                <a:spcPct val="115000"/>
              </a:lnSpc>
              <a:buNone/>
            </a:pPr>
            <a:r>
              <a:rPr lang="en-US" sz="1400" dirty="0">
                <a:solidFill>
                  <a:srgbClr val="000000"/>
                </a:solidFill>
                <a:latin typeface="Arial" pitchFamily="34" charset="0"/>
                <a:ea typeface="Arial" pitchFamily="34" charset="-122"/>
                <a:cs typeface="Arial" pitchFamily="34" charset="-120"/>
              </a:rPr>
              <a:t>в сутки в организме идут химические реакции, даже когда человек отдыхает.
</a:t>
            </a:r>
            <a:endParaRPr lang="en-US" sz="4800" dirty="0"/>
          </a:p>
        </p:txBody>
      </p:sp>
      <p:sp>
        <p:nvSpPr>
          <p:cNvPr id="6" name="Text 2"/>
          <p:cNvSpPr txBox="1"/>
          <p:nvPr/>
        </p:nvSpPr>
        <p:spPr>
          <a:xfrm>
            <a:off x="8732475" y="4766850"/>
            <a:ext cx="344700" cy="708000"/>
          </a:xfrm>
          <a:prstGeom prst="rect">
            <a:avLst/>
          </a:prstGeom>
          <a:noFill/>
          <a:ln/>
        </p:spPr>
        <p:txBody>
          <a:bodyPr wrap="square" lIns="0" tIns="0" rIns="0" bIns="0" rtlCol="0" anchor="t"/>
          <a:lstStyle/>
          <a:p>
            <a:pPr algn="r" indent="0" marL="0">
              <a:lnSpc>
                <a:spcPct val="100000"/>
              </a:lnSpc>
              <a:buNone/>
            </a:pPr>
            <a:r>
              <a:rPr lang="en-US" sz="800" dirty="0">
                <a:solidFill>
                  <a:srgbClr val="000000"/>
                </a:solidFill>
                <a:latin typeface="Arial" pitchFamily="34" charset="0"/>
                <a:ea typeface="Arial" pitchFamily="34" charset="-122"/>
                <a:cs typeface="Arial" pitchFamily="34" charset="-120"/>
              </a:rPr>
              <a:t>19</a:t>
            </a:r>
            <a:endParaRPr lang="en-US" sz="800" dirty="0"/>
          </a:p>
        </p:txBody>
      </p:sp>
      <p:sp>
        <p:nvSpPr>
          <p:cNvPr id="7" name="Text 3"/>
          <p:cNvSpPr txBox="1"/>
          <p:nvPr/>
        </p:nvSpPr>
        <p:spPr>
          <a:xfrm>
            <a:off x="348600" y="4644275"/>
            <a:ext cx="4640700" cy="187800"/>
          </a:xfrm>
          <a:prstGeom prst="rect">
            <a:avLst/>
          </a:prstGeom>
          <a:noFill/>
          <a:ln/>
        </p:spPr>
        <p:txBody>
          <a:bodyPr wrap="square" lIns="0" tIns="0" rIns="0" bIns="0" rtlCol="0" anchor="b"/>
          <a:lstStyle/>
          <a:p>
            <a:pPr algn="l" indent="0" marL="0">
              <a:lnSpc>
                <a:spcPct val="130039"/>
              </a:lnSpc>
              <a:buNone/>
            </a:pPr>
            <a:r>
              <a:rPr lang="en-US" sz="900" dirty="0">
                <a:solidFill>
                  <a:srgbClr val="000000"/>
                </a:solidFill>
                <a:latin typeface="Arial" pitchFamily="34" charset="0"/>
                <a:ea typeface="Arial" pitchFamily="34" charset="-122"/>
                <a:cs typeface="Arial" pitchFamily="34" charset="-120"/>
              </a:rPr>
              <a:t>Школьный курс биологии
</a:t>
            </a:r>
            <a:endParaRPr lang="en-US" sz="900"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name="Slide 20">
    <p:bg>
      <p:bgPr>
        <a:solidFill>
          <a:srgbClr val="D3DFD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sp>
        <p:nvSpPr>
          <p:cNvPr id="4" name="Text 0"/>
          <p:cNvSpPr txBox="1"/>
          <p:nvPr/>
        </p:nvSpPr>
        <p:spPr>
          <a:xfrm>
            <a:off x="411550" y="2433750"/>
            <a:ext cx="4095900" cy="1610100"/>
          </a:xfrm>
          <a:prstGeom prst="rect">
            <a:avLst/>
          </a:prstGeom>
          <a:noFill/>
          <a:ln/>
        </p:spPr>
        <p:txBody>
          <a:bodyPr wrap="square" lIns="0" tIns="0" rIns="0" bIns="0" rtlCol="0" anchor="ctr"/>
          <a:lstStyle/>
          <a:p>
            <a:pPr algn="l" indent="0" marL="0">
              <a:lnSpc>
                <a:spcPct val="115000"/>
              </a:lnSpc>
              <a:buNone/>
            </a:pPr>
            <a:r>
              <a:rPr lang="en-US" sz="1200" dirty="0">
                <a:solidFill>
                  <a:srgbClr val="000000"/>
                </a:solidFill>
                <a:latin typeface="Arial" pitchFamily="34" charset="0"/>
                <a:ea typeface="Arial" pitchFamily="34" charset="-122"/>
                <a:cs typeface="Arial" pitchFamily="34" charset="-120"/>
              </a:rPr>
              <a:t>Жизнь поддерживается постоянным обменом веществ: клетки получают нужные вещества, превращают их в энергию и строительный материал, а продукты распада удаляются. Все органы действуют согласованно.
</a:t>
            </a:r>
            <a:endParaRPr lang="en-US" sz="1200" dirty="0"/>
          </a:p>
        </p:txBody>
      </p:sp>
      <p:sp>
        <p:nvSpPr>
          <p:cNvPr id="5" name="Text 1"/>
          <p:cNvSpPr txBox="1"/>
          <p:nvPr/>
        </p:nvSpPr>
        <p:spPr>
          <a:xfrm>
            <a:off x="411550" y="464275"/>
            <a:ext cx="8240100" cy="794700"/>
          </a:xfrm>
          <a:prstGeom prst="rect">
            <a:avLst/>
          </a:prstGeom>
          <a:noFill/>
          <a:ln/>
        </p:spPr>
        <p:txBody>
          <a:bodyPr wrap="square" lIns="0" tIns="0" rIns="0" bIns="0" rtlCol="0" anchor="ctr"/>
          <a:lstStyle/>
          <a:p>
            <a:pPr algn="l" indent="0" marL="0">
              <a:lnSpc>
                <a:spcPct val="90000"/>
              </a:lnSpc>
              <a:buNone/>
            </a:pPr>
            <a:r>
              <a:rPr lang="en-US" sz="2600" dirty="0">
                <a:solidFill>
                  <a:srgbClr val="000000"/>
                </a:solidFill>
                <a:latin typeface="Arial" pitchFamily="34" charset="0"/>
                <a:ea typeface="Arial" pitchFamily="34" charset="-122"/>
                <a:cs typeface="Arial" pitchFamily="34" charset="-120"/>
              </a:rPr>
              <a:t>Организм работает как единое целое
</a:t>
            </a:r>
            <a:endParaRPr lang="en-US" sz="260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20</Slides>
  <Notes>20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20</vt:i4>
      </vt:variant>
    </vt:vector>
  </HeadingPairs>
  <TitlesOfParts>
    <vt:vector size="23"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PptxGenJS Presentation</dc:title>
  <dc:subject>PptxGenJS Presentation</dc:subject>
  <dc:creator>PptxGenJS</dc:creator>
  <cp:lastModifiedBy>PptxGenJS</cp:lastModifiedBy>
  <cp:revision>1</cp:revision>
  <dcterms:created xsi:type="dcterms:W3CDTF">2026-06-01T12:04:31Z</dcterms:created>
  <dcterms:modified xsi:type="dcterms:W3CDTF">2026-06-01T12:04:31Z</dcterms:modified>
</cp:coreProperties>
</file>