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167191"/>
            <a:ext cx="8604000" cy="2755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4825" y="566050"/>
            <a:ext cx="75345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Порядковые числительные: как они обозначают порядок предметов
</a:t>
            </a:r>
            <a:endParaRPr lang="en-US" sz="2312" dirty="0"/>
          </a:p>
        </p:txBody>
      </p:sp>
      <p:sp>
        <p:nvSpPr>
          <p:cNvPr id="6" name="Text 1"/>
          <p:cNvSpPr txBox="1"/>
          <p:nvPr/>
        </p:nvSpPr>
        <p:spPr>
          <a:xfrm>
            <a:off x="2948900" y="26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2781425" y="1337575"/>
            <a:ext cx="35814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Числа, которые показывают порядок, а не количество.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4470" y="249934"/>
            <a:ext cx="3937359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порядковые числительные работают в речи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14150"/>
            <a:ext cx="36120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 слышим их каждый день: в расписании, на табличках, в датах и названиях классов. Они помогают точно указать место предмета в ряду и делают речь более ясной.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900" y="2370220"/>
            <a:ext cx="4452300" cy="7595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Количественные и порядковые числительные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018700" y="1547875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вида числительных отвечают на разные вопросы и называют разные признаки числа.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18700" y="2834450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 то же число может обозначать либо количество, либо порядок — это зависит от задачи.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67900" y="4044250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«Порядковые числительные»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77562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образуются порядковые числительные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94225" y="1211800"/>
            <a:ext cx="41805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основы числа
</a:t>
            </a:r>
            <a:pPr algn="l" indent="0" marL="0">
              <a:lnSpc>
                <a:spcPct val="115000"/>
              </a:lnSpc>
              <a:buNone/>
            </a:pPr>
            <a:r>
              <a:rPr lang="en-US" sz="5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порядковая форма строится от основы количественного числительного: три — третий, пять — пятый, восемь — восьмой. Именно основа подсказывает, как будет выглядеть новое слово.
</a:t>
            </a:r>
            <a:endParaRPr lang="en-US" sz="1048" dirty="0"/>
          </a:p>
        </p:txBody>
      </p:sp>
      <p:sp>
        <p:nvSpPr>
          <p:cNvPr id="11" name="Text 3"/>
          <p:cNvSpPr txBox="1"/>
          <p:nvPr/>
        </p:nvSpPr>
        <p:spPr>
          <a:xfrm>
            <a:off x="494225" y="2151552"/>
            <a:ext cx="41805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Нужный суффикс
</a:t>
            </a:r>
            <a:pPr algn="l" indent="0" marL="0">
              <a:lnSpc>
                <a:spcPct val="115000"/>
              </a:lnSpc>
              <a:buNone/>
            </a:pPr>
            <a:r>
              <a:rPr lang="en-US" sz="5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образовании обычно участвуют суффиксы -н-, -т-, -ов-. Их выбор зависит от того, на что оканчивается основа, поэтому важно смотреть на исходное число, а не запоминать только готовую форму.
</a:t>
            </a:r>
            <a:endParaRPr lang="en-US" sz="1048" dirty="0"/>
          </a:p>
        </p:txBody>
      </p:sp>
      <p:sp>
        <p:nvSpPr>
          <p:cNvPr id="12" name="Text 4"/>
          <p:cNvSpPr txBox="1"/>
          <p:nvPr/>
        </p:nvSpPr>
        <p:spPr>
          <a:xfrm>
            <a:off x="494225" y="3091303"/>
            <a:ext cx="41805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числительные
</a:t>
            </a:r>
            <a:pPr algn="l" indent="0" marL="0">
              <a:lnSpc>
                <a:spcPct val="115000"/>
              </a:lnSpc>
              <a:buNone/>
            </a:pPr>
            <a:r>
              <a:rPr lang="en-US" sz="5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длинных словах порядковая форма появляется по последнему слову: двадцать — двадцатый, сорок — сороковой, сто — сотый. Начальная часть при этом остаётся без изменений.
</a:t>
            </a:r>
            <a:endParaRPr lang="en-US" sz="1080" dirty="0"/>
          </a:p>
        </p:txBody>
      </p:sp>
      <p:sp>
        <p:nvSpPr>
          <p:cNvPr id="13" name="Text 5"/>
          <p:cNvSpPr txBox="1"/>
          <p:nvPr/>
        </p:nvSpPr>
        <p:spPr>
          <a:xfrm>
            <a:off x="494225" y="4031051"/>
            <a:ext cx="41805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частые модели
</a:t>
            </a:r>
            <a:pPr algn="l" indent="0" marL="0">
              <a:lnSpc>
                <a:spcPct val="115000"/>
              </a:lnSpc>
              <a:buNone/>
            </a:pPr>
            <a:r>
              <a:rPr lang="en-US" sz="5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школьника особенно полезны модели первого десятка, а также форм с десятками и сотнями. Они встречаются чаще всего и помогают быстро узнавать правильное написание в тексте.
</a:t>
            </a:r>
            <a:endParaRPr lang="en-US" sz="107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59" y="1043669"/>
            <a:ext cx="2828266" cy="22510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01550" y="1043432"/>
            <a:ext cx="2864002" cy="22514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58651" y="1043591"/>
            <a:ext cx="2921667" cy="22511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385125" y="3503550"/>
            <a:ext cx="2450012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Числа, которые надо запомнить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формы не выводятся по самой простой модели и поэтому запоминаются отдельно. К ним относятся первый, второй, третий и четвёртый. Именно они чаще всего звучат в классной жизни: первый звонок, второй этаж, третье место, четвёртый класс.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98027" y="3503550"/>
            <a:ext cx="2431094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 от начала до середины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видит числовой ряд от 1 до 4, легче связать цифру и слово. Такая опора помогает не смешивать обычные формы с особыми и быстрее находить нужное слово в устной речи и на письме.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290495" y="3503550"/>
            <a:ext cx="2457977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они встречаются чаще всего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особенно заметны в расписании, объявлениях и названиях учебных событий. Они не просто называют число, а сразу показывают порядок, поэтому без них трудно точно сказать, что идёт раньше, а что — позже.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формы самых употребительных числительных
</a:t>
            </a:r>
            <a:endParaRPr lang="en-US" sz="2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образуется порядковое числительное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показывает, как от количественного числительного перейти к порядковому слову.
</a:t>
            </a:r>
            <a:endParaRPr lang="en-US" sz="111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69335" y="1592249"/>
            <a:ext cx="951000" cy="951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36574" y="1592249"/>
            <a:ext cx="832125" cy="951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965674" y="1592249"/>
            <a:ext cx="1069875" cy="951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по родам и числам
</a:t>
            </a:r>
            <a:endParaRPr lang="en-US" sz="2212" dirty="0"/>
          </a:p>
        </p:txBody>
      </p:sp>
      <p:sp>
        <p:nvSpPr>
          <p:cNvPr id="11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265800" y="3403900"/>
            <a:ext cx="2558100" cy="11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17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Мужской род
</a:t>
            </a:r>
            <a:pPr algn="ctr" indent="0" marL="0">
              <a:lnSpc>
                <a:spcPct val="115000"/>
              </a:lnSpc>
              <a:buNone/>
            </a:pPr>
            <a:r>
              <a:rPr lang="en-US" sz="7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подстраивается под существительное мужского рода: первый день, шестой класс, девятый урок. Окончание показывает, что числительное связано именно с этой формой слова.
</a:t>
            </a:r>
            <a:endParaRPr lang="en-US" sz="1117" dirty="0"/>
          </a:p>
        </p:txBody>
      </p:sp>
      <p:sp>
        <p:nvSpPr>
          <p:cNvPr id="13" name="Text 3"/>
          <p:cNvSpPr txBox="1"/>
          <p:nvPr/>
        </p:nvSpPr>
        <p:spPr>
          <a:xfrm>
            <a:off x="3373601" y="3403900"/>
            <a:ext cx="2558100" cy="11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17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Женский и средний род
</a:t>
            </a:r>
            <a:pPr algn="ctr" indent="0" marL="0">
              <a:lnSpc>
                <a:spcPct val="115000"/>
              </a:lnSpc>
              <a:buNone/>
            </a:pPr>
            <a:r>
              <a:rPr lang="en-US" sz="7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женского и среднего рода нужны другие окончания: первая страница, первое задание. Так числительное повторяет грамматические признаки существительного и звучит естественно.
</a:t>
            </a:r>
            <a:endParaRPr lang="en-US" sz="1117" dirty="0"/>
          </a:p>
        </p:txBody>
      </p:sp>
      <p:sp>
        <p:nvSpPr>
          <p:cNvPr id="14" name="Text 4"/>
          <p:cNvSpPr txBox="1"/>
          <p:nvPr/>
        </p:nvSpPr>
        <p:spPr>
          <a:xfrm>
            <a:off x="6221550" y="3403900"/>
            <a:ext cx="2558100" cy="11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17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Множественное число
</a:t>
            </a:r>
            <a:pPr algn="ctr" indent="0" marL="0">
              <a:lnSpc>
                <a:spcPct val="115000"/>
              </a:lnSpc>
              <a:buNone/>
            </a:pPr>
            <a:r>
              <a:rPr lang="en-US" sz="7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предметов несколько, используется форма множественного числа: первые уроки, седьмые классы. Она помогает сразу понять, что речь идёт не об одном предмете, а о группе.
</a:t>
            </a:r>
            <a:endParaRPr lang="en-US" sz="111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Склонение числительного «первый»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меняется по падежам, поэтому в словосочетании важно смотреть на вопрос и соседнее существительное.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Порядковое числительное ведёт себя как прилагательное: окончание зависит от падежа и связи в словосочетании.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«Порядковые числительные»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3750" y="1073232"/>
            <a:ext cx="7896500" cy="2229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Окончания порядковых числительных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878725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помогает узнать род и число слова и выбрать правильную форму в сочетании с существительным.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93508" y="3878700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работает как подсказка: оно показывает, с каким существительным должно согласоваться числительное.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379225"/>
            <a:ext cx="36489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«Порядковые числительные»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устроены самые частые модели порядковых числительных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речи одна и та же модель может выглядеть по-разному, но в основе всегда есть связь с исходным числом.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учащийся встречает три группы форм: простые, особые и составные; их удобно различать по строению слова.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«Порядковые числительные»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Составные порядковые числительные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9950" y="2081884"/>
            <a:ext cx="28062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Последняя часть меняется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составных порядковых числительных изменяется только последнее слово: двадцать первый, двадцать первого, двадцать первому. Остальные слова сохраняют начальную форму и не склоняются отдельно.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168856" y="2081871"/>
            <a:ext cx="28062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последнего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последняя часть показывает род, число и падеж всей формы. Поэтому в выражениях вроде тридцать третья страница или тридцать третьей странице изменяется только завершающее слово.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67771" y="2081871"/>
            <a:ext cx="28062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это особенно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формы часто нужны в датах, номерах, названиях соревнований и исторических событий. Ошибка в последнем слове меняет всю грамматическую форму и делает запись неточной.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503" y="222600"/>
            <a:ext cx="4661595" cy="4698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856475" y="270000"/>
            <a:ext cx="4017600" cy="10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Порядковые числительные в датах и названиях событий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053872" y="1481548"/>
            <a:ext cx="3834167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Праздничные даты
</a:t>
            </a:r>
            <a:pPr algn="l" indent="0" marL="0">
              <a:lnSpc>
                <a:spcPct val="115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названиях памятных дат порядковые числительные помогают точно обозначить день: 1 Сентября, 8 Марта, 23 Февраля. Такая запись встречается в календарях, объявлениях и школьных поздравлениях.
</a:t>
            </a:r>
            <a:endParaRPr lang="en-US" sz="1023" dirty="0"/>
          </a:p>
        </p:txBody>
      </p:sp>
      <p:sp>
        <p:nvSpPr>
          <p:cNvPr id="12" name="Text 3"/>
          <p:cNvSpPr txBox="1"/>
          <p:nvPr/>
        </p:nvSpPr>
        <p:spPr>
          <a:xfrm>
            <a:off x="5053872" y="2346329"/>
            <a:ext cx="3834167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 и исторический период
</a:t>
            </a:r>
            <a:pPr algn="l" indent="0" marL="0">
              <a:lnSpc>
                <a:spcPct val="115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обозначения века используют сочетание числительного и слова век: в XXI веке, в XIX веке. Это помогает связывать число не с количеством, а с порядком исторических эпох.
</a:t>
            </a:r>
            <a:endParaRPr lang="en-US" sz="1023" dirty="0"/>
          </a:p>
        </p:txBody>
      </p:sp>
      <p:sp>
        <p:nvSpPr>
          <p:cNvPr id="13" name="Text 4"/>
          <p:cNvSpPr txBox="1"/>
          <p:nvPr/>
        </p:nvSpPr>
        <p:spPr>
          <a:xfrm>
            <a:off x="5053872" y="3211111"/>
            <a:ext cx="3834167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Цифра или слово
</a:t>
            </a:r>
            <a:pPr algn="l" indent="0" marL="0">
              <a:lnSpc>
                <a:spcPct val="115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одном и том же тексте дата может быть записана цифрой или словом, но смысл остаётся порядковым. Важно выбирать форму, которая подходит к стилю записи и предложению.
</a:t>
            </a:r>
            <a:endParaRPr lang="en-US" sz="1023" dirty="0"/>
          </a:p>
        </p:txBody>
      </p:sp>
      <p:sp>
        <p:nvSpPr>
          <p:cNvPr id="14" name="Text 5"/>
          <p:cNvSpPr txBox="1"/>
          <p:nvPr/>
        </p:nvSpPr>
        <p:spPr>
          <a:xfrm>
            <a:off x="5053872" y="4075894"/>
            <a:ext cx="3834167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и официальные тексты
</a:t>
            </a:r>
            <a:pPr algn="l" indent="0" marL="0">
              <a:lnSpc>
                <a:spcPct val="115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Порядковые числительные часто встречаются в заголовках, дневниках, расписаниях и исторических текстах. Они делают название события точным и легко узнаваемым для читателя.
</a:t>
            </a:r>
            <a:endParaRPr lang="en-US" sz="102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77562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Слитное, дефисное и раздельное написание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494213" y="1278338"/>
            <a:ext cx="4128000" cy="11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Слитное написание в сложных словах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порядковое значение входит в состав сложного прилагательного, слово пишется слитно: пятиэтажный, двадцатиметровый. Здесь форма числительного сливается с другим корнем в одно слово.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4213" y="2519564"/>
            <a:ext cx="4128000" cy="11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Дефис после цифры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числительное обозначено цифрой, к нему часто добавляют буквенное окончание через дефис: 5-й класс, 1-й этаж, 7-я школа. Такой способ удобен в списках, схемах и таблицах.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4213" y="3760789"/>
            <a:ext cx="4128000" cy="11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Раздельное написание в словосочетании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числительное остаётся самостоятельным словом, оно пишется отдельно: первый урок, двадцать первый век. Важно смотреть на структуру сочетания и не смешивать разные способы записи.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употреблении порядковых числительных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77552" y="1710300"/>
            <a:ext cx="20700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Неверное согласование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4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 — выбрать не тот род, число или падеж: например, написать форма, не согласованная с существительным. Проверка по окончанию помогает исправить такую неточность.
</a:t>
            </a:r>
            <a:endParaRPr lang="en-US" sz="1193" dirty="0"/>
          </a:p>
        </p:txBody>
      </p:sp>
      <p:sp>
        <p:nvSpPr>
          <p:cNvPr id="11" name="Text 3"/>
          <p:cNvSpPr txBox="1"/>
          <p:nvPr/>
        </p:nvSpPr>
        <p:spPr>
          <a:xfrm>
            <a:off x="2458308" y="1710311"/>
            <a:ext cx="20700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с количественными формами
</a:t>
            </a:r>
            <a:pPr algn="l" indent="0" marL="0">
              <a:lnSpc>
                <a:spcPct val="115000"/>
              </a:lnSpc>
              <a:buNone/>
            </a:pPr>
            <a:r>
              <a:rPr lang="en-US" sz="4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вместо порядкового числительного по ошибке ставят количественное: два класса вместо второй класс. Если нужно назвать место в ряду, следует задать вопрос какой по счёту?
</a:t>
            </a:r>
            <a:endParaRPr lang="en-US" sz="1140" dirty="0"/>
          </a:p>
        </p:txBody>
      </p:sp>
      <p:sp>
        <p:nvSpPr>
          <p:cNvPr id="12" name="Text 4"/>
          <p:cNvSpPr txBox="1"/>
          <p:nvPr/>
        </p:nvSpPr>
        <p:spPr>
          <a:xfrm>
            <a:off x="4639064" y="1710311"/>
            <a:ext cx="20700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 составных формах
</a:t>
            </a:r>
            <a:pPr algn="l" indent="0" marL="0">
              <a:lnSpc>
                <a:spcPct val="115000"/>
              </a:lnSpc>
              <a:buNone/>
            </a:pPr>
            <a:r>
              <a:rPr lang="en-US" sz="4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длинных числительных меняется только последняя часть, но об этом часто забывают. Поэтому появляются неправильные записи в датах, номерах и названиях событий.
</a:t>
            </a:r>
            <a:endParaRPr lang="en-US" sz="1180" dirty="0"/>
          </a:p>
        </p:txBody>
      </p:sp>
      <p:sp>
        <p:nvSpPr>
          <p:cNvPr id="13" name="Text 5"/>
          <p:cNvSpPr txBox="1"/>
          <p:nvPr/>
        </p:nvSpPr>
        <p:spPr>
          <a:xfrm>
            <a:off x="6819831" y="1710311"/>
            <a:ext cx="20700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Неверное написание в названиях
</a:t>
            </a:r>
            <a:pPr algn="l" indent="0" marL="0">
              <a:lnSpc>
                <a:spcPct val="115000"/>
              </a:lnSpc>
              <a:buNone/>
            </a:pPr>
            <a:r>
              <a:rPr lang="en-US" sz="4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встречаются в обозначениях классов, этажей и веков. Чтобы избежать их, полезно сначала определить, что именно нужно показать: количество предметов или их порядок.
</a:t>
            </a:r>
            <a:endParaRPr lang="en-US" sz="108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900" y="1869336"/>
            <a:ext cx="4452300" cy="17612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правильного употребления в школьной и повседневной речи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018700" y="1547875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Порядковые числительные помогают точно называть место, время и последовательность в привычных ситуациях.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18700" y="2834450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числительное связано с существительным и уточняет порядок, а не количество. Это делает речь точной и понятной.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67900" y="4044250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 по теме «Порядковые числительные»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Порядковые числительные в устной и письменной речи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9950" y="2081884"/>
            <a:ext cx="28062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устной речи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разговоре такие слова помогают быстро и точно назвать порядок действий, мест и событий. Благодаря им собеседник сразу понимает, о каком предмете идёт речь.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168856" y="2081871"/>
            <a:ext cx="28062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письменной речи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расписаниях, заданиях, правилах, названиях глав и официальных записях порядковые числительные особенно важны. Они помогают избежать путаницы между количеством и порядком.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67771" y="2081871"/>
            <a:ext cx="28062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текстах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материалах эти формы часто стоят рядом с датами, номерами и названиями классов. Поэтому их правильное употребление нужно для аккуратной и грамотной записи.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Порядковый ряд от 1 до 10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четыре формы имеют особые основы, а остальные легче соотносятся с количественными числительными и общими моделями образования.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 от 1 до 10 показывает, что запоминание особых форм помогает быстрее строить остальные порядковые числительные.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ряд порядковых числительных первого десятка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 форму порядкового числительного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выбрать правильное окончание и согласовать форму с существительным.
</a:t>
            </a:r>
            <a:endParaRPr lang="en-US" sz="111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3775" y="942061"/>
            <a:ext cx="4248300" cy="12778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93775" y="2237528"/>
            <a:ext cx="4248300" cy="13483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93775" y="3577597"/>
            <a:ext cx="4248300" cy="13483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1187904"/>
            <a:ext cx="3318900" cy="7861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Расписание без путаницы
</a:t>
            </a:r>
            <a:pPr algn="l" indent="0" marL="0">
              <a:lnSpc>
                <a:spcPct val="115000"/>
              </a:lnSpc>
              <a:buNone/>
            </a:pPr>
            <a:r>
              <a:rPr lang="en-US" sz="4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школьник смотрит расписание и сразу видит: первый урок — математика, второй — русский язык. Такие слова помогают не перепутать порядок занятий, особенно когда в день много предметов. Без них расписание стало бы менее понятным и удобным.
</a:t>
            </a:r>
            <a:endParaRPr lang="en-US" sz="896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497039"/>
            <a:ext cx="3318900" cy="829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Кабинеты и этажи
</a:t>
            </a:r>
            <a:pPr algn="l" indent="0" marL="0">
              <a:lnSpc>
                <a:spcPct val="115000"/>
              </a:lnSpc>
              <a:buNone/>
            </a:pPr>
            <a:r>
              <a:rPr lang="en-US" sz="4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дверях кабинетов и на табличках этажей порядковые числительные работают как точные ориентиры. Седьмой класс, четвёртый этаж, второй кабинет — всё это помогает быстро найти нужное место в школе и не терять время перед уроком.
</a:t>
            </a:r>
            <a:endParaRPr lang="en-US" sz="972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3837109"/>
            <a:ext cx="3318900" cy="829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 соревнования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4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объявениях, грамотах и результатах соревнований такие формы тоже необходимы. Третье место, первый звонок, двадцать первый век в теме проекта — это не просто слова, а точные обозначения места, даты и порядка событий.
</a:t>
            </a:r>
            <a:endParaRPr lang="en-US" sz="979" dirty="0"/>
          </a:p>
        </p:txBody>
      </p:sp>
      <p:sp>
        <p:nvSpPr>
          <p:cNvPr id="11" name="Text 3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порядковые числительные важны в жизни школьника
</a:t>
            </a:r>
            <a:endParaRPr lang="en-US" sz="2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2500" y="1516357"/>
            <a:ext cx="7239000" cy="12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761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Порядковые числительные: главное, что нужно запомнить
</a:t>
            </a:r>
            <a:endParaRPr lang="en-US" sz="3761" dirty="0"/>
          </a:p>
        </p:txBody>
      </p:sp>
      <p:sp>
        <p:nvSpPr>
          <p:cNvPr id="5" name="Text 1"/>
          <p:cNvSpPr txBox="1"/>
          <p:nvPr/>
        </p:nvSpPr>
        <p:spPr>
          <a:xfrm>
            <a:off x="2581800" y="2936899"/>
            <a:ext cx="39804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Порядковые числительные называют порядок предметов, изменяются как прилагательные и помогают точно оформлять даты, номера и названия. Если помнить вопрос какой по счёту? , ошибок станет гораздо меньше.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2026-05-28T05:49:51Z</dcterms:created>
  <dcterms:modified xsi:type="dcterms:W3CDTF">2026-05-28T05:49:51Z</dcterms:modified>
</cp:coreProperties>
</file>