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и одномембранные органоиды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Внутриклеточная среда, где синтез, транспорт и распад веществ работают как единая система.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2180" y="1311893"/>
            <a:ext cx="3886785" cy="35076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цитоплазме клетка обменивается веществами, перемещает молекулы и координирует работу органоидов. Одномембранные структуры образуют согласованную систему, без которой невозможны синтез, переработка и удаление клеточных продуктов.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цитоплазма и мембранные органоиды — основа цитологии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7319" y="2911485"/>
            <a:ext cx="8577122" cy="18594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Цитоплазма: состав и свойства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5877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Цитозоль как среда реакций
</a:t>
            </a:r>
            <a:pPr algn="l" indent="0" marL="0">
              <a:lnSpc>
                <a:spcPct val="100000"/>
              </a:lnSpc>
              <a:buNone/>
            </a:pPr>
            <a:r>
              <a:rPr lang="en-US" sz="34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Цитозоль содержит воду, ионы, ферменты, аминокислоты, сахара и низкомолекулярные органические соединения. В этой среде протекают многие химические реакции, необходимые для жизнедеятельности клетки.
</a:t>
            </a:r>
            <a:endParaRPr lang="en-US" sz="1126" dirty="0"/>
          </a:p>
        </p:txBody>
      </p:sp>
      <p:sp>
        <p:nvSpPr>
          <p:cNvPr id="13" name="Text 3"/>
          <p:cNvSpPr txBox="1"/>
          <p:nvPr/>
        </p:nvSpPr>
        <p:spPr>
          <a:xfrm>
            <a:off x="255874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Структуры внутри цитоплазмы
</a:t>
            </a:r>
            <a:pPr algn="l" indent="0" marL="0">
              <a:lnSpc>
                <a:spcPct val="100000"/>
              </a:lnSpc>
              <a:buNone/>
            </a:pPr>
            <a:r>
              <a:rPr lang="en-US" sz="36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цитоплазме расположены рибосомы, элементы цитоскелета и включения, например запасные гранулы. Они придают клетке организацию и помогают ей хранить и использовать ресурсы.
</a:t>
            </a:r>
            <a:endParaRPr lang="en-US" sz="1183" dirty="0"/>
          </a:p>
        </p:txBody>
      </p:sp>
      <p:sp>
        <p:nvSpPr>
          <p:cNvPr id="14" name="Text 4"/>
          <p:cNvSpPr txBox="1"/>
          <p:nvPr/>
        </p:nvSpPr>
        <p:spPr>
          <a:xfrm>
            <a:off x="475871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Вязкость и подвижность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38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одновременно вязкая и динамичная: в ней перемещаются везикулы и органоиды, а также распространяются сигналы между клеточными структурами без задержек.
</a:t>
            </a:r>
            <a:endParaRPr lang="en-US" sz="1239" dirty="0"/>
          </a:p>
        </p:txBody>
      </p:sp>
      <p:sp>
        <p:nvSpPr>
          <p:cNvPr id="15" name="Text 5"/>
          <p:cNvSpPr txBox="1"/>
          <p:nvPr/>
        </p:nvSpPr>
        <p:spPr>
          <a:xfrm>
            <a:off x="6958685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процессов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цитоплазме клетка объединяет обмен веществ, внутриклеточный транспорт и взаимодействие органоидов в единую систему, а не в набор изолированных реакций.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1666992"/>
            <a:ext cx="3848986" cy="288107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одномембранные органоиды и их функции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разные мембранные отделы разделяют этапы жизненного цикла веществ в клетке.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 специализируются на разных этапах: одни синтезируют, другие перерабатывают, третьи сортируют или запасают вещества.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цитологии и биологии клетки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внутриклеточного маршрута белка от синтеза до конечного адреса.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белка внутри эндомембранной системы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148600"/>
            <a:ext cx="5422625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типа ЭПС различаются строением и набором функций, но работают как единая система.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3064591"/>
            <a:ext cx="3842615" cy="117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цитологии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4" y="3064592"/>
            <a:ext cx="3842615" cy="1173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варианта эндоплазматической сети обеспечивают разные этапы клеточного метаболизма: синтез белков, образование липидов, обезвреживание веществ и накопление кальция.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0687" y="2370020"/>
            <a:ext cx="2600395" cy="233579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Аппарат Гольджи как центр обработки и сортировки веществ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в цистернах
</a:t>
            </a:r>
            <a:pPr algn="l" indent="0" marL="0">
              <a:lnSpc>
                <a:spcPct val="100000"/>
              </a:lnSpc>
              <a:buNone/>
            </a:pPr>
            <a:r>
              <a:rPr lang="en-US" sz="40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стопок цистерн молекулы изменяются: к белкам и липидам могут присоединяться углеводные остатки, а сами соединения приобретают нужную форму для последующей работы в клетке или за её пределами.
</a:t>
            </a:r>
            <a:endParaRPr lang="en-US" sz="1146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Вход через cis-сторону
</a:t>
            </a:r>
            <a:pPr algn="l" indent="0" marL="0">
              <a:lnSpc>
                <a:spcPct val="100000"/>
              </a:lnSpc>
              <a:buNone/>
            </a:pPr>
            <a:r>
              <a:rPr lang="en-US" sz="37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cis-сторону аппарата Гольджи поступают продукты из эндоплазматической сети. Здесь они принимаются, проверяются и подготавливаются к дальнейшей обработке, словно на сортировочной станции, где каждое вещество получает свой маршрут.
</a:t>
            </a:r>
            <a:endParaRPr lang="en-US" sz="1046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через trans-сторону
</a:t>
            </a:r>
            <a:pPr algn="l" indent="0" marL="0">
              <a:lnSpc>
                <a:spcPct val="100000"/>
              </a:lnSpc>
              <a:buNone/>
            </a:pPr>
            <a:r>
              <a:rPr lang="en-US" sz="41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trans-стороны формируются пузырьки, которые отправляют вещества к мембране, наружу клетки или в лизосомы. Так аппарат Гольджи завершает упаковку и распределение клеточного «груза» по адресам.
</a:t>
            </a:r>
            <a:endParaRPr lang="en-US" sz="115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функций между мембранными компартментами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конкуренцию, а разделение труда: каждый компартмент выполняет свой этап общего маршрута веществ.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Эндомембранная система работает как связанная цепь: синтез, сортировка, транспорт, хранение и расщепление распределены между разными структурами.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цитологии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838" y="1602394"/>
            <a:ext cx="277578" cy="317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8511" y="1631169"/>
            <a:ext cx="324602" cy="25968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380" y="3313091"/>
            <a:ext cx="306494" cy="306494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Лизосомы: внутриклеточное переваривание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10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Лизосомы содержат набор гидролитических ферментов, активных в кислой среде. Такое устройство позволяет эффективно расщеплять разнообразные биополимеры без повреждения остальной цитоплазмы.
</a:t>
            </a:r>
            <a:endParaRPr lang="en-US" sz="1358" dirty="0"/>
          </a:p>
        </p:txBody>
      </p:sp>
      <p:sp>
        <p:nvSpPr>
          <p:cNvPr id="15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ненужного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лизосомах расщепляются белки, липиды, углеводы и нуклеиновые кислоты, если они поступили извне или стали не нужны самой клетке. Это помогает поддерживать внутренний порядок.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Аутофагия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аутофагии лизосомы участвуют в удалении старых органоидов и изношенных клеточных структур. Так клетка обновляет свой состав и повторно использует ценные вещества.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Гетерофагия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гетерофагии лизосомы переваривают вещества, попавшие в клетку извне. Этот механизм важен для питания, защиты и уничтожения потенциально опасного материала.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Вакуоли у растений, грибов и простейших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874342" y="1401656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Растительная клетка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вакуоль может занимать большую часть объема клетки. Она накапливает воду, ионы, сахара, пигменты и запасные вещества, а также поддерживает тургорное давление.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763124" y="2585319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Сократительные вакуоли периодически удаляют избыток воды из клетки. Это особенно важно для поддержания водного баланса в среде, где вода поступает постоянно.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712298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грибов вакуоли служат для запасания веществ и частично участвуют в их переработке. Они помогают клетке сохранять ресурсы и регулировать внутренние процессы.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03163" y="1401581"/>
            <a:ext cx="2850045" cy="330141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Везикулы и мембранный транспорт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Мембранные «перевозчики»
</a:t>
            </a:r>
            <a:pPr algn="l" indent="0" marL="0">
              <a:lnSpc>
                <a:spcPct val="100000"/>
              </a:lnSpc>
              <a:buNone/>
            </a:pPr>
            <a:r>
              <a:rPr lang="en-US" sz="4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Везикулы — это маленькие пузырьки с мембранной оболочкой. Они переносят белки, липиды и другие вещества между ЭПС, аппаратом Гольджи, лизосомами и плазматической мембраной.
</a:t>
            </a:r>
            <a:endParaRPr lang="en-US" sz="1161" dirty="0"/>
          </a:p>
        </p:txBody>
      </p:sp>
      <p:sp>
        <p:nvSpPr>
          <p:cNvPr id="13" name="Text 3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Экзоцитоз наружу
</a:t>
            </a:r>
            <a:pPr algn="l" indent="0" marL="0">
              <a:lnSpc>
                <a:spcPct val="100000"/>
              </a:lnSpc>
              <a:buNone/>
            </a:pPr>
            <a:r>
              <a:rPr lang="en-US" sz="3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экзоцитозе везикула сливается с плазматической мембраной и высвобождает содержимое за пределы клетки. Так секретируются ферменты, сигнальные молекулы и вещества клеточной поверхности.
</a:t>
            </a:r>
            <a:endParaRPr lang="en-US" sz="1024" dirty="0"/>
          </a:p>
        </p:txBody>
      </p:sp>
      <p:sp>
        <p:nvSpPr>
          <p:cNvPr id="14" name="Text 4"/>
          <p:cNvSpPr txBox="1"/>
          <p:nvPr/>
        </p:nvSpPr>
        <p:spPr>
          <a:xfrm>
            <a:off x="628740" y="363894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Эндоцитоз внутрь
</a:t>
            </a:r>
            <a:pPr algn="l" indent="0" marL="0">
              <a:lnSpc>
                <a:spcPct val="100000"/>
              </a:lnSpc>
              <a:buNone/>
            </a:pPr>
            <a:r>
              <a:rPr lang="en-US" sz="3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Эндоцитоз работает в обратном направлении: мембрана вдавливается, захватывает материал и формирует пузырек. Благодаря этому клетка получает питательные вещества, рецепторы и частицы из внешней среды.
</a:t>
            </a:r>
            <a:endParaRPr lang="en-US" sz="1024" dirty="0"/>
          </a:p>
        </p:txBody>
      </p:sp>
      <p:sp>
        <p:nvSpPr>
          <p:cNvPr id="15" name="Text 5"/>
          <p:cNvSpPr txBox="1"/>
          <p:nvPr/>
        </p:nvSpPr>
        <p:spPr>
          <a:xfrm>
            <a:off x="3472756" y="363894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захвата
</a:t>
            </a:r>
            <a:pPr algn="l" indent="0" marL="0">
              <a:lnSpc>
                <a:spcPct val="100000"/>
              </a:lnSpc>
              <a:buNone/>
            </a:pPr>
            <a:r>
              <a:rPr lang="en-US" sz="3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рецептор-опосредованном эндоцитозе клетка поглощает не все подряд, а только нужные молекулы. Это делает мембранный транспорт избирательным и экономным по отношению к ресурсам клетки.
</a:t>
            </a:r>
            <a:endParaRPr lang="en-US" sz="107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6064" y="1693891"/>
            <a:ext cx="2413187" cy="28868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Эндоцитоз и эндосомы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628740" y="2097849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захвата
</a:t>
            </a:r>
            <a:pPr algn="l" indent="0" marL="0">
              <a:lnSpc>
                <a:spcPct val="100000"/>
              </a:lnSpc>
              <a:buNone/>
            </a:pPr>
            <a:r>
              <a:rPr lang="en-US" sz="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Эндоцитоз начинается с того, что участок плазматической мембраны втягивается внутрь и отделяется в виде пузырька. Внутрь попадает вещество вместе с участком наружной среды.
</a:t>
            </a:r>
            <a:endParaRPr lang="en-US" sz="1207" dirty="0"/>
          </a:p>
        </p:txBody>
      </p:sp>
      <p:sp>
        <p:nvSpPr>
          <p:cNvPr id="14" name="Text 3"/>
          <p:cNvSpPr txBox="1"/>
          <p:nvPr/>
        </p:nvSpPr>
        <p:spPr>
          <a:xfrm>
            <a:off x="3472756" y="2097849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эндосомы
</a:t>
            </a:r>
            <a:pPr algn="l" indent="0" marL="0">
              <a:lnSpc>
                <a:spcPct val="100000"/>
              </a:lnSpc>
              <a:buNone/>
            </a:pPr>
            <a:r>
              <a:rPr lang="en-US" sz="3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Поступивший материал сначала оказывается в ранних эндосомах. Здесь клетка сортирует содержимое: нужные рецепторы и часть молекул возвращаются на мембрану, а остальное идет дальше.
</a:t>
            </a:r>
            <a:endParaRPr lang="en-US" sz="1132" dirty="0"/>
          </a:p>
        </p:txBody>
      </p:sp>
      <p:sp>
        <p:nvSpPr>
          <p:cNvPr id="15" name="Text 4"/>
          <p:cNvSpPr txBox="1"/>
          <p:nvPr/>
        </p:nvSpPr>
        <p:spPr>
          <a:xfrm>
            <a:off x="628740" y="3709292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Поздние эндосомы
</a:t>
            </a:r>
            <a:pPr algn="l" indent="0" marL="0">
              <a:lnSpc>
                <a:spcPct val="100000"/>
              </a:lnSpc>
              <a:buNone/>
            </a:pPr>
            <a:r>
              <a:rPr lang="en-US" sz="3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Поздние эндосомы принимают материал, который уже не подлежит возврату. Они направляют его к лизосомам, где происходит окончательное расщепление веществ и утилизация компонентов.
</a:t>
            </a:r>
            <a:endParaRPr lang="en-US" sz="1160" dirty="0"/>
          </a:p>
        </p:txBody>
      </p:sp>
      <p:sp>
        <p:nvSpPr>
          <p:cNvPr id="16" name="Text 5"/>
          <p:cNvSpPr txBox="1"/>
          <p:nvPr/>
        </p:nvSpPr>
        <p:spPr>
          <a:xfrm>
            <a:off x="3472756" y="3709292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клетке
</a:t>
            </a:r>
            <a:pPr algn="l" indent="0" marL="0">
              <a:lnSpc>
                <a:spcPct val="100000"/>
              </a:lnSpc>
              <a:buNone/>
            </a:pPr>
            <a:r>
              <a:rPr lang="en-US" sz="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путь важен для питания, защиты от чужеродных частиц и регулирования числа мембранных рецепторов. Эндосомы помогают клетке быстро адаптироваться к изменениям среды.
</a:t>
            </a:r>
            <a:endParaRPr lang="en-US" sz="120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5354" y="1587736"/>
            <a:ext cx="4233294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одномембранных органоидов по ключевым признакам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показывает, как между органоидами распределены синтез, переработка, хранение и сортировка веществ.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разделены между разными мембранными отделами, поэтому клетка работает как согласованная система, а не как единый «универсальный» отсек.
</a:t>
            </a:r>
            <a:endParaRPr lang="en-US" sz="1369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темы «Цитоплазма и одномембранные органоиды клетки»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1" y="3122027"/>
            <a:ext cx="4282440" cy="16017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и цитоскелет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для формы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Цитоскелет создаёт внутренний каркас клетки и помогает ей сохранять форму. Микротрубочки, микрофиламенты и промежуточные филаменты работают вместе, обеспечивая прочность и гибкость.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внутри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элементам цитоскелета перемещаются органоиды и везикулы. Это упорядочивает транспорт веществ в цитоплазме и позволяет клетке быстро доставлять молекулы к нужному месту.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процессов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остаётся средой, где химические реакции, транспорт и сигналы происходят согласованно. Благодаря этому обмен веществ не распадается на случайные отдельные события.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путь вещества от синтеза или поступления до упаковки, переработки и конечного распределения.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клетка использует одномембранные органоиды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125" y="2327461"/>
            <a:ext cx="4094700" cy="24312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2375" y="2327411"/>
            <a:ext cx="4094700" cy="24312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работы лизосом и болезни накопления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71213" y="1493062"/>
            <a:ext cx="389861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переваривание останавливается
</a:t>
            </a:r>
            <a:pPr algn="l" indent="0" marL="0">
              <a:lnSpc>
                <a:spcPct val="100000"/>
              </a:lnSpc>
              <a:buNone/>
            </a:pPr>
            <a:r>
              <a:rPr lang="en-US" sz="4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Лизосомы должны расщеплять вещества, которые клетка уже не использует. Если ферменты не работают, непереработанный материал накапливается в клетке и нарушает её нормальную жизнедеятельность. Постепенно это отражается на работе органов и тканей.
</a:t>
            </a:r>
            <a:endParaRPr lang="en-US" sz="1241" dirty="0"/>
          </a:p>
        </p:txBody>
      </p:sp>
      <p:sp>
        <p:nvSpPr>
          <p:cNvPr id="11" name="Text 3"/>
          <p:cNvSpPr txBox="1"/>
          <p:nvPr/>
        </p:nvSpPr>
        <p:spPr>
          <a:xfrm>
            <a:off x="4790452" y="1493062"/>
            <a:ext cx="389861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страдают разные органы
</a:t>
            </a:r>
            <a:pPr algn="l" indent="0" marL="0">
              <a:lnSpc>
                <a:spcPct val="100000"/>
              </a:lnSpc>
              <a:buNone/>
            </a:pPr>
            <a:r>
              <a:rPr lang="en-US" sz="4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болезни Тея—Сакса и болезни Гоше дефект затрагивает конкретные этапы расщепления молекул. Поэтому последствия бывают системными: особенно чувствительны нервная система, печень и селезенка, где обмен веществ идёт очень интенсивно.
</a:t>
            </a:r>
            <a:endParaRPr lang="en-US" sz="129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эндомембранной системы в жизнедеятельности клетки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объединяет функции, которые в клетке разделены между несколькими компартментами и зависят от общего пространства цитоплазмы.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направления равнозначны и взаимосвязаны: без синтеза, переработки и хранения клетка теряет устойчивость и точность обмена веществ.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темы «Эндомембранная система клетки»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4543" y="1494008"/>
            <a:ext cx="4349897" cy="32794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растительной и животной клетки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676686" y="1575853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Растительная клетка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ней особенно велика центральная вакуоль, а ЭПС активно участвует в синтезе веществ для клеточной стенки и накоплении запасов. Это помогает поддерживать тургор и рост.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676686" y="2406085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Животная клетка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неё особенно важны лизосомы и интенсивный мембранный транспорт. Клетка активно поглощает, перерабатывает и распределяет вещества, чтобы быстро реагировать на изменения среды.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676686" y="3236316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принцип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различия, обе клетки используют мембранные компартменты для разделения процессов. Это предотвращает взаимное мешание реакций, которые нельзя эффективно вести в одном объеме цитоплазмы.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676686" y="4066548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Функциональная специализация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Развитость отдельных органоидов связана с образом жизни клетки. Там, где нужно запасать и поддерживать давление, доминируют вакуоли; там, где важна переработка, заметнее лизосомы.
</a:t>
            </a:r>
            <a:endParaRPr lang="en-US" sz="10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148600"/>
            <a:ext cx="5422625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функций определяют работу эндомембранной системы.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3064591"/>
            <a:ext cx="3842615" cy="117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терминов и функций по теме презентации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4" y="3064592"/>
            <a:ext cx="3842615" cy="1173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функций — синтез, транспорт, сортировка, хранение и расщепление — показывают, как связаны основные термины темы и почему органоиды нельзя рассматривать отдельно.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Цитоплазма: не просто «среда», а 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объединяет обмен веществ, перемещение молекул и работу мембранных компартментов. Именно поэтому одномембранные органоиды действуют согласованно, а сбой одного звена отражается на всей эукариотической клетке.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2026-06-01T18:35:35Z</dcterms:created>
  <dcterms:modified xsi:type="dcterms:W3CDTF">2026-06-01T18:35:35Z</dcterms:modified>
</cp:coreProperties>
</file>