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76150" y="1859100"/>
            <a:ext cx="6791700" cy="23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74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Language in Use 3: английский язык в реальных ситуациях
</a:t>
            </a:r>
            <a:pPr algn="l" indent="0" marL="0">
              <a:lnSpc>
                <a:spcPct val="100000"/>
              </a:lnSpc>
              <a:buNone/>
            </a:pPr>
            <a:r>
              <a:rPr lang="en-US" sz="23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8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в школе, дома и в повседневном общении девятиклассника.
</a:t>
            </a:r>
            <a:endParaRPr lang="en-US" sz="4744" dirty="0"/>
          </a:p>
        </p:txBody>
      </p:sp>
      <p:sp>
        <p:nvSpPr>
          <p:cNvPr id="4" name="Text 1"/>
          <p:cNvSpPr txBox="1"/>
          <p:nvPr/>
        </p:nvSpPr>
        <p:spPr>
          <a:xfrm>
            <a:off x="4572000" y="320525"/>
            <a:ext cx="34698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английский учат через общение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 грамматика запоминаются лучше, когда они сразу связаны с конкретной ситуацией: уроком, покупкой, перепиской или просьбой. Контекст подсказывает значение, форму и уместный ответ.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лексика для разговора на уроке и вне школы
</a:t>
            </a:r>
            <a:endParaRPr lang="en-US" sz="2174" dirty="0"/>
          </a:p>
        </p:txBody>
      </p:sp>
      <p:sp>
        <p:nvSpPr>
          <p:cNvPr id="10" name="Text 2"/>
          <p:cNvSpPr txBox="1"/>
          <p:nvPr/>
        </p:nvSpPr>
        <p:spPr>
          <a:xfrm>
            <a:off x="232200" y="1093674"/>
            <a:ext cx="6780484" cy="592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тема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school, lesson, subject, homework, test, classmate и teacher помогают говорить об уроках, заданиях и школьных делах без лишних объяснений.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32200" y="1835334"/>
            <a:ext cx="6780484" cy="592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time, day, place, food, sport, hobby, travel и internet нужна, чтобы описывать день, интересы, поездки и привычные занятия подростка.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32200" y="2576984"/>
            <a:ext cx="6780484" cy="592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Глаголы-основа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be, have, do, go, get, make, know, like и want встречаются очень часто и составляют основу коротких, простых высказываний.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32200" y="3318641"/>
            <a:ext cx="6780484" cy="592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 в речи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and, but, because, then, so и also помогают соединять мысли, объяснять причину и делать ответ более связным и понятным.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232200" y="4060254"/>
            <a:ext cx="6780484" cy="5919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используется знакомая лексика в простых фразах, тем легче строить ответы, задавать вопросы и поддерживать разговор в обычной ситуации.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85100" y="1146080"/>
            <a:ext cx="2958900" cy="28924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диалоги в школьных и бытовых ситуациях
</a:t>
            </a:r>
            <a:endParaRPr lang="en-US" sz="2361" dirty="0"/>
          </a:p>
        </p:txBody>
      </p:sp>
      <p:sp>
        <p:nvSpPr>
          <p:cNvPr id="11" name="Text 2"/>
          <p:cNvSpPr txBox="1"/>
          <p:nvPr/>
        </p:nvSpPr>
        <p:spPr>
          <a:xfrm>
            <a:off x="788925" y="1207150"/>
            <a:ext cx="52689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разговора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обычно начинается с приветствия и обращения. Важно быстро понять, к кому обращаешься, и выбрать вежливую форму, особенно если разговор идёт с учителем, продавцом или незнакомым человеком.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788925" y="2108850"/>
            <a:ext cx="52689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 и реакция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и бытовых ситуациях часто нужны просьба, согласие, отказ и благодарность. Короткие реплики помогают попросить тетрадь, уточнить задание или вежливо ответить на предложение.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788925" y="3010550"/>
            <a:ext cx="52689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деталей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что-то неясно, собеседники уточняют время, место, цену или условие. Такие реплики особенно важны на перемене, в магазине и при договорённости о встрече.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788925" y="3912250"/>
            <a:ext cx="52689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заканчивается кратким подтверждением, благодарностью или прощанием. Это помогает сделать разговор естественным и показать, что смысл сообщения был понят правильно.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английский язык используется чаще всего
</a:t>
            </a:r>
            <a:endParaRPr lang="en-US" sz="2728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показывает, что язык чаще всего нужен в знакомых и регулярных ситуациях подростка, а не только на уроке.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общение с друзьями дают наибольшую практику, поэтому именно эти темы стоит тренировать в первую очередь.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распределение по темам раздела Language in Use 3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35775" y="351850"/>
            <a:ext cx="8315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 в контексте реальных действий
</a:t>
            </a:r>
            <a:endParaRPr lang="en-US" sz="2956" dirty="0"/>
          </a:p>
        </p:txBody>
      </p:sp>
      <p:sp>
        <p:nvSpPr>
          <p:cNvPr id="9" name="Text 2"/>
          <p:cNvSpPr txBox="1"/>
          <p:nvPr/>
        </p:nvSpPr>
        <p:spPr>
          <a:xfrm>
            <a:off x="535775" y="1174275"/>
            <a:ext cx="3810000" cy="15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Привычки и факты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подходит для регулярных действий и общеизвестных фактов: I go to school every day. Он помогает говорить о том, что повторяется или происходит обычно.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041475" y="1174275"/>
            <a:ext cx="3810000" cy="15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сейчас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Continuous нужен, когда событие происходит в момент речи: She is writing an email now. Эта форма делает описание более живым и точным.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35775" y="2830325"/>
            <a:ext cx="3810000" cy="15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Прошедшее событие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сообщает о завершённом действии в прошлом: We visited the museum last week. Важно сразу понимать, что событие уже закончилось.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5041475" y="2830325"/>
            <a:ext cx="3810000" cy="15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 отрицания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и вопросительные формы особенно полезны в разговоре: они позволяют уточнять информацию, проверять понимание и быстро реагировать на реплику собеседника.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короткое английское высказывание
</a:t>
            </a:r>
            <a:endParaRPr lang="en-US" sz="2496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26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составлении простого и понятного предложения
</a:t>
            </a:r>
            <a:endParaRPr lang="en-US" sz="1626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880357"/>
            <a:ext cx="3982500" cy="127088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времён в простых примерах
</a:t>
            </a:r>
            <a:endParaRPr lang="en-US" sz="2830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одно и то же действие меняется в зависимости от времени и смысла ситуации.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Важнее смысл ситуации, чем одно только окончание глагола: именно контекст подсказывает нужное время.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раздел Language in Use 3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4300" y="1285325"/>
            <a:ext cx="690300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69994" y="1285325"/>
            <a:ext cx="604013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67150" y="1328555"/>
            <a:ext cx="754800" cy="60384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37150" y="351850"/>
            <a:ext cx="8095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7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девятиклассников в английской речи
</a:t>
            </a:r>
            <a:endParaRPr lang="en-US" sz="2271" dirty="0"/>
          </a:p>
        </p:txBody>
      </p:sp>
      <p:sp>
        <p:nvSpPr>
          <p:cNvPr id="13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572211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9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формы to be
</a:t>
            </a:r>
            <a:pPr algn="ctr" indent="0" marL="0">
              <a:lnSpc>
                <a:spcPct val="100000"/>
              </a:lnSpc>
              <a:buNone/>
            </a:pPr>
            <a:r>
              <a:rPr lang="en-US" sz="159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94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забывают is, am, are в коротких ответах и описаниях. Из-за этого предложение звучит неполно и теряет нужную грамматическую опору.
</a:t>
            </a:r>
            <a:endParaRPr lang="en-US" sz="1594" dirty="0"/>
          </a:p>
        </p:txBody>
      </p:sp>
      <p:sp>
        <p:nvSpPr>
          <p:cNvPr id="15" name="Text 3"/>
          <p:cNvSpPr txBox="1"/>
          <p:nvPr/>
        </p:nvSpPr>
        <p:spPr>
          <a:xfrm>
            <a:off x="3457567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1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do и does
</a:t>
            </a:r>
            <a:pPr algn="ctr" indent="0" marL="0">
              <a:lnSpc>
                <a:spcPct val="100000"/>
              </a:lnSpc>
              <a:buNone/>
            </a:pPr>
            <a:r>
              <a:rPr lang="en-US" sz="151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16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do и does особенно заметно в вопросах и отрицаниях. Ошибка часто появляется, когда речь идёт о he, she, it и требуется другая форма.
</a:t>
            </a:r>
            <a:endParaRPr lang="en-US" sz="1516" dirty="0"/>
          </a:p>
        </p:txBody>
      </p:sp>
      <p:sp>
        <p:nvSpPr>
          <p:cNvPr id="16" name="Text 4"/>
          <p:cNvSpPr txBox="1"/>
          <p:nvPr/>
        </p:nvSpPr>
        <p:spPr>
          <a:xfrm>
            <a:off x="6342923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Дословный перевод
</a:t>
            </a:r>
            <a:pPr algn="ctr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34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перенос русской конструкции в английский часто нарушает порядок слов. Полезно сначала проверить подлежащее, потом форму глагола и только затем смысл всей фразы.
</a:t>
            </a:r>
            <a:endParaRPr lang="en-US" sz="143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390"/>
            <a:ext cx="4165800" cy="15499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4400" y="1126390"/>
            <a:ext cx="4165800" cy="154997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600247"/>
            <a:ext cx="37467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светлом кабинете сидят ученики, а на доске уже написана тема урока. Комната выглядит modern и bright: окна большие, парты аккуратные, а на столе у учителя лежат книги и тетради.
</a:t>
            </a:r>
            <a:endParaRPr lang="en-US" sz="1264" dirty="0"/>
          </a:p>
        </p:txBody>
      </p:sp>
      <p:sp>
        <p:nvSpPr>
          <p:cNvPr id="8" name="Text 1"/>
          <p:cNvSpPr txBox="1"/>
          <p:nvPr/>
        </p:nvSpPr>
        <p:spPr>
          <a:xfrm>
            <a:off x="537150" y="2837575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 класс в понедельник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873950" y="3600247"/>
            <a:ext cx="37467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Рюкзак кажется new и small, но внутри помещаются учебники, пенал и бутылка воды. Он удобно лежит рядом со стулом, а рядом стоят старые кроссовки и аккуратная спортивная форма.
</a:t>
            </a:r>
            <a:endParaRPr lang="en-US" sz="1236" dirty="0"/>
          </a:p>
        </p:txBody>
      </p:sp>
      <p:sp>
        <p:nvSpPr>
          <p:cNvPr id="10" name="Text 3"/>
          <p:cNvSpPr txBox="1"/>
          <p:nvPr/>
        </p:nvSpPr>
        <p:spPr>
          <a:xfrm>
            <a:off x="4873950" y="2840650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Мой рюкзак и вещи в нём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12" name="Text 5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людей, предметов и мест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языковые навыки тренируются на уроке
</a:t>
            </a:r>
            <a:endParaRPr lang="en-US" sz="2701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навыки часто переходят один в другой: услышал фразу, прочитал подсказку, сформулировал ответ и записал его.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Speaking и listening поддерживают живое общение, а reading и writing закрепляют его через текст и краткий ответ.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раздел Language in Use 3, материалы урока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понимать короткие тексты на английском
</a:t>
            </a:r>
            <a:endParaRPr lang="en-US" sz="2792" dirty="0"/>
          </a:p>
        </p:txBody>
      </p:sp>
      <p:sp>
        <p:nvSpPr>
          <p:cNvPr id="9" name="Text 1"/>
          <p:cNvSpPr txBox="1"/>
          <p:nvPr/>
        </p:nvSpPr>
        <p:spPr>
          <a:xfrm>
            <a:off x="1459442" y="31701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Сначала — опора
</a:t>
            </a:r>
            <a:pPr algn="ctr" indent="0" marL="0">
              <a:lnSpc>
                <a:spcPct val="100000"/>
              </a:lnSpc>
              <a:buNone/>
            </a:pPr>
            <a:r>
              <a:rPr lang="en-US" sz="105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 на заголовок, картинку и выделенные слова. Они подсказывают тему текста и помогают заранее ожидать, о чём будет сообщение.
</a:t>
            </a:r>
            <a:endParaRPr lang="en-US" sz="1055" dirty="0"/>
          </a:p>
        </p:txBody>
      </p:sp>
      <p:sp>
        <p:nvSpPr>
          <p:cNvPr id="10" name="Text 2"/>
          <p:cNvSpPr txBox="1"/>
          <p:nvPr/>
        </p:nvSpPr>
        <p:spPr>
          <a:xfrm>
            <a:off x="3036409" y="977224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имена, время, место и повторяющиеся слова. Именно они чаще всего показывают, кто действует, когда и где происходит событие.
</a:t>
            </a:r>
            <a:pPr algn="ctr" indent="0" marL="0">
              <a:lnSpc>
                <a:spcPct val="100000"/>
              </a:lnSpc>
              <a:buNone/>
            </a:pPr>
            <a:r>
              <a:rPr lang="en-US" sz="100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Затем — ключевые детали
</a:t>
            </a:r>
            <a:endParaRPr lang="en-US" sz="1002" dirty="0"/>
          </a:p>
        </p:txBody>
      </p:sp>
      <p:sp>
        <p:nvSpPr>
          <p:cNvPr id="11" name="Text 3"/>
          <p:cNvSpPr txBox="1"/>
          <p:nvPr/>
        </p:nvSpPr>
        <p:spPr>
          <a:xfrm>
            <a:off x="4618221" y="31701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Потом — общий смысл
</a:t>
            </a:r>
            <a:pPr algn="ctr" indent="0" marL="0">
              <a:lnSpc>
                <a:spcPct val="100000"/>
              </a:lnSpc>
              <a:buNone/>
            </a:pPr>
            <a:r>
              <a:rPr lang="en-US" sz="94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Прочитай предложение целиком и свяжи известные слова с контекстом. Так легче понять, что хочет сообщить автор, даже без перевода каждого слова.
</a:t>
            </a:r>
            <a:endParaRPr lang="en-US" sz="948" dirty="0"/>
          </a:p>
        </p:txBody>
      </p:sp>
      <p:sp>
        <p:nvSpPr>
          <p:cNvPr id="12" name="Text 4"/>
          <p:cNvSpPr txBox="1"/>
          <p:nvPr/>
        </p:nvSpPr>
        <p:spPr>
          <a:xfrm>
            <a:off x="6207146" y="977226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Сверь ответ с вопросом к тексту и уточни важную деталь. Если смысл ясен, значит, ты правильно уловил главную мысль.
</a:t>
            </a:r>
            <a:pPr algn="ctr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В конце — проверка
</a:t>
            </a:r>
            <a:endParaRPr lang="en-US" sz="1045" dirty="0"/>
          </a:p>
        </p:txBody>
      </p:sp>
      <p:sp>
        <p:nvSpPr>
          <p:cNvPr id="13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44328" y="1128900"/>
            <a:ext cx="4856543" cy="1735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речевые формулы для общения
</a:t>
            </a:r>
            <a:endParaRPr lang="en-US" sz="2950" dirty="0"/>
          </a:p>
        </p:txBody>
      </p:sp>
      <p:sp>
        <p:nvSpPr>
          <p:cNvPr id="5" name="Text 1"/>
          <p:cNvSpPr txBox="1"/>
          <p:nvPr/>
        </p:nvSpPr>
        <p:spPr>
          <a:xfrm>
            <a:off x="49340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формулы экономят время и делают речь понятнее в разговоре, особенно в коротких школьных диалогах.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971500" y="4463750"/>
            <a:ext cx="51786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Lesson materials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08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готовые фразы помогают быстро начать реплику, уточнить смысл и ответить вежливо без лишних пауз.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понять незнакомое слово шаг за шагом
</a:t>
            </a:r>
            <a:endParaRPr lang="en-US" sz="2936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5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Основано на приёмах работы с короткими школьными текстами из раздела Language in Use 3
</a:t>
            </a:r>
            <a:endParaRPr lang="en-US" sz="1445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9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письмо и сообщение на английском
</a:t>
            </a:r>
            <a:endParaRPr lang="en-US" sz="2783" dirty="0"/>
          </a:p>
        </p:txBody>
      </p:sp>
      <p:sp>
        <p:nvSpPr>
          <p:cNvPr id="10" name="Text 2"/>
          <p:cNvSpPr txBox="1"/>
          <p:nvPr/>
        </p:nvSpPr>
        <p:spPr>
          <a:xfrm>
            <a:off x="1078950" y="12253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обычно начинается с вежливого обращения к адресату: Hello, Hi, Dear. Оно задаёт тон сообщения и помогает сразу понять, кому оно адресовано.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78350" y="12253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важно коротко и ясно сообщить, зачем ты пишешь: пригласить, предупредить, поблагодарить или рассказать новость. Простая фраза делает смысл понятным с первого чтения.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078950" y="29398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добавь две-три конкретные детали: время, место, причину или действие. Такие сведения помогают читателю не гадать, а точно понять ситуацию и ответить по существу.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278350" y="29398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используй короткую вежливую фразу и подпись. Это делает письмо завершённым, а сообщение — дружелюбным и естественным для повседневного общения.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объединяются по теме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Тематические цепочки помогают быстрее вспоминать нужное слово и сразу строить рядом с ним понятные сочетания.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слова связаны по смыслу, их легче запомнить и использовать в предложении без долгого подбора.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раздела Language in Use 3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9013" y="1041900"/>
            <a:ext cx="3973425" cy="4101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Интонация, ударение и смысл реплики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232200" y="1129143"/>
            <a:ext cx="6780484" cy="99495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вопроса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Вопросительная интонация помогает сразу распознать просьбу, уточнение или удивление. В английской речи повышение тона в конце фразы часто показывает, что собеседник ожидает ответ.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32200" y="2375550"/>
            <a:ext cx="6376521" cy="99495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в ключевом слове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выделить голосом главное слово, реплика становится точнее по смыслу. Это особенно важно в коротких фразах, где одно слово может менять оттенок всей мысли.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32200" y="3621950"/>
            <a:ext cx="5995916" cy="99495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 и эмоции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 помогают разделить смысловые части и сделать речь понятной. По темпу, паузам и силе голоса можно передать радость, сомнение, вежливую просьбу или мягкое несогласие.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880357"/>
            <a:ext cx="3982500" cy="127088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Мини-проверка своих результатов по английскому
</a:t>
            </a:r>
            <a:endParaRPr lang="en-US" sz="2505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таблица помогает увидеть, что уже получается уверенно, а где ещё нужна тренировка и повторение.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Прогресс заметен, когда ответы становятся точнее, быстрее и содержат меньше ошибок в форме глагола и порядке слов.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Classroom assessment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9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английского языка с реальной жизнью подростка
</a:t>
            </a:r>
            <a:endParaRPr lang="en-US" sz="2253" dirty="0"/>
          </a:p>
        </p:txBody>
      </p:sp>
      <p:sp>
        <p:nvSpPr>
          <p:cNvPr id="10" name="Text 2"/>
          <p:cNvSpPr txBox="1"/>
          <p:nvPr/>
        </p:nvSpPr>
        <p:spPr>
          <a:xfrm>
            <a:off x="782425" y="1207150"/>
            <a:ext cx="3739496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 класс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нужен на уроках, в заданиях и при работе с короткими текстами. Он помогает понимать инструкции, отвечать на вопросы и уточнять непонятные слова без лишней тревоги.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181204" y="1207150"/>
            <a:ext cx="3739495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переписке, играх и разговорах с друзьями часто нужны простые фразы для приветствия, согласия, просьбы и ответа. Такие реплики быстро запоминаются, потому что используются регулярно.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782425" y="2858150"/>
            <a:ext cx="3739496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и информация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помогает смотреть видео, читать короткие сообщения и находить нужные сведения в сети. Даже небольшой словарный запас уже даёт возможность понять основную идею текста.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181204" y="2858150"/>
            <a:ext cx="3739495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и новые ситуации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поездке язык помогает спросить дорогу, назвать время, купить нужную вещь и объяснить, что тебе нужно. Простые фразы делают общение спокойнее и увереннее.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4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английский как инструмент общения и понимания
</a:t>
            </a:r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Language in Use 3 показывает, что английский становится понятнее, когда слова, грамматика и смысл работают вместе в знакомых ситуациях. Регулярная практика делает речь точнее и увереннее.
</a:t>
            </a:r>
            <a:endParaRPr lang="en-US" sz="374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2026-05-31T10:49:59Z</dcterms:created>
  <dcterms:modified xsi:type="dcterms:W3CDTF">2026-05-31T10:49:59Z</dcterms:modified>
</cp:coreProperties>
</file>