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jpeg"/><Relationship Id="rId3" Type="http://schemas.openxmlformats.org/officeDocument/2006/relationships/image" Target="../media/image-1-3.png"/><Relationship Id="rId4" Type="http://schemas.openxmlformats.org/officeDocument/2006/relationships/slideLayout" Target="../slideLayouts/slideLayout1.xml"/><Relationship Id="rId5"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jpeg"/><Relationship Id="rId3" Type="http://schemas.openxmlformats.org/officeDocument/2006/relationships/image" Target="../media/image-2-3.png"/><Relationship Id="rId4" Type="http://schemas.openxmlformats.org/officeDocument/2006/relationships/slideLayout" Target="../slideLayouts/slideLayout1.xml"/><Relationship Id="rId5"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image" Target="../media/image-3-6.png"/><Relationship Id="rId7" Type="http://schemas.openxmlformats.org/officeDocument/2006/relationships/image" Target="../media/image-3-7.png"/><Relationship Id="rId8" Type="http://schemas.openxmlformats.org/officeDocument/2006/relationships/image" Target="../media/image-3-8.png"/><Relationship Id="rId9" Type="http://schemas.openxmlformats.org/officeDocument/2006/relationships/image" Target="../media/image-3-9.png"/><Relationship Id="rId10" Type="http://schemas.openxmlformats.org/officeDocument/2006/relationships/image" Target="../media/image-3-10.png"/><Relationship Id="rId11" Type="http://schemas.openxmlformats.org/officeDocument/2006/relationships/image" Target="../media/image-3-11.png"/><Relationship Id="rId12" Type="http://schemas.openxmlformats.org/officeDocument/2006/relationships/image" Target="../media/image-3-12.png"/><Relationship Id="rId13" Type="http://schemas.openxmlformats.org/officeDocument/2006/relationships/image" Target="../media/image-3-13.png"/><Relationship Id="rId14" Type="http://schemas.openxmlformats.org/officeDocument/2006/relationships/slideLayout" Target="../slideLayouts/slideLayout1.xml"/><Relationship Id="rId15"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slideLayout" Target="../slideLayouts/slideLayout1.xml"/><Relationship Id="rId5"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slideLayout" Target="../slideLayouts/slideLayout1.xml"/><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jpe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image" Target="../media/image-6-6.png"/><Relationship Id="rId7" Type="http://schemas.openxmlformats.org/officeDocument/2006/relationships/image" Target="../media/image-6-7.png"/><Relationship Id="rId8" Type="http://schemas.openxmlformats.org/officeDocument/2006/relationships/image" Target="../media/image-6-8.png"/><Relationship Id="rId9" Type="http://schemas.openxmlformats.org/officeDocument/2006/relationships/image" Target="../media/image-6-9.png"/><Relationship Id="rId10" Type="http://schemas.openxmlformats.org/officeDocument/2006/relationships/slideLayout" Target="../slideLayouts/slideLayout1.xml"/><Relationship Id="rId11"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slideLayout" Target="../slideLayouts/slideLayout1.xml"/><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image" Target="../media/image-8-5.png"/><Relationship Id="rId6" Type="http://schemas.openxmlformats.org/officeDocument/2006/relationships/image" Target="../media/image-8-6.png"/><Relationship Id="rId7" Type="http://schemas.openxmlformats.org/officeDocument/2006/relationships/image" Target="../media/image-8-7.png"/><Relationship Id="rId8" Type="http://schemas.openxmlformats.org/officeDocument/2006/relationships/image" Target="../media/image-8-8.png"/><Relationship Id="rId9" Type="http://schemas.openxmlformats.org/officeDocument/2006/relationships/image" Target="../media/image-8-9.png"/><Relationship Id="rId10" Type="http://schemas.openxmlformats.org/officeDocument/2006/relationships/image" Target="../media/image-8-10.png"/><Relationship Id="rId11" Type="http://schemas.openxmlformats.org/officeDocument/2006/relationships/image" Target="../media/image-8-11.jpeg"/><Relationship Id="rId12" Type="http://schemas.openxmlformats.org/officeDocument/2006/relationships/image" Target="../media/image-8-12.png"/><Relationship Id="rId13" Type="http://schemas.openxmlformats.org/officeDocument/2006/relationships/slideLayout" Target="../slideLayouts/slideLayout1.xml"/><Relationship Id="rId1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slideLayout" Target="../slideLayouts/slideLayout1.xml"/><Relationship Id="rId5"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jpeg"/><Relationship Id="rId4" Type="http://schemas.openxmlformats.org/officeDocument/2006/relationships/image" Target="../media/image-10-4.png"/><Relationship Id="rId5" Type="http://schemas.openxmlformats.org/officeDocument/2006/relationships/image" Target="../media/image-10-5.jpeg"/><Relationship Id="rId6" Type="http://schemas.openxmlformats.org/officeDocument/2006/relationships/image" Target="../media/image-10-6.png"/><Relationship Id="rId7" Type="http://schemas.openxmlformats.org/officeDocument/2006/relationships/image" Target="../media/image-10-7.jpeg"/><Relationship Id="rId8" Type="http://schemas.openxmlformats.org/officeDocument/2006/relationships/image" Target="../media/image-10-8.png"/><Relationship Id="rId9" Type="http://schemas.openxmlformats.org/officeDocument/2006/relationships/slideLayout" Target="../slideLayouts/slideLayout1.xml"/><Relationship Id="rId10"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jpe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image" Target="../media/image-11-5.png"/><Relationship Id="rId6" Type="http://schemas.openxmlformats.org/officeDocument/2006/relationships/image" Target="../media/image-11-6.png"/><Relationship Id="rId7" Type="http://schemas.openxmlformats.org/officeDocument/2006/relationships/slideLayout" Target="../slideLayouts/slideLayout1.xml"/><Relationship Id="rId8"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slideLayout" Target="../slideLayouts/slideLayout1.xml"/><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jpeg"/><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image" Target="../media/image-13-5.png"/><Relationship Id="rId6" Type="http://schemas.openxmlformats.org/officeDocument/2006/relationships/image" Target="../media/image-13-6.png"/><Relationship Id="rId7" Type="http://schemas.openxmlformats.org/officeDocument/2006/relationships/image" Target="../media/image-13-7.png"/><Relationship Id="rId8" Type="http://schemas.openxmlformats.org/officeDocument/2006/relationships/slideLayout" Target="../slideLayouts/slideLayout1.xml"/><Relationship Id="rId9"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slideLayout" Target="../slideLayouts/slideLayout1.xml"/><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jpeg"/><Relationship Id="rId4" Type="http://schemas.openxmlformats.org/officeDocument/2006/relationships/image" Target="../media/image-15-4.png"/><Relationship Id="rId5" Type="http://schemas.openxmlformats.org/officeDocument/2006/relationships/image" Target="../media/image-15-5.jpeg"/><Relationship Id="rId6" Type="http://schemas.openxmlformats.org/officeDocument/2006/relationships/image" Target="../media/image-15-6.png"/><Relationship Id="rId7" Type="http://schemas.openxmlformats.org/officeDocument/2006/relationships/slideLayout" Target="../slideLayouts/slideLayout1.xml"/><Relationship Id="rId8"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image" Target="../media/image-16-4.png"/><Relationship Id="rId5" Type="http://schemas.openxmlformats.org/officeDocument/2006/relationships/image" Target="../media/image-16-5.png"/><Relationship Id="rId6" Type="http://schemas.openxmlformats.org/officeDocument/2006/relationships/slideLayout" Target="../slideLayouts/slideLayout1.xml"/><Relationship Id="rId7"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slideLayout" Target="../slideLayouts/slideLayout1.xml"/><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jpeg"/><Relationship Id="rId3" Type="http://schemas.openxmlformats.org/officeDocument/2006/relationships/image" Target="../media/image-18-3.png"/><Relationship Id="rId4" Type="http://schemas.openxmlformats.org/officeDocument/2006/relationships/image" Target="../media/image-18-4.png"/><Relationship Id="rId5" Type="http://schemas.openxmlformats.org/officeDocument/2006/relationships/image" Target="../media/image-18-5.png"/><Relationship Id="rId6" Type="http://schemas.openxmlformats.org/officeDocument/2006/relationships/image" Target="../media/image-18-6.png"/><Relationship Id="rId7" Type="http://schemas.openxmlformats.org/officeDocument/2006/relationships/image" Target="../media/image-18-7.png"/><Relationship Id="rId8" Type="http://schemas.openxmlformats.org/officeDocument/2006/relationships/slideLayout" Target="../slideLayouts/slideLayout1.xml"/><Relationship Id="rId9"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image" Target="../media/image-19-3.png"/><Relationship Id="rId4" Type="http://schemas.openxmlformats.org/officeDocument/2006/relationships/slideLayout" Target="../slideLayouts/slideLayout1.xml"/><Relationship Id="rId5"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5000597" y="0"/>
            <a:ext cx="4272855"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360000" y="2104050"/>
            <a:ext cx="4485300" cy="935400"/>
          </a:xfrm>
          <a:prstGeom prst="rect">
            <a:avLst/>
          </a:prstGeom>
          <a:noFill/>
          <a:ln/>
        </p:spPr>
        <p:txBody>
          <a:bodyPr wrap="square" lIns="0" tIns="0" rIns="0" bIns="0" rtlCol="0" anchor="b"/>
          <a:lstStyle/>
          <a:p>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Discover Moscow’s famous fortress, symbols, and history.
</a:t>
            </a:r>
            <a:endParaRPr lang="en-US" sz="1400" dirty="0"/>
          </a:p>
        </p:txBody>
      </p:sp>
      <p:sp>
        <p:nvSpPr>
          <p:cNvPr id="6" name="Text 1"/>
          <p:cNvSpPr txBox="1"/>
          <p:nvPr/>
        </p:nvSpPr>
        <p:spPr>
          <a:xfrm>
            <a:off x="360000" y="3245425"/>
            <a:ext cx="5278800" cy="1538100"/>
          </a:xfrm>
          <a:prstGeom prst="rect">
            <a:avLst/>
          </a:prstGeom>
          <a:noFill/>
          <a:ln/>
        </p:spPr>
        <p:txBody>
          <a:bodyPr wrap="square" lIns="0" tIns="0" rIns="0" bIns="0" rtlCol="0" anchor="t"/>
          <a:lstStyle/>
          <a:p>
            <a:pPr algn="l" indent="0" marL="0">
              <a:lnSpc>
                <a:spcPct val="90000"/>
              </a:lnSpc>
              <a:buNone/>
            </a:pPr>
            <a:r>
              <a:rPr lang="en-US" sz="2800" b="1" dirty="0">
                <a:solidFill>
                  <a:srgbClr val="FFFFFF"/>
                </a:solidFill>
                <a:latin typeface="Arial" pitchFamily="34" charset="0"/>
                <a:ea typeface="Arial" pitchFamily="34" charset="-122"/>
                <a:cs typeface="Arial" pitchFamily="34" charset="-120"/>
              </a:rPr>
              <a:t>What do you know about the Moscow Kremlin?
</a:t>
            </a:r>
            <a:endParaRPr lang="en-US" sz="2800" dirty="0"/>
          </a:p>
        </p:txBody>
      </p:sp>
      <p:sp>
        <p:nvSpPr>
          <p:cNvPr id="7" name="Text 2"/>
          <p:cNvSpPr txBox="1"/>
          <p:nvPr/>
        </p:nvSpPr>
        <p:spPr>
          <a:xfrm>
            <a:off x="360000" y="360000"/>
            <a:ext cx="3361500" cy="412800"/>
          </a:xfrm>
          <a:prstGeom prst="rect">
            <a:avLst/>
          </a:prstGeom>
          <a:noFill/>
          <a:ln/>
        </p:spPr>
        <p:txBody>
          <a:bodyPr wrap="square" lIns="0" tIns="0" rIns="0" bIns="0" rtlCol="0" anchor="t"/>
          <a:lstStyle/>
          <a:p>
            <a:pPr algn="l" indent="0" marL="0">
              <a:lnSpc>
                <a:spcPct val="100000"/>
              </a:lnSpc>
              <a:buNone/>
            </a:pPr>
            <a:r>
              <a:rPr lang="en-US" sz="1800" dirty="0">
                <a:solidFill>
                  <a:srgbClr val="FFFFFF"/>
                </a:solidFill>
                <a:latin typeface="Arial" pitchFamily="34" charset="0"/>
                <a:ea typeface="Arial" pitchFamily="34" charset="-122"/>
                <a:cs typeface="Arial" pitchFamily="34" charset="-120"/>
              </a:rPr>
              <a:t>
</a:t>
            </a:r>
            <a:endParaRPr lang="en-US" sz="18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148" y="0"/>
            <a:ext cx="4152305"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4376750" y="360000"/>
            <a:ext cx="4407300" cy="1903200"/>
          </a:xfrm>
          <a:prstGeom prst="rect">
            <a:avLst/>
          </a:prstGeom>
          <a:noFill/>
          <a:ln/>
        </p:spPr>
        <p:txBody>
          <a:bodyPr wrap="square" lIns="0" tIns="0" rIns="0" bIns="0" rtlCol="0" anchor="t"/>
          <a:lstStyle/>
          <a:p>
            <a:pPr algn="l" indent="0" marL="0">
              <a:lnSpc>
                <a:spcPct val="90000"/>
              </a:lnSpc>
              <a:buNone/>
            </a:pPr>
            <a:r>
              <a:rPr lang="en-US" sz="2800" b="1" dirty="0">
                <a:solidFill>
                  <a:srgbClr val="FFFFFF"/>
                </a:solidFill>
                <a:latin typeface="Arial" pitchFamily="34" charset="0"/>
                <a:ea typeface="Arial" pitchFamily="34" charset="-122"/>
                <a:cs typeface="Arial" pitchFamily="34" charset="-120"/>
              </a:rPr>
              <a:t>Moscow Kremlin: facts and context
</a:t>
            </a:r>
            <a:endParaRPr lang="en-US" sz="2800" dirty="0"/>
          </a:p>
        </p:txBody>
      </p:sp>
      <p:sp>
        <p:nvSpPr>
          <p:cNvPr id="6" name="Text 1"/>
          <p:cNvSpPr txBox="1"/>
          <p:nvPr/>
        </p:nvSpPr>
        <p:spPr>
          <a:xfrm>
            <a:off x="8784000" y="4827075"/>
            <a:ext cx="360000" cy="316500"/>
          </a:xfrm>
          <a:prstGeom prst="rect">
            <a:avLst/>
          </a:prstGeom>
          <a:noFill/>
          <a:ln/>
        </p:spPr>
        <p:txBody>
          <a:bodyPr wrap="square" lIns="0" tIns="0" rIns="0" bIns="0" rtlCol="0" anchor="ctr"/>
          <a:lstStyle/>
          <a:p>
            <a:pPr algn="ctr" indent="0" marL="0">
              <a:lnSpc>
                <a:spcPct val="90000"/>
              </a:lnSpc>
              <a:buNone/>
            </a:pPr>
            <a:r>
              <a:rPr lang="en-US" sz="1200" b="1" dirty="0">
                <a:solidFill>
                  <a:srgbClr val="FFFFFF"/>
                </a:solidFill>
                <a:latin typeface="Arial" pitchFamily="34" charset="0"/>
                <a:ea typeface="Arial" pitchFamily="34" charset="-122"/>
                <a:cs typeface="Arial" pitchFamily="34" charset="-120"/>
              </a:rPr>
              <a:t>2</a:t>
            </a:r>
            <a:endParaRPr lang="en-US" sz="1200" dirty="0"/>
          </a:p>
        </p:txBody>
      </p:sp>
      <p:sp>
        <p:nvSpPr>
          <p:cNvPr id="7" name="Text 2"/>
          <p:cNvSpPr txBox="1"/>
          <p:nvPr/>
        </p:nvSpPr>
        <p:spPr>
          <a:xfrm>
            <a:off x="4376850" y="2331350"/>
            <a:ext cx="4407300" cy="2452200"/>
          </a:xfrm>
          <a:prstGeom prst="rect">
            <a:avLst/>
          </a:prstGeom>
          <a:noFill/>
          <a:ln/>
        </p:spPr>
        <p:txBody>
          <a:bodyPr wrap="square" lIns="0" tIns="0" rIns="0" bIns="0" rtlCol="0" anchor="ctr"/>
          <a:lstStyle/>
          <a:p>
            <a:pPr algn="l" indent="0" marL="0">
              <a:lnSpc>
                <a:spcPct val="100000"/>
              </a:lnSpc>
              <a:buNone/>
            </a:pPr>
            <a:r>
              <a:rPr lang="en-US" sz="1700" dirty="0">
                <a:solidFill>
                  <a:srgbClr val="FFFFFF"/>
                </a:solidFill>
                <a:latin typeface="Arial" pitchFamily="34" charset="0"/>
                <a:ea typeface="Arial" pitchFamily="34" charset="-122"/>
                <a:cs typeface="Arial" pitchFamily="34" charset="-120"/>
              </a:rPr>
              <a:t>The Moscow Kremlin stands in the heart of the city on Borovitsky Hill by the Moscow River. It is both an ancient fortress and the official residence of Russia’s president, while also being a UNESCO World Heritage Site since 1990.
</a:t>
            </a:r>
            <a:endParaRPr lang="en-US" sz="17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449800" y="3188538"/>
            <a:ext cx="428100" cy="4281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6141456" y="3188538"/>
            <a:ext cx="374588" cy="4281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3282100" y="3231228"/>
            <a:ext cx="428400" cy="34272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pic>
        <p:nvPicPr>
          <p:cNvPr id="10" name="Image 8" descr="preencoded.png">    </p:cNvPr>
          <p:cNvPicPr>
            <a:picLocks noChangeAspect="1"/>
          </p:cNvPicPr>
          <p:nvPr/>
        </p:nvPicPr>
        <p:blipFill>
          <a:blip r:embed="rId9"/>
          <a:stretch>
            <a:fillRect/>
          </a:stretch>
        </p:blipFill>
        <p:spPr>
          <a:xfrm>
            <a:off x="4751988" y="1686040"/>
            <a:ext cx="321075" cy="428100"/>
          </a:xfrm>
          <a:prstGeom prst="rect">
            <a:avLst/>
          </a:prstGeom>
        </p:spPr>
      </p:pic>
      <p:pic>
        <p:nvPicPr>
          <p:cNvPr id="11" name="Image 9" descr="preencoded.png">    </p:cNvPr>
          <p:cNvPicPr>
            <a:picLocks noChangeAspect="1"/>
          </p:cNvPicPr>
          <p:nvPr/>
        </p:nvPicPr>
        <p:blipFill>
          <a:blip r:embed="rId10"/>
          <a:stretch>
            <a:fillRect/>
          </a:stretch>
        </p:blipFill>
        <p:spPr>
          <a:xfrm>
            <a:off x="0" y="0"/>
            <a:ext cx="9144000" cy="5143500"/>
          </a:xfrm>
          <a:prstGeom prst="rect">
            <a:avLst/>
          </a:prstGeom>
        </p:spPr>
      </p:pic>
      <p:pic>
        <p:nvPicPr>
          <p:cNvPr id="12" name="Image 10" descr="preencoded.png">    </p:cNvPr>
          <p:cNvPicPr>
            <a:picLocks noChangeAspect="1"/>
          </p:cNvPicPr>
          <p:nvPr/>
        </p:nvPicPr>
        <p:blipFill>
          <a:blip r:embed="rId11"/>
          <a:stretch>
            <a:fillRect/>
          </a:stretch>
        </p:blipFill>
        <p:spPr>
          <a:xfrm>
            <a:off x="1866025" y="1686040"/>
            <a:ext cx="428100" cy="428100"/>
          </a:xfrm>
          <a:prstGeom prst="rect">
            <a:avLst/>
          </a:prstGeom>
        </p:spPr>
      </p:pic>
      <p:pic>
        <p:nvPicPr>
          <p:cNvPr id="13" name="Image 11" descr="preencoded.png">    </p:cNvPr>
          <p:cNvPicPr>
            <a:picLocks noChangeAspect="1"/>
          </p:cNvPicPr>
          <p:nvPr/>
        </p:nvPicPr>
        <p:blipFill>
          <a:blip r:embed="rId12"/>
          <a:stretch>
            <a:fillRect/>
          </a:stretch>
        </p:blipFill>
        <p:spPr>
          <a:xfrm>
            <a:off x="0" y="0"/>
            <a:ext cx="9144000" cy="5143500"/>
          </a:xfrm>
          <a:prstGeom prst="rect">
            <a:avLst/>
          </a:prstGeom>
        </p:spPr>
      </p:pic>
      <p:pic>
        <p:nvPicPr>
          <p:cNvPr id="14" name="Image 12" descr="preencoded.png">    </p:cNvPr>
          <p:cNvPicPr>
            <a:picLocks noChangeAspect="1"/>
          </p:cNvPicPr>
          <p:nvPr/>
        </p:nvPicPr>
        <p:blipFill>
          <a:blip r:embed="rId13"/>
          <a:stretch>
            <a:fillRect/>
          </a:stretch>
        </p:blipFill>
        <p:spPr>
          <a:xfrm>
            <a:off x="0" y="0"/>
            <a:ext cx="9144000" cy="5143500"/>
          </a:xfrm>
          <a:prstGeom prst="rect">
            <a:avLst/>
          </a:prstGeom>
        </p:spPr>
      </p:pic>
      <p:sp>
        <p:nvSpPr>
          <p:cNvPr id="15" name="Text 0"/>
          <p:cNvSpPr txBox="1"/>
          <p:nvPr/>
        </p:nvSpPr>
        <p:spPr>
          <a:xfrm>
            <a:off x="8784000" y="4827075"/>
            <a:ext cx="360000" cy="316500"/>
          </a:xfrm>
          <a:prstGeom prst="rect">
            <a:avLst/>
          </a:prstGeom>
          <a:noFill/>
          <a:ln/>
        </p:spPr>
        <p:txBody>
          <a:bodyPr wrap="square" lIns="0" tIns="0" rIns="0" bIns="0" rtlCol="0" anchor="ctr"/>
          <a:lstStyle/>
          <a:p>
            <a:pPr algn="ctr" indent="0" marL="0">
              <a:lnSpc>
                <a:spcPct val="90000"/>
              </a:lnSpc>
              <a:buNone/>
            </a:pPr>
            <a:r>
              <a:rPr lang="en-US" sz="1200" b="1" dirty="0">
                <a:solidFill>
                  <a:srgbClr val="FFFFFF"/>
                </a:solidFill>
                <a:latin typeface="Arial" pitchFamily="34" charset="0"/>
                <a:ea typeface="Arial" pitchFamily="34" charset="-122"/>
                <a:cs typeface="Arial" pitchFamily="34" charset="-120"/>
              </a:rPr>
              <a:t>3</a:t>
            </a:r>
            <a:endParaRPr lang="en-US" sz="1200" dirty="0"/>
          </a:p>
        </p:txBody>
      </p:sp>
      <p:sp>
        <p:nvSpPr>
          <p:cNvPr id="16" name="Text 1"/>
          <p:cNvSpPr txBox="1"/>
          <p:nvPr/>
        </p:nvSpPr>
        <p:spPr>
          <a:xfrm>
            <a:off x="449650" y="3650713"/>
            <a:ext cx="2543700" cy="780600"/>
          </a:xfrm>
          <a:prstGeom prst="rect">
            <a:avLst/>
          </a:prstGeom>
          <a:noFill/>
          <a:ln/>
        </p:spPr>
        <p:txBody>
          <a:bodyPr wrap="square" lIns="0" tIns="0" rIns="0" bIns="0" rtlCol="0" anchor="t"/>
          <a:lstStyle/>
          <a:p>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The word Kremlin means a historic city fortress. It is connected with strong walls, protection, and state power. In English, students can describe it as a famous fortress in the center of Moscow.
</a:t>
            </a:r>
            <a:endParaRPr lang="en-US" sz="1000" dirty="0"/>
          </a:p>
        </p:txBody>
      </p:sp>
      <p:sp>
        <p:nvSpPr>
          <p:cNvPr id="17" name="Text 2"/>
          <p:cNvSpPr txBox="1"/>
          <p:nvPr/>
        </p:nvSpPr>
        <p:spPr>
          <a:xfrm>
            <a:off x="962475" y="3188527"/>
            <a:ext cx="2031000" cy="399600"/>
          </a:xfrm>
          <a:prstGeom prst="rect">
            <a:avLst/>
          </a:prstGeom>
          <a:noFill/>
          <a:ln/>
        </p:spPr>
        <p:txBody>
          <a:bodyPr wrap="square" lIns="0" tIns="0" rIns="0" bIns="0" rtlCol="0" anchor="ctr"/>
          <a:lstStyle/>
          <a:p>
            <a:pPr algn="l" indent="0" marL="0">
              <a:lnSpc>
                <a:spcPct val="100000"/>
              </a:lnSpc>
              <a:buNone/>
            </a:pPr>
            <a:r>
              <a:rPr lang="en-US" sz="1200" b="1" dirty="0">
                <a:solidFill>
                  <a:srgbClr val="FFFFFF"/>
                </a:solidFill>
                <a:latin typeface="Arial" pitchFamily="34" charset="0"/>
                <a:ea typeface="Arial" pitchFamily="34" charset="-122"/>
                <a:cs typeface="Arial" pitchFamily="34" charset="-120"/>
              </a:rPr>
              <a:t>Kremlin and fortress
</a:t>
            </a:r>
            <a:endParaRPr lang="en-US" sz="1200" dirty="0"/>
          </a:p>
        </p:txBody>
      </p:sp>
      <p:sp>
        <p:nvSpPr>
          <p:cNvPr id="18" name="Text 3"/>
          <p:cNvSpPr txBox="1"/>
          <p:nvPr/>
        </p:nvSpPr>
        <p:spPr>
          <a:xfrm>
            <a:off x="6114550" y="3650713"/>
            <a:ext cx="2543700" cy="780600"/>
          </a:xfrm>
          <a:prstGeom prst="rect">
            <a:avLst/>
          </a:prstGeom>
          <a:noFill/>
          <a:ln/>
        </p:spPr>
        <p:txBody>
          <a:bodyPr wrap="square" lIns="0" tIns="0" rIns="0" bIns="0" rtlCol="0" anchor="t"/>
          <a:lstStyle/>
          <a:p>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Today the Kremlin is not only a monument, but also a residence and a symbol of Russia. This makes it useful for short English sentences about both history and the present day.
</a:t>
            </a:r>
            <a:endParaRPr lang="en-US" sz="1000" dirty="0"/>
          </a:p>
        </p:txBody>
      </p:sp>
      <p:sp>
        <p:nvSpPr>
          <p:cNvPr id="19" name="Text 4"/>
          <p:cNvSpPr txBox="1"/>
          <p:nvPr/>
        </p:nvSpPr>
        <p:spPr>
          <a:xfrm>
            <a:off x="6627375" y="3188527"/>
            <a:ext cx="2031000" cy="399600"/>
          </a:xfrm>
          <a:prstGeom prst="rect">
            <a:avLst/>
          </a:prstGeom>
          <a:noFill/>
          <a:ln/>
        </p:spPr>
        <p:txBody>
          <a:bodyPr wrap="square" lIns="0" tIns="0" rIns="0" bIns="0" rtlCol="0" anchor="ctr"/>
          <a:lstStyle/>
          <a:p>
            <a:pPr algn="l" indent="0" marL="0">
              <a:lnSpc>
                <a:spcPct val="100000"/>
              </a:lnSpc>
              <a:buNone/>
            </a:pPr>
            <a:r>
              <a:rPr lang="en-US" sz="1200" b="1" dirty="0">
                <a:solidFill>
                  <a:srgbClr val="FFFFFF"/>
                </a:solidFill>
                <a:latin typeface="Arial" pitchFamily="34" charset="0"/>
                <a:ea typeface="Arial" pitchFamily="34" charset="-122"/>
                <a:cs typeface="Arial" pitchFamily="34" charset="-120"/>
              </a:rPr>
              <a:t>Residence and symbol
</a:t>
            </a:r>
            <a:endParaRPr lang="en-US" sz="1200" dirty="0"/>
          </a:p>
        </p:txBody>
      </p:sp>
      <p:sp>
        <p:nvSpPr>
          <p:cNvPr id="20" name="Text 5"/>
          <p:cNvSpPr txBox="1"/>
          <p:nvPr/>
        </p:nvSpPr>
        <p:spPr>
          <a:xfrm>
            <a:off x="3282100" y="3650713"/>
            <a:ext cx="2543700" cy="780600"/>
          </a:xfrm>
          <a:prstGeom prst="rect">
            <a:avLst/>
          </a:prstGeom>
          <a:noFill/>
          <a:ln/>
        </p:spPr>
        <p:txBody>
          <a:bodyPr wrap="square" lIns="0" tIns="0" rIns="0" bIns="0" rtlCol="0" anchor="t"/>
          <a:lstStyle/>
          <a:p>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Cathedrals and the main square show the religious and ceremonial side of the Kremlin. They are important for speaking about royal ceremonies, historic traditions, and old Russian architecture.
</a:t>
            </a:r>
            <a:endParaRPr lang="en-US" sz="1000" dirty="0"/>
          </a:p>
        </p:txBody>
      </p:sp>
      <p:sp>
        <p:nvSpPr>
          <p:cNvPr id="21" name="Text 6"/>
          <p:cNvSpPr txBox="1"/>
          <p:nvPr/>
        </p:nvSpPr>
        <p:spPr>
          <a:xfrm>
            <a:off x="3794925" y="3188527"/>
            <a:ext cx="2031000" cy="399600"/>
          </a:xfrm>
          <a:prstGeom prst="rect">
            <a:avLst/>
          </a:prstGeom>
          <a:noFill/>
          <a:ln/>
        </p:spPr>
        <p:txBody>
          <a:bodyPr wrap="square" lIns="0" tIns="0" rIns="0" bIns="0" rtlCol="0" anchor="ctr"/>
          <a:lstStyle/>
          <a:p>
            <a:pPr algn="l" indent="0" marL="0">
              <a:lnSpc>
                <a:spcPct val="100000"/>
              </a:lnSpc>
              <a:buNone/>
            </a:pPr>
            <a:r>
              <a:rPr lang="en-US" sz="1200" b="1" dirty="0">
                <a:solidFill>
                  <a:srgbClr val="FFFFFF"/>
                </a:solidFill>
                <a:latin typeface="Arial" pitchFamily="34" charset="0"/>
                <a:ea typeface="Arial" pitchFamily="34" charset="-122"/>
                <a:cs typeface="Arial" pitchFamily="34" charset="-120"/>
              </a:rPr>
              <a:t>Cathedrals and square
</a:t>
            </a:r>
            <a:endParaRPr lang="en-US" sz="1200" dirty="0"/>
          </a:p>
        </p:txBody>
      </p:sp>
      <p:sp>
        <p:nvSpPr>
          <p:cNvPr id="22" name="Text 7"/>
          <p:cNvSpPr txBox="1"/>
          <p:nvPr/>
        </p:nvSpPr>
        <p:spPr>
          <a:xfrm>
            <a:off x="4698325" y="2148215"/>
            <a:ext cx="2543700" cy="780600"/>
          </a:xfrm>
          <a:prstGeom prst="rect">
            <a:avLst/>
          </a:prstGeom>
          <a:noFill/>
          <a:ln/>
        </p:spPr>
        <p:txBody>
          <a:bodyPr wrap="square" lIns="0" tIns="0" rIns="0" bIns="0" rtlCol="0" anchor="t"/>
          <a:lstStyle/>
          <a:p>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The Kremlin also includes a palace and museum spaces. These words help students talk about official events, valuable collections, and the role of the Kremlin in modern cultural life.
</a:t>
            </a:r>
            <a:endParaRPr lang="en-US" sz="1000" dirty="0"/>
          </a:p>
        </p:txBody>
      </p:sp>
      <p:sp>
        <p:nvSpPr>
          <p:cNvPr id="23" name="Text 8"/>
          <p:cNvSpPr txBox="1"/>
          <p:nvPr/>
        </p:nvSpPr>
        <p:spPr>
          <a:xfrm>
            <a:off x="5211150" y="1686030"/>
            <a:ext cx="2031000" cy="399600"/>
          </a:xfrm>
          <a:prstGeom prst="rect">
            <a:avLst/>
          </a:prstGeom>
          <a:noFill/>
          <a:ln/>
        </p:spPr>
        <p:txBody>
          <a:bodyPr wrap="square" lIns="0" tIns="0" rIns="0" bIns="0" rtlCol="0" anchor="ctr"/>
          <a:lstStyle/>
          <a:p>
            <a:pPr algn="l" indent="0" marL="0">
              <a:lnSpc>
                <a:spcPct val="100000"/>
              </a:lnSpc>
              <a:buNone/>
            </a:pPr>
            <a:r>
              <a:rPr lang="en-US" sz="1200" b="1" dirty="0">
                <a:solidFill>
                  <a:srgbClr val="FFFFFF"/>
                </a:solidFill>
                <a:latin typeface="Arial" pitchFamily="34" charset="0"/>
                <a:ea typeface="Arial" pitchFamily="34" charset="-122"/>
                <a:cs typeface="Arial" pitchFamily="34" charset="-120"/>
              </a:rPr>
              <a:t>Palace and museum
</a:t>
            </a:r>
            <a:endParaRPr lang="en-US" sz="1200" dirty="0"/>
          </a:p>
        </p:txBody>
      </p:sp>
      <p:sp>
        <p:nvSpPr>
          <p:cNvPr id="24" name="Text 9"/>
          <p:cNvSpPr txBox="1"/>
          <p:nvPr/>
        </p:nvSpPr>
        <p:spPr>
          <a:xfrm>
            <a:off x="2378700" y="1686030"/>
            <a:ext cx="2031000" cy="399600"/>
          </a:xfrm>
          <a:prstGeom prst="rect">
            <a:avLst/>
          </a:prstGeom>
          <a:noFill/>
          <a:ln/>
        </p:spPr>
        <p:txBody>
          <a:bodyPr wrap="square" lIns="0" tIns="0" rIns="0" bIns="0" rtlCol="0" anchor="ctr"/>
          <a:lstStyle/>
          <a:p>
            <a:pPr algn="l" indent="0" marL="0">
              <a:lnSpc>
                <a:spcPct val="100000"/>
              </a:lnSpc>
              <a:buNone/>
            </a:pPr>
            <a:r>
              <a:rPr lang="en-US" sz="1200" b="1" dirty="0">
                <a:solidFill>
                  <a:srgbClr val="FFFFFF"/>
                </a:solidFill>
                <a:latin typeface="Arial" pitchFamily="34" charset="0"/>
                <a:ea typeface="Arial" pitchFamily="34" charset="-122"/>
                <a:cs typeface="Arial" pitchFamily="34" charset="-120"/>
              </a:rPr>
              <a:t>Towers and walls
</a:t>
            </a:r>
            <a:endParaRPr lang="en-US" sz="1200" dirty="0"/>
          </a:p>
        </p:txBody>
      </p:sp>
      <p:sp>
        <p:nvSpPr>
          <p:cNvPr id="25" name="Text 10"/>
          <p:cNvSpPr txBox="1"/>
          <p:nvPr/>
        </p:nvSpPr>
        <p:spPr>
          <a:xfrm>
            <a:off x="1865875" y="2148215"/>
            <a:ext cx="2543700" cy="780600"/>
          </a:xfrm>
          <a:prstGeom prst="rect">
            <a:avLst/>
          </a:prstGeom>
          <a:noFill/>
          <a:ln/>
        </p:spPr>
        <p:txBody>
          <a:bodyPr wrap="square" lIns="0" tIns="0" rIns="0" bIns="0" rtlCol="0" anchor="t"/>
          <a:lstStyle/>
          <a:p>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The Kremlin is known for its red walls and ancient towers. These parts make the silhouette easy to recognize and help explain why the Kremlin looked like a powerful defense center in the past.
</a:t>
            </a:r>
            <a:endParaRPr lang="en-US" sz="1000" dirty="0"/>
          </a:p>
        </p:txBody>
      </p:sp>
      <p:sp>
        <p:nvSpPr>
          <p:cNvPr id="26" name="Text 11"/>
          <p:cNvSpPr txBox="1"/>
          <p:nvPr/>
        </p:nvSpPr>
        <p:spPr>
          <a:xfrm>
            <a:off x="360000" y="360000"/>
            <a:ext cx="8416500" cy="930600"/>
          </a:xfrm>
          <a:prstGeom prst="rect">
            <a:avLst/>
          </a:prstGeom>
          <a:noFill/>
          <a:ln/>
        </p:spPr>
        <p:txBody>
          <a:bodyPr wrap="square" lIns="0" tIns="0" rIns="0" bIns="0" rtlCol="0" anchor="t"/>
          <a:lstStyle/>
          <a:p>
            <a:pPr algn="l" indent="0" marL="0">
              <a:lnSpc>
                <a:spcPct val="90000"/>
              </a:lnSpc>
              <a:buNone/>
            </a:pPr>
            <a:r>
              <a:rPr lang="en-US" sz="2800" b="1" dirty="0">
                <a:solidFill>
                  <a:srgbClr val="FFFFFF"/>
                </a:solidFill>
                <a:latin typeface="Arial" pitchFamily="34" charset="0"/>
                <a:ea typeface="Arial" pitchFamily="34" charset="-122"/>
                <a:cs typeface="Arial" pitchFamily="34" charset="-120"/>
              </a:rPr>
              <a:t>Key words for the lesson
</a:t>
            </a:r>
            <a:endParaRPr lang="en-US" sz="28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60000" y="1819821"/>
            <a:ext cx="4348200" cy="2621709"/>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360000" y="360000"/>
            <a:ext cx="7501500" cy="922800"/>
          </a:xfrm>
          <a:prstGeom prst="rect">
            <a:avLst/>
          </a:prstGeom>
          <a:noFill/>
          <a:ln/>
        </p:spPr>
        <p:txBody>
          <a:bodyPr wrap="square" lIns="0" tIns="0" rIns="0" bIns="0" rtlCol="0" anchor="t"/>
          <a:lstStyle/>
          <a:p>
            <a:pPr algn="l" indent="0" marL="0">
              <a:lnSpc>
                <a:spcPct val="90000"/>
              </a:lnSpc>
              <a:buNone/>
            </a:pPr>
            <a:r>
              <a:rPr lang="en-US" sz="2800" b="1" dirty="0">
                <a:solidFill>
                  <a:srgbClr val="FFFFFF"/>
                </a:solidFill>
                <a:latin typeface="Arial" pitchFamily="34" charset="0"/>
                <a:ea typeface="Arial" pitchFamily="34" charset="-122"/>
                <a:cs typeface="Arial" pitchFamily="34" charset="-120"/>
              </a:rPr>
              <a:t>Simple facts about the Kremlin
</a:t>
            </a:r>
            <a:endParaRPr lang="en-US" sz="2800" dirty="0"/>
          </a:p>
        </p:txBody>
      </p:sp>
      <p:sp>
        <p:nvSpPr>
          <p:cNvPr id="6" name="Text 1"/>
          <p:cNvSpPr txBox="1"/>
          <p:nvPr/>
        </p:nvSpPr>
        <p:spPr>
          <a:xfrm>
            <a:off x="8784000" y="4827075"/>
            <a:ext cx="360000" cy="316500"/>
          </a:xfrm>
          <a:prstGeom prst="rect">
            <a:avLst/>
          </a:prstGeom>
          <a:noFill/>
          <a:ln/>
        </p:spPr>
        <p:txBody>
          <a:bodyPr wrap="square" lIns="0" tIns="0" rIns="0" bIns="0" rtlCol="0" anchor="ctr"/>
          <a:lstStyle/>
          <a:p>
            <a:pPr algn="ctr" indent="0" marL="0">
              <a:lnSpc>
                <a:spcPct val="90000"/>
              </a:lnSpc>
              <a:buNone/>
            </a:pPr>
            <a:r>
              <a:rPr lang="en-US" sz="1200" b="1" dirty="0">
                <a:solidFill>
                  <a:srgbClr val="FFFFFF"/>
                </a:solidFill>
                <a:latin typeface="Arial" pitchFamily="34" charset="0"/>
                <a:ea typeface="Arial" pitchFamily="34" charset="-122"/>
                <a:cs typeface="Arial" pitchFamily="34" charset="-120"/>
              </a:rPr>
              <a:t>4</a:t>
            </a:r>
            <a:endParaRPr lang="en-US" sz="1200" dirty="0"/>
          </a:p>
        </p:txBody>
      </p:sp>
      <p:sp>
        <p:nvSpPr>
          <p:cNvPr id="7" name="Text 2"/>
          <p:cNvSpPr txBox="1"/>
          <p:nvPr/>
        </p:nvSpPr>
        <p:spPr>
          <a:xfrm>
            <a:off x="4903200" y="1713000"/>
            <a:ext cx="3880800" cy="1026900"/>
          </a:xfrm>
          <a:prstGeom prst="rect">
            <a:avLst/>
          </a:prstGeom>
          <a:noFill/>
          <a:ln/>
        </p:spPr>
        <p:txBody>
          <a:bodyPr wrap="square" lIns="0" tIns="0" rIns="0" bIns="0" rtlCol="0" anchor="t"/>
          <a:lstStyle/>
          <a:p>
            <a:pPr algn="l" indent="0" marL="0">
              <a:lnSpc>
                <a:spcPct val="100000"/>
              </a:lnSpc>
              <a:buNone/>
            </a:pPr>
            <a:r>
              <a:rPr lang="en-US" sz="1300" dirty="0">
                <a:solidFill>
                  <a:srgbClr val="FFFFFF"/>
                </a:solidFill>
                <a:latin typeface="Arial" pitchFamily="34" charset="0"/>
                <a:ea typeface="Arial" pitchFamily="34" charset="-122"/>
                <a:cs typeface="Arial" pitchFamily="34" charset="-120"/>
              </a:rPr>
              <a:t>Use the table to match key facts with their English expressions and Russian meanings.
</a:t>
            </a:r>
            <a:endParaRPr lang="en-US" sz="1300" dirty="0"/>
          </a:p>
        </p:txBody>
      </p:sp>
      <p:sp>
        <p:nvSpPr>
          <p:cNvPr id="8" name="Text 3"/>
          <p:cNvSpPr txBox="1"/>
          <p:nvPr/>
        </p:nvSpPr>
        <p:spPr>
          <a:xfrm>
            <a:off x="4903200" y="2918150"/>
            <a:ext cx="3880800" cy="1161600"/>
          </a:xfrm>
          <a:prstGeom prst="rect">
            <a:avLst/>
          </a:prstGeom>
          <a:noFill/>
          <a:ln/>
        </p:spPr>
        <p:txBody>
          <a:bodyPr wrap="square" lIns="0" tIns="0" rIns="0" bIns="0" rtlCol="0" anchor="t"/>
          <a:lstStyle/>
          <a:p>
            <a:pPr algn="l" indent="0" marL="0">
              <a:lnSpc>
                <a:spcPct val="100000"/>
              </a:lnSpc>
              <a:buNone/>
            </a:pPr>
            <a:r>
              <a:rPr lang="en-US" sz="1300" dirty="0">
                <a:solidFill>
                  <a:srgbClr val="FFFFFF"/>
                </a:solidFill>
                <a:latin typeface="Arial" pitchFamily="34" charset="0"/>
                <a:ea typeface="Arial" pitchFamily="34" charset="-122"/>
                <a:cs typeface="Arial" pitchFamily="34" charset="-120"/>
              </a:rPr>
              <a:t>The data show that the Kremlin is both a protected historic monument and an active symbol of modern Russia.
</a:t>
            </a:r>
            <a:endParaRPr lang="en-US" sz="1300" dirty="0"/>
          </a:p>
        </p:txBody>
      </p:sp>
      <p:sp>
        <p:nvSpPr>
          <p:cNvPr id="9" name="Text 4"/>
          <p:cNvSpPr txBox="1"/>
          <p:nvPr/>
        </p:nvSpPr>
        <p:spPr>
          <a:xfrm>
            <a:off x="4903200" y="4358525"/>
            <a:ext cx="3880800" cy="424800"/>
          </a:xfrm>
          <a:prstGeom prst="rect">
            <a:avLst/>
          </a:prstGeom>
          <a:noFill/>
          <a:ln/>
        </p:spPr>
        <p:txBody>
          <a:bodyPr wrap="square" lIns="0" tIns="0" rIns="0" bIns="0" rtlCol="0" anchor="b"/>
          <a:lstStyle/>
          <a:p>
            <a:pPr algn="l" indent="0" marL="0">
              <a:lnSpc>
                <a:spcPct val="100000"/>
              </a:lnSpc>
              <a:buNone/>
            </a:pPr>
            <a:r>
              <a:rPr lang="en-US" sz="1300" dirty="0">
                <a:solidFill>
                  <a:srgbClr val="CD96FF"/>
                </a:solidFill>
                <a:latin typeface="Arial" pitchFamily="34" charset="0"/>
                <a:ea typeface="Arial" pitchFamily="34" charset="-122"/>
                <a:cs typeface="Arial" pitchFamily="34" charset="-120"/>
              </a:rPr>
              <a:t>Историко-архитектурный ансамбль Московского Кремля; UNESCO World Heritage List
</a:t>
            </a:r>
            <a:endParaRPr lang="en-US" sz="13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60000" y="1478073"/>
            <a:ext cx="4348200" cy="3305204"/>
          </a:xfrm>
          <a:prstGeom prst="rect">
            <a:avLst/>
          </a:prstGeom>
        </p:spPr>
      </p:pic>
      <p:sp>
        <p:nvSpPr>
          <p:cNvPr id="4" name="Text 0"/>
          <p:cNvSpPr txBox="1"/>
          <p:nvPr/>
        </p:nvSpPr>
        <p:spPr>
          <a:xfrm>
            <a:off x="360000" y="360000"/>
            <a:ext cx="7501500" cy="922800"/>
          </a:xfrm>
          <a:prstGeom prst="rect">
            <a:avLst/>
          </a:prstGeom>
          <a:noFill/>
          <a:ln/>
        </p:spPr>
        <p:txBody>
          <a:bodyPr wrap="square" lIns="0" tIns="0" rIns="0" bIns="0" rtlCol="0" anchor="t"/>
          <a:lstStyle/>
          <a:p>
            <a:pPr algn="l" indent="0" marL="0">
              <a:lnSpc>
                <a:spcPct val="100000"/>
              </a:lnSpc>
              <a:buNone/>
            </a:pPr>
            <a:r>
              <a:rPr lang="en-US" sz="2800" b="1" dirty="0">
                <a:solidFill>
                  <a:srgbClr val="FFFFFF"/>
                </a:solidFill>
                <a:latin typeface="Arial" pitchFamily="34" charset="0"/>
                <a:ea typeface="Arial" pitchFamily="34" charset="-122"/>
                <a:cs typeface="Arial" pitchFamily="34" charset="-120"/>
              </a:rPr>
              <a:t>Main stages in the history of the Kremlin
</a:t>
            </a:r>
            <a:endParaRPr lang="en-US" sz="2800" dirty="0"/>
          </a:p>
        </p:txBody>
      </p:sp>
      <p:sp>
        <p:nvSpPr>
          <p:cNvPr id="5" name="Text 1"/>
          <p:cNvSpPr txBox="1"/>
          <p:nvPr/>
        </p:nvSpPr>
        <p:spPr>
          <a:xfrm>
            <a:off x="8784000" y="4827075"/>
            <a:ext cx="360000" cy="316500"/>
          </a:xfrm>
          <a:prstGeom prst="rect">
            <a:avLst/>
          </a:prstGeom>
          <a:noFill/>
          <a:ln/>
        </p:spPr>
        <p:txBody>
          <a:bodyPr wrap="square" lIns="0" tIns="0" rIns="0" bIns="0" rtlCol="0" anchor="ctr"/>
          <a:lstStyle/>
          <a:p>
            <a:pPr algn="ctr" indent="0" marL="0">
              <a:lnSpc>
                <a:spcPct val="90000"/>
              </a:lnSpc>
              <a:buNone/>
            </a:pPr>
            <a:r>
              <a:rPr lang="en-US" sz="1200" b="1" dirty="0">
                <a:solidFill>
                  <a:srgbClr val="FFFFFF"/>
                </a:solidFill>
                <a:latin typeface="Arial" pitchFamily="34" charset="0"/>
                <a:ea typeface="Arial" pitchFamily="34" charset="-122"/>
                <a:cs typeface="Arial" pitchFamily="34" charset="-120"/>
              </a:rPr>
              <a:t>5</a:t>
            </a:r>
            <a:endParaRPr lang="en-US" sz="1200" dirty="0"/>
          </a:p>
        </p:txBody>
      </p:sp>
      <p:sp>
        <p:nvSpPr>
          <p:cNvPr id="6" name="Text 2"/>
          <p:cNvSpPr txBox="1"/>
          <p:nvPr/>
        </p:nvSpPr>
        <p:spPr>
          <a:xfrm>
            <a:off x="4903200" y="1713000"/>
            <a:ext cx="3880800" cy="1026900"/>
          </a:xfrm>
          <a:prstGeom prst="rect">
            <a:avLst/>
          </a:prstGeom>
          <a:noFill/>
          <a:ln/>
        </p:spPr>
        <p:txBody>
          <a:bodyPr wrap="square" lIns="0" tIns="0" rIns="0" bIns="0" rtlCol="0" anchor="t"/>
          <a:lstStyle/>
          <a:p>
            <a:pPr algn="l" indent="0" marL="0">
              <a:lnSpc>
                <a:spcPct val="100000"/>
              </a:lnSpc>
              <a:buNone/>
            </a:pPr>
            <a:r>
              <a:rPr lang="en-US" sz="1500" dirty="0">
                <a:solidFill>
                  <a:srgbClr val="FFFFFF"/>
                </a:solidFill>
                <a:latin typeface="Arial" pitchFamily="34" charset="0"/>
                <a:ea typeface="Arial" pitchFamily="34" charset="-122"/>
                <a:cs typeface="Arial" pitchFamily="34" charset="-120"/>
              </a:rPr>
              <a:t>Each stage added new buildings and a new meaning, turning the fortress into the main historical heart of Moscow.
</a:t>
            </a:r>
            <a:endParaRPr lang="en-US" sz="1500" dirty="0"/>
          </a:p>
        </p:txBody>
      </p:sp>
      <p:sp>
        <p:nvSpPr>
          <p:cNvPr id="7" name="Text 3"/>
          <p:cNvSpPr txBox="1"/>
          <p:nvPr/>
        </p:nvSpPr>
        <p:spPr>
          <a:xfrm>
            <a:off x="4903200" y="2918150"/>
            <a:ext cx="3880800" cy="1161600"/>
          </a:xfrm>
          <a:prstGeom prst="rect">
            <a:avLst/>
          </a:prstGeom>
          <a:noFill/>
          <a:ln/>
        </p:spPr>
        <p:txBody>
          <a:bodyPr wrap="square" lIns="0" tIns="0" rIns="0" bIns="0" rtlCol="0" anchor="t"/>
          <a:lstStyle/>
          <a:p>
            <a:pPr algn="l" indent="0" marL="0">
              <a:lnSpc>
                <a:spcPct val="100000"/>
              </a:lnSpc>
              <a:buNone/>
            </a:pPr>
            <a:r>
              <a:rPr lang="en-US" sz="1500" dirty="0">
                <a:solidFill>
                  <a:srgbClr val="FFFFFF"/>
                </a:solidFill>
                <a:latin typeface="Arial" pitchFamily="34" charset="0"/>
                <a:ea typeface="Arial" pitchFamily="34" charset="-122"/>
                <a:cs typeface="Arial" pitchFamily="34" charset="-120"/>
              </a:rPr>
              <a:t>The timeline shows steady growth from a wooden fort to a political, religious, and cultural center.
</a:t>
            </a:r>
            <a:endParaRPr lang="en-US" sz="1500" dirty="0"/>
          </a:p>
        </p:txBody>
      </p:sp>
      <p:sp>
        <p:nvSpPr>
          <p:cNvPr id="8" name="Text 4"/>
          <p:cNvSpPr txBox="1"/>
          <p:nvPr/>
        </p:nvSpPr>
        <p:spPr>
          <a:xfrm>
            <a:off x="4903200" y="4358525"/>
            <a:ext cx="3880800" cy="424800"/>
          </a:xfrm>
          <a:prstGeom prst="rect">
            <a:avLst/>
          </a:prstGeom>
          <a:noFill/>
          <a:ln/>
        </p:spPr>
        <p:txBody>
          <a:bodyPr wrap="square" lIns="0" tIns="0" rIns="0" bIns="0" rtlCol="0" anchor="b"/>
          <a:lstStyle/>
          <a:p>
            <a:pPr algn="l" indent="0" marL="0">
              <a:lnSpc>
                <a:spcPct val="100000"/>
              </a:lnSpc>
              <a:buNone/>
            </a:pPr>
            <a:r>
              <a:rPr lang="en-US" sz="1500" dirty="0">
                <a:solidFill>
                  <a:srgbClr val="CD96FF"/>
                </a:solidFill>
                <a:latin typeface="Arial" pitchFamily="34" charset="0"/>
                <a:ea typeface="Arial" pitchFamily="34" charset="-122"/>
                <a:cs typeface="Arial" pitchFamily="34" charset="-120"/>
              </a:rPr>
              <a:t>Исторические сведения о Московском Кремле
</a:t>
            </a:r>
            <a:endParaRPr lang="en-US" sz="15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993392" y="-28725"/>
            <a:ext cx="4148616" cy="51723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pic>
        <p:nvPicPr>
          <p:cNvPr id="10" name="Image 8" descr="preencoded.png">    </p:cNvPr>
          <p:cNvPicPr>
            <a:picLocks noChangeAspect="1"/>
          </p:cNvPicPr>
          <p:nvPr/>
        </p:nvPicPr>
        <p:blipFill>
          <a:blip r:embed="rId9"/>
          <a:stretch>
            <a:fillRect/>
          </a:stretch>
        </p:blipFill>
        <p:spPr>
          <a:xfrm>
            <a:off x="0" y="0"/>
            <a:ext cx="9144000" cy="5143500"/>
          </a:xfrm>
          <a:prstGeom prst="rect">
            <a:avLst/>
          </a:prstGeom>
        </p:spPr>
      </p:pic>
      <p:sp>
        <p:nvSpPr>
          <p:cNvPr id="11" name="Text 0"/>
          <p:cNvSpPr txBox="1"/>
          <p:nvPr/>
        </p:nvSpPr>
        <p:spPr>
          <a:xfrm>
            <a:off x="8784000" y="4827075"/>
            <a:ext cx="360000" cy="316500"/>
          </a:xfrm>
          <a:prstGeom prst="rect">
            <a:avLst/>
          </a:prstGeom>
          <a:noFill/>
          <a:ln/>
        </p:spPr>
        <p:txBody>
          <a:bodyPr wrap="square" lIns="0" tIns="0" rIns="0" bIns="0" rtlCol="0" anchor="ctr"/>
          <a:lstStyle/>
          <a:p>
            <a:pPr algn="ctr" indent="0" marL="0">
              <a:lnSpc>
                <a:spcPct val="90000"/>
              </a:lnSpc>
              <a:buNone/>
            </a:pPr>
            <a:r>
              <a:rPr lang="en-US" sz="1200" b="1" dirty="0">
                <a:solidFill>
                  <a:srgbClr val="FFFFFF"/>
                </a:solidFill>
                <a:latin typeface="Arial" pitchFamily="34" charset="0"/>
                <a:ea typeface="Arial" pitchFamily="34" charset="-122"/>
                <a:cs typeface="Arial" pitchFamily="34" charset="-120"/>
              </a:rPr>
              <a:t>6</a:t>
            </a:r>
            <a:endParaRPr lang="en-US" sz="1200" dirty="0"/>
          </a:p>
        </p:txBody>
      </p:sp>
      <p:sp>
        <p:nvSpPr>
          <p:cNvPr id="12" name="Text 1"/>
          <p:cNvSpPr txBox="1"/>
          <p:nvPr/>
        </p:nvSpPr>
        <p:spPr>
          <a:xfrm>
            <a:off x="360000" y="360000"/>
            <a:ext cx="4534800" cy="780600"/>
          </a:xfrm>
          <a:prstGeom prst="rect">
            <a:avLst/>
          </a:prstGeom>
          <a:noFill/>
          <a:ln/>
        </p:spPr>
        <p:txBody>
          <a:bodyPr wrap="square" lIns="0" tIns="0" rIns="0" bIns="0" rtlCol="0" anchor="t"/>
          <a:lstStyle/>
          <a:p>
            <a:pPr algn="l" indent="0" marL="0">
              <a:lnSpc>
                <a:spcPct val="90000"/>
              </a:lnSpc>
              <a:buNone/>
            </a:pPr>
            <a:r>
              <a:rPr lang="en-US" sz="2800" b="1" dirty="0">
                <a:solidFill>
                  <a:srgbClr val="FFFFFF"/>
                </a:solidFill>
                <a:latin typeface="Arial" pitchFamily="34" charset="0"/>
                <a:ea typeface="Arial" pitchFamily="34" charset="-122"/>
                <a:cs typeface="Arial" pitchFamily="34" charset="-120"/>
              </a:rPr>
              <a:t>The walls and towers of the Kremlin
</a:t>
            </a:r>
            <a:endParaRPr lang="en-US" sz="2800" dirty="0"/>
          </a:p>
        </p:txBody>
      </p:sp>
      <p:sp>
        <p:nvSpPr>
          <p:cNvPr id="13" name="Text 2"/>
          <p:cNvSpPr txBox="1"/>
          <p:nvPr/>
        </p:nvSpPr>
        <p:spPr>
          <a:xfrm>
            <a:off x="521525" y="1406225"/>
            <a:ext cx="4103700" cy="135600"/>
          </a:xfrm>
          <a:prstGeom prst="rect">
            <a:avLst/>
          </a:prstGeom>
          <a:noFill/>
          <a:ln/>
        </p:spPr>
        <p:txBody>
          <a:bodyPr wrap="square" lIns="0" tIns="0" rIns="0" bIns="0" rtlCol="0" anchor="t"/>
          <a:lstStyle/>
          <a:p>
            <a:pPr algn="l" indent="0" marL="0">
              <a:lnSpc>
                <a:spcPct val="100000"/>
              </a:lnSpc>
              <a:buNone/>
            </a:pPr>
            <a:r>
              <a:rPr lang="en-US" sz="900" b="1" dirty="0">
                <a:solidFill>
                  <a:srgbClr val="FFFFFF"/>
                </a:solidFill>
                <a:latin typeface="Arial" pitchFamily="34" charset="0"/>
                <a:ea typeface="Arial" pitchFamily="34" charset="-122"/>
                <a:cs typeface="Arial" pitchFamily="34" charset="-120"/>
              </a:rPr>
              <a:t>Powerful fortification
</a:t>
            </a:r>
            <a:endParaRPr lang="en-US" sz="900" dirty="0"/>
          </a:p>
        </p:txBody>
      </p:sp>
      <p:sp>
        <p:nvSpPr>
          <p:cNvPr id="14" name="Text 3"/>
          <p:cNvSpPr txBox="1"/>
          <p:nvPr/>
        </p:nvSpPr>
        <p:spPr>
          <a:xfrm>
            <a:off x="521525" y="1581725"/>
            <a:ext cx="4296300" cy="316500"/>
          </a:xfrm>
          <a:prstGeom prst="rect">
            <a:avLst/>
          </a:prstGeom>
          <a:noFill/>
          <a:ln/>
        </p:spPr>
        <p:txBody>
          <a:bodyPr wrap="square" lIns="0" tIns="0" rIns="0" bIns="0" rtlCol="0" anchor="t"/>
          <a:lstStyle/>
          <a:p>
            <a:pPr algn="l" indent="0" marL="0">
              <a:lnSpc>
                <a:spcPct val="100000"/>
              </a:lnSpc>
              <a:buNone/>
            </a:pPr>
            <a:r>
              <a:rPr lang="en-US" sz="700" dirty="0">
                <a:solidFill>
                  <a:srgbClr val="FFFFFF"/>
                </a:solidFill>
                <a:latin typeface="Arial" pitchFamily="34" charset="0"/>
                <a:ea typeface="Arial" pitchFamily="34" charset="-122"/>
                <a:cs typeface="Arial" pitchFamily="34" charset="-120"/>
              </a:rPr>
              <a:t>The Kremlin has 20 towers and walls about 2.2 kilometers long. This scale helped protect the city and made the fortress visible from many parts of central Moscow.
</a:t>
            </a:r>
            <a:endParaRPr lang="en-US" sz="700" dirty="0"/>
          </a:p>
        </p:txBody>
      </p:sp>
      <p:sp>
        <p:nvSpPr>
          <p:cNvPr id="15" name="Text 4"/>
          <p:cNvSpPr txBox="1"/>
          <p:nvPr/>
        </p:nvSpPr>
        <p:spPr>
          <a:xfrm>
            <a:off x="521525" y="4213500"/>
            <a:ext cx="4103700" cy="135600"/>
          </a:xfrm>
          <a:prstGeom prst="rect">
            <a:avLst/>
          </a:prstGeom>
          <a:noFill/>
          <a:ln/>
        </p:spPr>
        <p:txBody>
          <a:bodyPr wrap="square" lIns="0" tIns="0" rIns="0" bIns="0" rtlCol="0" anchor="t"/>
          <a:lstStyle/>
          <a:p>
            <a:pPr algn="l" indent="0" marL="0">
              <a:lnSpc>
                <a:spcPct val="100000"/>
              </a:lnSpc>
              <a:buNone/>
            </a:pPr>
            <a:r>
              <a:rPr lang="en-US" sz="900" b="1" dirty="0">
                <a:solidFill>
                  <a:srgbClr val="FFFFFF"/>
                </a:solidFill>
                <a:latin typeface="Arial" pitchFamily="34" charset="0"/>
                <a:ea typeface="Arial" pitchFamily="34" charset="-122"/>
                <a:cs typeface="Arial" pitchFamily="34" charset="-120"/>
              </a:rPr>
              <a:t>Best for illustration
</a:t>
            </a:r>
            <a:endParaRPr lang="en-US" sz="900" dirty="0"/>
          </a:p>
        </p:txBody>
      </p:sp>
      <p:sp>
        <p:nvSpPr>
          <p:cNvPr id="16" name="Text 5"/>
          <p:cNvSpPr txBox="1"/>
          <p:nvPr/>
        </p:nvSpPr>
        <p:spPr>
          <a:xfrm>
            <a:off x="521525" y="4389000"/>
            <a:ext cx="4296300" cy="316500"/>
          </a:xfrm>
          <a:prstGeom prst="rect">
            <a:avLst/>
          </a:prstGeom>
          <a:noFill/>
          <a:ln/>
        </p:spPr>
        <p:txBody>
          <a:bodyPr wrap="square" lIns="0" tIns="0" rIns="0" bIns="0" rtlCol="0" anchor="t"/>
          <a:lstStyle/>
          <a:p>
            <a:pPr algn="l" indent="0" marL="0">
              <a:lnSpc>
                <a:spcPct val="100000"/>
              </a:lnSpc>
              <a:buNone/>
            </a:pPr>
            <a:r>
              <a:rPr lang="en-US" sz="700" dirty="0">
                <a:solidFill>
                  <a:srgbClr val="FFFFFF"/>
                </a:solidFill>
                <a:latin typeface="Arial" pitchFamily="34" charset="0"/>
                <a:ea typeface="Arial" pitchFamily="34" charset="-122"/>
                <a:cs typeface="Arial" pitchFamily="34" charset="-120"/>
              </a:rPr>
              <a:t>A silhouette image works well here because it shows the full outline of the fortress, the towers, and the red walls in one clear view.
</a:t>
            </a:r>
            <a:endParaRPr lang="en-US" sz="700" dirty="0"/>
          </a:p>
        </p:txBody>
      </p:sp>
      <p:sp>
        <p:nvSpPr>
          <p:cNvPr id="17" name="Text 6"/>
          <p:cNvSpPr txBox="1"/>
          <p:nvPr/>
        </p:nvSpPr>
        <p:spPr>
          <a:xfrm>
            <a:off x="521525" y="3506475"/>
            <a:ext cx="4103700" cy="135600"/>
          </a:xfrm>
          <a:prstGeom prst="rect">
            <a:avLst/>
          </a:prstGeom>
          <a:noFill/>
          <a:ln/>
        </p:spPr>
        <p:txBody>
          <a:bodyPr wrap="square" lIns="0" tIns="0" rIns="0" bIns="0" rtlCol="0" anchor="t"/>
          <a:lstStyle/>
          <a:p>
            <a:pPr algn="l" indent="0" marL="0">
              <a:lnSpc>
                <a:spcPct val="100000"/>
              </a:lnSpc>
              <a:buNone/>
            </a:pPr>
            <a:r>
              <a:rPr lang="en-US" sz="900" b="1" dirty="0">
                <a:solidFill>
                  <a:srgbClr val="FFFFFF"/>
                </a:solidFill>
                <a:latin typeface="Arial" pitchFamily="34" charset="0"/>
                <a:ea typeface="Arial" pitchFamily="34" charset="-122"/>
                <a:cs typeface="Arial" pitchFamily="34" charset="-120"/>
              </a:rPr>
              <a:t>City landmark
</a:t>
            </a:r>
            <a:endParaRPr lang="en-US" sz="900" dirty="0"/>
          </a:p>
        </p:txBody>
      </p:sp>
      <p:sp>
        <p:nvSpPr>
          <p:cNvPr id="18" name="Text 7"/>
          <p:cNvSpPr txBox="1"/>
          <p:nvPr/>
        </p:nvSpPr>
        <p:spPr>
          <a:xfrm>
            <a:off x="521525" y="3681975"/>
            <a:ext cx="4296300" cy="316500"/>
          </a:xfrm>
          <a:prstGeom prst="rect">
            <a:avLst/>
          </a:prstGeom>
          <a:noFill/>
          <a:ln/>
        </p:spPr>
        <p:txBody>
          <a:bodyPr wrap="square" lIns="0" tIns="0" rIns="0" bIns="0" rtlCol="0" anchor="t"/>
          <a:lstStyle/>
          <a:p>
            <a:pPr algn="l" indent="0" marL="0">
              <a:lnSpc>
                <a:spcPct val="100000"/>
              </a:lnSpc>
              <a:buNone/>
            </a:pPr>
            <a:r>
              <a:rPr lang="en-US" sz="700" dirty="0">
                <a:solidFill>
                  <a:srgbClr val="FFFFFF"/>
                </a:solidFill>
                <a:latin typeface="Arial" pitchFamily="34" charset="0"/>
                <a:ea typeface="Arial" pitchFamily="34" charset="-122"/>
                <a:cs typeface="Arial" pitchFamily="34" charset="-120"/>
              </a:rPr>
              <a:t>The walls and towers are not only defensive structures. They also form the most familiar image of Moscow for visitors, students, and people learning about Russia.
</a:t>
            </a:r>
            <a:endParaRPr lang="en-US" sz="700" dirty="0"/>
          </a:p>
        </p:txBody>
      </p:sp>
      <p:sp>
        <p:nvSpPr>
          <p:cNvPr id="19" name="Text 8"/>
          <p:cNvSpPr txBox="1"/>
          <p:nvPr/>
        </p:nvSpPr>
        <p:spPr>
          <a:xfrm>
            <a:off x="521525" y="2809863"/>
            <a:ext cx="4103700" cy="135600"/>
          </a:xfrm>
          <a:prstGeom prst="rect">
            <a:avLst/>
          </a:prstGeom>
          <a:noFill/>
          <a:ln/>
        </p:spPr>
        <p:txBody>
          <a:bodyPr wrap="square" lIns="0" tIns="0" rIns="0" bIns="0" rtlCol="0" anchor="t"/>
          <a:lstStyle/>
          <a:p>
            <a:pPr algn="l" indent="0" marL="0">
              <a:lnSpc>
                <a:spcPct val="100000"/>
              </a:lnSpc>
              <a:buNone/>
            </a:pPr>
            <a:r>
              <a:rPr lang="en-US" sz="900" b="1" dirty="0">
                <a:solidFill>
                  <a:srgbClr val="FFFFFF"/>
                </a:solidFill>
                <a:latin typeface="Arial" pitchFamily="34" charset="0"/>
                <a:ea typeface="Arial" pitchFamily="34" charset="-122"/>
                <a:cs typeface="Arial" pitchFamily="34" charset="-120"/>
              </a:rPr>
              <a:t>Famous towers
</a:t>
            </a:r>
            <a:endParaRPr lang="en-US" sz="900" dirty="0"/>
          </a:p>
        </p:txBody>
      </p:sp>
      <p:sp>
        <p:nvSpPr>
          <p:cNvPr id="20" name="Text 9"/>
          <p:cNvSpPr txBox="1"/>
          <p:nvPr/>
        </p:nvSpPr>
        <p:spPr>
          <a:xfrm>
            <a:off x="521525" y="2985363"/>
            <a:ext cx="4296300" cy="316500"/>
          </a:xfrm>
          <a:prstGeom prst="rect">
            <a:avLst/>
          </a:prstGeom>
          <a:noFill/>
          <a:ln/>
        </p:spPr>
        <p:txBody>
          <a:bodyPr wrap="square" lIns="0" tIns="0" rIns="0" bIns="0" rtlCol="0" anchor="t"/>
          <a:lstStyle/>
          <a:p>
            <a:pPr algn="l" indent="0" marL="0">
              <a:lnSpc>
                <a:spcPct val="100000"/>
              </a:lnSpc>
              <a:buNone/>
            </a:pPr>
            <a:r>
              <a:rPr lang="en-US" sz="700" dirty="0">
                <a:solidFill>
                  <a:srgbClr val="FFFFFF"/>
                </a:solidFill>
                <a:latin typeface="Arial" pitchFamily="34" charset="0"/>
                <a:ea typeface="Arial" pitchFamily="34" charset="-122"/>
                <a:cs typeface="Arial" pitchFamily="34" charset="-120"/>
              </a:rPr>
              <a:t>Among the best-known towers are Spasskaya, Troitskaya, Nikolskaya, and Taynitskaya. Each tower has its own place in the history and visual identity of the Kremlin.
</a:t>
            </a:r>
            <a:endParaRPr lang="en-US" sz="700" dirty="0"/>
          </a:p>
        </p:txBody>
      </p:sp>
      <p:sp>
        <p:nvSpPr>
          <p:cNvPr id="21" name="Text 10"/>
          <p:cNvSpPr txBox="1"/>
          <p:nvPr/>
        </p:nvSpPr>
        <p:spPr>
          <a:xfrm>
            <a:off x="521525" y="2108038"/>
            <a:ext cx="4103700" cy="135600"/>
          </a:xfrm>
          <a:prstGeom prst="rect">
            <a:avLst/>
          </a:prstGeom>
          <a:noFill/>
          <a:ln/>
        </p:spPr>
        <p:txBody>
          <a:bodyPr wrap="square" lIns="0" tIns="0" rIns="0" bIns="0" rtlCol="0" anchor="t"/>
          <a:lstStyle/>
          <a:p>
            <a:pPr algn="l" indent="0" marL="0">
              <a:lnSpc>
                <a:spcPct val="100000"/>
              </a:lnSpc>
              <a:buNone/>
            </a:pPr>
            <a:r>
              <a:rPr lang="en-US" sz="900" b="1" dirty="0">
                <a:solidFill>
                  <a:srgbClr val="FFFFFF"/>
                </a:solidFill>
                <a:latin typeface="Arial" pitchFamily="34" charset="0"/>
                <a:ea typeface="Arial" pitchFamily="34" charset="-122"/>
                <a:cs typeface="Arial" pitchFamily="34" charset="-120"/>
              </a:rPr>
              <a:t>Recognizable shape
</a:t>
            </a:r>
            <a:endParaRPr lang="en-US" sz="900" dirty="0"/>
          </a:p>
        </p:txBody>
      </p:sp>
      <p:sp>
        <p:nvSpPr>
          <p:cNvPr id="22" name="Text 11"/>
          <p:cNvSpPr txBox="1"/>
          <p:nvPr/>
        </p:nvSpPr>
        <p:spPr>
          <a:xfrm>
            <a:off x="521525" y="2283537"/>
            <a:ext cx="4296300" cy="316500"/>
          </a:xfrm>
          <a:prstGeom prst="rect">
            <a:avLst/>
          </a:prstGeom>
          <a:noFill/>
          <a:ln/>
        </p:spPr>
        <p:txBody>
          <a:bodyPr wrap="square" lIns="0" tIns="0" rIns="0" bIns="0" rtlCol="0" anchor="t"/>
          <a:lstStyle/>
          <a:p>
            <a:pPr algn="l" indent="0" marL="0">
              <a:lnSpc>
                <a:spcPct val="100000"/>
              </a:lnSpc>
              <a:buNone/>
            </a:pPr>
            <a:r>
              <a:rPr lang="en-US" sz="700" dirty="0">
                <a:solidFill>
                  <a:srgbClr val="FFFFFF"/>
                </a:solidFill>
                <a:latin typeface="Arial" pitchFamily="34" charset="0"/>
                <a:ea typeface="Arial" pitchFamily="34" charset="-122"/>
                <a:cs typeface="Arial" pitchFamily="34" charset="-120"/>
              </a:rPr>
              <a:t>The red walls with swallow-tail battlements create a distinctive outline. This design is one reason the Kremlin is instantly recognizable in photographs, textbooks, and television broadcasts.
</a:t>
            </a:r>
            <a:endParaRPr lang="en-US" sz="7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8784000" y="4827075"/>
            <a:ext cx="360000" cy="316500"/>
          </a:xfrm>
          <a:prstGeom prst="rect">
            <a:avLst/>
          </a:prstGeom>
          <a:noFill/>
          <a:ln/>
        </p:spPr>
        <p:txBody>
          <a:bodyPr wrap="square" lIns="0" tIns="0" rIns="0" bIns="0" rtlCol="0" anchor="ctr"/>
          <a:lstStyle/>
          <a:p>
            <a:pPr algn="ctr" indent="0" marL="0">
              <a:lnSpc>
                <a:spcPct val="90000"/>
              </a:lnSpc>
              <a:buNone/>
            </a:pPr>
            <a:r>
              <a:rPr lang="en-US" sz="1200" b="1" dirty="0">
                <a:solidFill>
                  <a:srgbClr val="FFFFFF"/>
                </a:solidFill>
                <a:latin typeface="Arial" pitchFamily="34" charset="0"/>
                <a:ea typeface="Arial" pitchFamily="34" charset="-122"/>
                <a:cs typeface="Arial" pitchFamily="34" charset="-120"/>
              </a:rPr>
              <a:t>7</a:t>
            </a:r>
            <a:endParaRPr lang="en-US" sz="1200" dirty="0"/>
          </a:p>
        </p:txBody>
      </p:sp>
      <p:sp>
        <p:nvSpPr>
          <p:cNvPr id="5" name="Text 1"/>
          <p:cNvSpPr txBox="1"/>
          <p:nvPr/>
        </p:nvSpPr>
        <p:spPr>
          <a:xfrm>
            <a:off x="595000" y="526543"/>
            <a:ext cx="3821700" cy="1582500"/>
          </a:xfrm>
          <a:prstGeom prst="rect">
            <a:avLst/>
          </a:prstGeom>
          <a:noFill/>
          <a:ln/>
        </p:spPr>
        <p:txBody>
          <a:bodyPr wrap="square" lIns="0" tIns="0" rIns="0" bIns="0" rtlCol="0" anchor="t"/>
          <a:lstStyle/>
          <a:p>
            <a:pPr algn="l" indent="0" marL="0">
              <a:lnSpc>
                <a:spcPct val="100000"/>
              </a:lnSpc>
              <a:buNone/>
            </a:pPr>
            <a:r>
              <a:rPr lang="en-US" sz="1700" dirty="0">
                <a:solidFill>
                  <a:srgbClr val="FFFFFF"/>
                </a:solidFill>
                <a:latin typeface="Arial" pitchFamily="34" charset="0"/>
                <a:ea typeface="Arial" pitchFamily="34" charset="-122"/>
                <a:cs typeface="Arial" pitchFamily="34" charset="-120"/>
              </a:rPr>
              <a:t>The clock on Spasskaya Tower is one of the most recognized details of the Kremlin and is closely connected with national celebrations.
</a:t>
            </a:r>
            <a:endParaRPr lang="en-US" sz="1700" dirty="0"/>
          </a:p>
        </p:txBody>
      </p:sp>
      <p:sp>
        <p:nvSpPr>
          <p:cNvPr id="6" name="Text 2"/>
          <p:cNvSpPr txBox="1"/>
          <p:nvPr/>
        </p:nvSpPr>
        <p:spPr>
          <a:xfrm>
            <a:off x="4966800" y="1983525"/>
            <a:ext cx="3821700" cy="1036500"/>
          </a:xfrm>
          <a:prstGeom prst="rect">
            <a:avLst/>
          </a:prstGeom>
          <a:noFill/>
          <a:ln/>
        </p:spPr>
        <p:txBody>
          <a:bodyPr wrap="square" lIns="0" tIns="0" rIns="0" bIns="0" rtlCol="0" anchor="ctr"/>
          <a:lstStyle/>
          <a:p>
            <a:pPr algn="l" indent="0" marL="0">
              <a:lnSpc>
                <a:spcPct val="90000"/>
              </a:lnSpc>
              <a:buNone/>
            </a:pPr>
            <a:r>
              <a:rPr lang="en-US" sz="6000" b="1" dirty="0">
                <a:solidFill>
                  <a:srgbClr val="FFFFFF"/>
                </a:solidFill>
                <a:latin typeface="Arial" pitchFamily="34" charset="0"/>
                <a:ea typeface="Arial" pitchFamily="34" charset="-122"/>
                <a:cs typeface="Arial" pitchFamily="34" charset="-120"/>
              </a:rPr>
              <a:t>17
</a:t>
            </a:r>
            <a:endParaRPr lang="en-US" sz="6000" dirty="0"/>
          </a:p>
        </p:txBody>
      </p:sp>
      <p:sp>
        <p:nvSpPr>
          <p:cNvPr id="7" name="Text 3"/>
          <p:cNvSpPr txBox="1"/>
          <p:nvPr/>
        </p:nvSpPr>
        <p:spPr>
          <a:xfrm>
            <a:off x="4966800" y="3101336"/>
            <a:ext cx="3821700" cy="1176000"/>
          </a:xfrm>
          <a:prstGeom prst="rect">
            <a:avLst/>
          </a:prstGeom>
          <a:noFill/>
          <a:ln/>
        </p:spPr>
        <p:txBody>
          <a:bodyPr wrap="square" lIns="0" tIns="0" rIns="0" bIns="0" rtlCol="0" anchor="t"/>
          <a:lstStyle/>
          <a:p>
            <a:pPr algn="l" indent="0" marL="0">
              <a:lnSpc>
                <a:spcPct val="100000"/>
              </a:lnSpc>
              <a:buNone/>
            </a:pPr>
            <a:r>
              <a:rPr lang="en-US" sz="1500" dirty="0">
                <a:solidFill>
                  <a:srgbClr val="FFFFFF"/>
                </a:solidFill>
                <a:latin typeface="Arial" pitchFamily="34" charset="0"/>
                <a:ea typeface="Arial" pitchFamily="34" charset="-122"/>
                <a:cs typeface="Arial" pitchFamily="34" charset="-120"/>
              </a:rPr>
              <a:t>bells announce the official time and special moments in Russia.
</a:t>
            </a:r>
            <a:endParaRPr lang="en-US" sz="1500" dirty="0"/>
          </a:p>
        </p:txBody>
      </p:sp>
      <p:sp>
        <p:nvSpPr>
          <p:cNvPr id="8" name="Text 4"/>
          <p:cNvSpPr txBox="1"/>
          <p:nvPr/>
        </p:nvSpPr>
        <p:spPr>
          <a:xfrm>
            <a:off x="4966800" y="4358525"/>
            <a:ext cx="3817200" cy="424800"/>
          </a:xfrm>
          <a:prstGeom prst="rect">
            <a:avLst/>
          </a:prstGeom>
          <a:noFill/>
          <a:ln/>
        </p:spPr>
        <p:txBody>
          <a:bodyPr wrap="square" lIns="0" tIns="0" rIns="0" bIns="0" rtlCol="0" anchor="t"/>
          <a:lstStyle/>
          <a:p>
            <a:pPr algn="l" indent="0" marL="0">
              <a:lnSpc>
                <a:spcPct val="100000"/>
              </a:lnSpc>
              <a:buNone/>
            </a:pPr>
            <a:r>
              <a:rPr lang="en-US" sz="1500" dirty="0">
                <a:solidFill>
                  <a:srgbClr val="CD96FF"/>
                </a:solidFill>
                <a:latin typeface="Arial" pitchFamily="34" charset="0"/>
                <a:ea typeface="Arial" pitchFamily="34" charset="-122"/>
                <a:cs typeface="Arial" pitchFamily="34" charset="-120"/>
              </a:rPr>
              <a:t>Историко-архитектурный ансамбль Московского Кремля
</a:t>
            </a:r>
            <a:endParaRPr lang="en-US" sz="15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pic>
        <p:nvPicPr>
          <p:cNvPr id="10" name="Image 8" descr="preencoded.png">    </p:cNvPr>
          <p:cNvPicPr>
            <a:picLocks noChangeAspect="1"/>
          </p:cNvPicPr>
          <p:nvPr/>
        </p:nvPicPr>
        <p:blipFill>
          <a:blip r:embed="rId9"/>
          <a:stretch>
            <a:fillRect/>
          </a:stretch>
        </p:blipFill>
        <p:spPr>
          <a:xfrm>
            <a:off x="0" y="0"/>
            <a:ext cx="9144000" cy="5143500"/>
          </a:xfrm>
          <a:prstGeom prst="rect">
            <a:avLst/>
          </a:prstGeom>
        </p:spPr>
      </p:pic>
      <p:pic>
        <p:nvPicPr>
          <p:cNvPr id="11" name="Image 9" descr="preencoded.png">    </p:cNvPr>
          <p:cNvPicPr>
            <a:picLocks noChangeAspect="1"/>
          </p:cNvPicPr>
          <p:nvPr/>
        </p:nvPicPr>
        <p:blipFill>
          <a:blip r:embed="rId10"/>
          <a:stretch>
            <a:fillRect/>
          </a:stretch>
        </p:blipFill>
        <p:spPr>
          <a:xfrm>
            <a:off x="0" y="0"/>
            <a:ext cx="9144000" cy="5143500"/>
          </a:xfrm>
          <a:prstGeom prst="rect">
            <a:avLst/>
          </a:prstGeom>
        </p:spPr>
      </p:pic>
      <p:pic>
        <p:nvPicPr>
          <p:cNvPr id="12" name="Image 10" descr="preencoded.png">    </p:cNvPr>
          <p:cNvPicPr>
            <a:picLocks noChangeAspect="1"/>
          </p:cNvPicPr>
          <p:nvPr/>
        </p:nvPicPr>
        <p:blipFill>
          <a:blip r:embed="rId11"/>
          <a:stretch>
            <a:fillRect/>
          </a:stretch>
        </p:blipFill>
        <p:spPr>
          <a:xfrm>
            <a:off x="340224" y="1633100"/>
            <a:ext cx="2798052" cy="2801700"/>
          </a:xfrm>
          <a:prstGeom prst="rect">
            <a:avLst/>
          </a:prstGeom>
        </p:spPr>
      </p:pic>
      <p:pic>
        <p:nvPicPr>
          <p:cNvPr id="13" name="Image 11" descr="preencoded.png">    </p:cNvPr>
          <p:cNvPicPr>
            <a:picLocks noChangeAspect="1"/>
          </p:cNvPicPr>
          <p:nvPr/>
        </p:nvPicPr>
        <p:blipFill>
          <a:blip r:embed="rId12"/>
          <a:stretch>
            <a:fillRect/>
          </a:stretch>
        </p:blipFill>
        <p:spPr>
          <a:xfrm>
            <a:off x="0" y="0"/>
            <a:ext cx="9144000" cy="5143500"/>
          </a:xfrm>
          <a:prstGeom prst="rect">
            <a:avLst/>
          </a:prstGeom>
        </p:spPr>
      </p:pic>
      <p:sp>
        <p:nvSpPr>
          <p:cNvPr id="14" name="Text 0"/>
          <p:cNvSpPr txBox="1"/>
          <p:nvPr/>
        </p:nvSpPr>
        <p:spPr>
          <a:xfrm>
            <a:off x="8784000" y="4827075"/>
            <a:ext cx="360000" cy="316500"/>
          </a:xfrm>
          <a:prstGeom prst="rect">
            <a:avLst/>
          </a:prstGeom>
          <a:noFill/>
          <a:ln/>
        </p:spPr>
        <p:txBody>
          <a:bodyPr wrap="square" lIns="0" tIns="0" rIns="0" bIns="0" rtlCol="0" anchor="ctr"/>
          <a:lstStyle/>
          <a:p>
            <a:pPr algn="ctr" indent="0" marL="0">
              <a:lnSpc>
                <a:spcPct val="90000"/>
              </a:lnSpc>
              <a:buNone/>
            </a:pPr>
            <a:r>
              <a:rPr lang="en-US" sz="1200" b="1" dirty="0">
                <a:solidFill>
                  <a:srgbClr val="FFFFFF"/>
                </a:solidFill>
                <a:latin typeface="Arial" pitchFamily="34" charset="0"/>
                <a:ea typeface="Arial" pitchFamily="34" charset="-122"/>
                <a:cs typeface="Arial" pitchFamily="34" charset="-120"/>
              </a:rPr>
              <a:t>8</a:t>
            </a:r>
            <a:endParaRPr lang="en-US" sz="1200" dirty="0"/>
          </a:p>
        </p:txBody>
      </p:sp>
      <p:sp>
        <p:nvSpPr>
          <p:cNvPr id="15" name="Text 1"/>
          <p:cNvSpPr txBox="1"/>
          <p:nvPr/>
        </p:nvSpPr>
        <p:spPr>
          <a:xfrm>
            <a:off x="360000" y="360000"/>
            <a:ext cx="6333600" cy="930600"/>
          </a:xfrm>
          <a:prstGeom prst="rect">
            <a:avLst/>
          </a:prstGeom>
          <a:noFill/>
          <a:ln/>
        </p:spPr>
        <p:txBody>
          <a:bodyPr wrap="square" lIns="0" tIns="0" rIns="0" bIns="0" rtlCol="0" anchor="t"/>
          <a:lstStyle/>
          <a:p>
            <a:pPr algn="l" indent="0" marL="0">
              <a:lnSpc>
                <a:spcPct val="90000"/>
              </a:lnSpc>
              <a:buNone/>
            </a:pPr>
            <a:r>
              <a:rPr lang="en-US" sz="2800" b="1" dirty="0">
                <a:solidFill>
                  <a:srgbClr val="FFFFFF"/>
                </a:solidFill>
                <a:latin typeface="Arial" pitchFamily="34" charset="0"/>
                <a:ea typeface="Arial" pitchFamily="34" charset="-122"/>
                <a:cs typeface="Arial" pitchFamily="34" charset="-120"/>
              </a:rPr>
              <a:t>Cathedrals on Cathedral Square
</a:t>
            </a:r>
            <a:endParaRPr lang="en-US" sz="2800" dirty="0"/>
          </a:p>
        </p:txBody>
      </p:sp>
      <p:sp>
        <p:nvSpPr>
          <p:cNvPr id="16" name="Text 2"/>
          <p:cNvSpPr txBox="1"/>
          <p:nvPr/>
        </p:nvSpPr>
        <p:spPr>
          <a:xfrm>
            <a:off x="6168500" y="2170759"/>
            <a:ext cx="2532600" cy="655200"/>
          </a:xfrm>
          <a:prstGeom prst="rect">
            <a:avLst/>
          </a:prstGeom>
          <a:noFill/>
          <a:ln/>
        </p:spPr>
        <p:txBody>
          <a:bodyPr wrap="square" lIns="0" tIns="0" rIns="0" bIns="0" rtlCol="0" anchor="t"/>
          <a:lstStyle/>
          <a:p>
            <a:pPr algn="l" indent="0" marL="0">
              <a:lnSpc>
                <a:spcPct val="100000"/>
              </a:lnSpc>
              <a:buNone/>
            </a:pPr>
            <a:r>
              <a:rPr lang="en-US" sz="800" dirty="0">
                <a:solidFill>
                  <a:srgbClr val="FFFFFF"/>
                </a:solidFill>
                <a:latin typeface="Arial" pitchFamily="34" charset="0"/>
                <a:ea typeface="Arial" pitchFamily="34" charset="-122"/>
                <a:cs typeface="Arial" pitchFamily="34" charset="-120"/>
              </a:rPr>
              <a:t>The square brought together the main churches of the Kremlin. It was the place for worship, church rituals, and important moments in the religious life of old Russia.
</a:t>
            </a:r>
            <a:endParaRPr lang="en-US" sz="800" dirty="0"/>
          </a:p>
        </p:txBody>
      </p:sp>
      <p:sp>
        <p:nvSpPr>
          <p:cNvPr id="17" name="Text 3"/>
          <p:cNvSpPr txBox="1"/>
          <p:nvPr/>
        </p:nvSpPr>
        <p:spPr>
          <a:xfrm>
            <a:off x="6544875" y="1878036"/>
            <a:ext cx="2156100" cy="204600"/>
          </a:xfrm>
          <a:prstGeom prst="rect">
            <a:avLst/>
          </a:prstGeom>
          <a:noFill/>
          <a:ln/>
        </p:spPr>
        <p:txBody>
          <a:bodyPr wrap="square" lIns="0" tIns="0" rIns="0" bIns="0" rtlCol="0" anchor="ctr"/>
          <a:lstStyle/>
          <a:p>
            <a:pPr algn="l" indent="0" marL="0">
              <a:lnSpc>
                <a:spcPct val="100000"/>
              </a:lnSpc>
              <a:buNone/>
            </a:pPr>
            <a:r>
              <a:rPr lang="en-US" sz="1100" b="1" dirty="0">
                <a:solidFill>
                  <a:srgbClr val="FFFFFF"/>
                </a:solidFill>
                <a:latin typeface="Arial" pitchFamily="34" charset="0"/>
                <a:ea typeface="Arial" pitchFamily="34" charset="-122"/>
                <a:cs typeface="Arial" pitchFamily="34" charset="-120"/>
              </a:rPr>
              <a:t>Religious center
</a:t>
            </a:r>
            <a:endParaRPr lang="en-US" sz="1100" dirty="0"/>
          </a:p>
        </p:txBody>
      </p:sp>
      <p:sp>
        <p:nvSpPr>
          <p:cNvPr id="18" name="Text 4"/>
          <p:cNvSpPr txBox="1"/>
          <p:nvPr/>
        </p:nvSpPr>
        <p:spPr>
          <a:xfrm>
            <a:off x="3335300" y="2170759"/>
            <a:ext cx="2532600" cy="655200"/>
          </a:xfrm>
          <a:prstGeom prst="rect">
            <a:avLst/>
          </a:prstGeom>
          <a:noFill/>
          <a:ln/>
        </p:spPr>
        <p:txBody>
          <a:bodyPr wrap="square" lIns="0" tIns="0" rIns="0" bIns="0" rtlCol="0" anchor="t"/>
          <a:lstStyle/>
          <a:p>
            <a:pPr algn="l" indent="0" marL="0">
              <a:lnSpc>
                <a:spcPct val="100000"/>
              </a:lnSpc>
              <a:buNone/>
            </a:pPr>
            <a:r>
              <a:rPr lang="en-US" sz="800" dirty="0">
                <a:solidFill>
                  <a:srgbClr val="FFFFFF"/>
                </a:solidFill>
                <a:latin typeface="Arial" pitchFamily="34" charset="0"/>
                <a:ea typeface="Arial" pitchFamily="34" charset="-122"/>
                <a:cs typeface="Arial" pitchFamily="34" charset="-120"/>
              </a:rPr>
              <a:t>Cathedral Square has preserved its XV–XVI century plan. This makes it an important historical space where students can see how the Kremlin looked in the age of the Russian princes and tsars.
</a:t>
            </a:r>
            <a:endParaRPr lang="en-US" sz="800" dirty="0"/>
          </a:p>
        </p:txBody>
      </p:sp>
      <p:sp>
        <p:nvSpPr>
          <p:cNvPr id="19" name="Text 5"/>
          <p:cNvSpPr txBox="1"/>
          <p:nvPr/>
        </p:nvSpPr>
        <p:spPr>
          <a:xfrm>
            <a:off x="3711675" y="1878036"/>
            <a:ext cx="2156100" cy="204600"/>
          </a:xfrm>
          <a:prstGeom prst="rect">
            <a:avLst/>
          </a:prstGeom>
          <a:noFill/>
          <a:ln/>
        </p:spPr>
        <p:txBody>
          <a:bodyPr wrap="square" lIns="0" tIns="0" rIns="0" bIns="0" rtlCol="0" anchor="ctr"/>
          <a:lstStyle/>
          <a:p>
            <a:pPr algn="l" indent="0" marL="0">
              <a:lnSpc>
                <a:spcPct val="100000"/>
              </a:lnSpc>
              <a:buNone/>
            </a:pPr>
            <a:r>
              <a:rPr lang="en-US" sz="1100" b="1" dirty="0">
                <a:solidFill>
                  <a:srgbClr val="FFFFFF"/>
                </a:solidFill>
                <a:latin typeface="Arial" pitchFamily="34" charset="0"/>
                <a:ea typeface="Arial" pitchFamily="34" charset="-122"/>
                <a:cs typeface="Arial" pitchFamily="34" charset="-120"/>
              </a:rPr>
              <a:t>Old layout
</a:t>
            </a:r>
            <a:endParaRPr lang="en-US" sz="1100" dirty="0"/>
          </a:p>
        </p:txBody>
      </p:sp>
      <p:sp>
        <p:nvSpPr>
          <p:cNvPr id="20" name="Text 6"/>
          <p:cNvSpPr txBox="1"/>
          <p:nvPr/>
        </p:nvSpPr>
        <p:spPr>
          <a:xfrm>
            <a:off x="6168500" y="3591535"/>
            <a:ext cx="2532600" cy="655200"/>
          </a:xfrm>
          <a:prstGeom prst="rect">
            <a:avLst/>
          </a:prstGeom>
          <a:noFill/>
          <a:ln/>
        </p:spPr>
        <p:txBody>
          <a:bodyPr wrap="square" lIns="0" tIns="0" rIns="0" bIns="0" rtlCol="0" anchor="t"/>
          <a:lstStyle/>
          <a:p>
            <a:pPr algn="l" indent="0" marL="0">
              <a:lnSpc>
                <a:spcPct val="100000"/>
              </a:lnSpc>
              <a:buNone/>
            </a:pPr>
            <a:r>
              <a:rPr lang="en-US" sz="800" dirty="0">
                <a:solidFill>
                  <a:srgbClr val="FFFFFF"/>
                </a:solidFill>
                <a:latin typeface="Arial" pitchFamily="34" charset="0"/>
                <a:ea typeface="Arial" pitchFamily="34" charset="-122"/>
                <a:cs typeface="Arial" pitchFamily="34" charset="-120"/>
              </a:rPr>
              <a:t>Today Cathedral Square helps visitors understand the Kremlin as more than a fortress. It is also a place where architecture preserves memory, belief, and state tradition.
</a:t>
            </a:r>
            <a:endParaRPr lang="en-US" sz="800" dirty="0"/>
          </a:p>
        </p:txBody>
      </p:sp>
      <p:sp>
        <p:nvSpPr>
          <p:cNvPr id="21" name="Text 7"/>
          <p:cNvSpPr txBox="1"/>
          <p:nvPr/>
        </p:nvSpPr>
        <p:spPr>
          <a:xfrm>
            <a:off x="6544875" y="3298812"/>
            <a:ext cx="2156100" cy="204600"/>
          </a:xfrm>
          <a:prstGeom prst="rect">
            <a:avLst/>
          </a:prstGeom>
          <a:noFill/>
          <a:ln/>
        </p:spPr>
        <p:txBody>
          <a:bodyPr wrap="square" lIns="0" tIns="0" rIns="0" bIns="0" rtlCol="0" anchor="ctr"/>
          <a:lstStyle/>
          <a:p>
            <a:pPr algn="l" indent="0" marL="0">
              <a:lnSpc>
                <a:spcPct val="100000"/>
              </a:lnSpc>
              <a:buNone/>
            </a:pPr>
            <a:r>
              <a:rPr lang="en-US" sz="1100" b="1" dirty="0">
                <a:solidFill>
                  <a:srgbClr val="FFFFFF"/>
                </a:solidFill>
                <a:latin typeface="Arial" pitchFamily="34" charset="0"/>
                <a:ea typeface="Arial" pitchFamily="34" charset="-122"/>
                <a:cs typeface="Arial" pitchFamily="34" charset="-120"/>
              </a:rPr>
              <a:t>Living heritage
</a:t>
            </a:r>
            <a:endParaRPr lang="en-US" sz="1100" dirty="0"/>
          </a:p>
        </p:txBody>
      </p:sp>
      <p:sp>
        <p:nvSpPr>
          <p:cNvPr id="22" name="Text 8"/>
          <p:cNvSpPr txBox="1"/>
          <p:nvPr/>
        </p:nvSpPr>
        <p:spPr>
          <a:xfrm>
            <a:off x="3335300" y="3591535"/>
            <a:ext cx="2532600" cy="655200"/>
          </a:xfrm>
          <a:prstGeom prst="rect">
            <a:avLst/>
          </a:prstGeom>
          <a:noFill/>
          <a:ln/>
        </p:spPr>
        <p:txBody>
          <a:bodyPr wrap="square" lIns="0" tIns="0" rIns="0" bIns="0" rtlCol="0" anchor="t"/>
          <a:lstStyle/>
          <a:p>
            <a:pPr algn="l" indent="0" marL="0">
              <a:lnSpc>
                <a:spcPct val="100000"/>
              </a:lnSpc>
              <a:buNone/>
            </a:pPr>
            <a:r>
              <a:rPr lang="en-US" sz="800" dirty="0">
                <a:solidFill>
                  <a:srgbClr val="FFFFFF"/>
                </a:solidFill>
                <a:latin typeface="Arial" pitchFamily="34" charset="0"/>
                <a:ea typeface="Arial" pitchFamily="34" charset="-122"/>
                <a:cs typeface="Arial" pitchFamily="34" charset="-120"/>
              </a:rPr>
              <a:t>Coronations and major state events were held here. The square shows how church tradition and political power were closely connected in Russian history.
</a:t>
            </a:r>
            <a:endParaRPr lang="en-US" sz="800" dirty="0"/>
          </a:p>
        </p:txBody>
      </p:sp>
      <p:sp>
        <p:nvSpPr>
          <p:cNvPr id="23" name="Text 9"/>
          <p:cNvSpPr txBox="1"/>
          <p:nvPr/>
        </p:nvSpPr>
        <p:spPr>
          <a:xfrm>
            <a:off x="3711675" y="3298812"/>
            <a:ext cx="2156100" cy="204600"/>
          </a:xfrm>
          <a:prstGeom prst="rect">
            <a:avLst/>
          </a:prstGeom>
          <a:noFill/>
          <a:ln/>
        </p:spPr>
        <p:txBody>
          <a:bodyPr wrap="square" lIns="0" tIns="0" rIns="0" bIns="0" rtlCol="0" anchor="ctr"/>
          <a:lstStyle/>
          <a:p>
            <a:pPr algn="l" indent="0" marL="0">
              <a:lnSpc>
                <a:spcPct val="100000"/>
              </a:lnSpc>
              <a:buNone/>
            </a:pPr>
            <a:r>
              <a:rPr lang="en-US" sz="1100" b="1" dirty="0">
                <a:solidFill>
                  <a:srgbClr val="FFFFFF"/>
                </a:solidFill>
                <a:latin typeface="Arial" pitchFamily="34" charset="0"/>
                <a:ea typeface="Arial" pitchFamily="34" charset="-122"/>
                <a:cs typeface="Arial" pitchFamily="34" charset="-120"/>
              </a:rPr>
              <a:t>State ceremonies
</a:t>
            </a:r>
            <a:endParaRPr lang="en-US" sz="11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435800" y="1985849"/>
            <a:ext cx="4348200" cy="1771252"/>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360000" y="360000"/>
            <a:ext cx="7501500" cy="922800"/>
          </a:xfrm>
          <a:prstGeom prst="rect">
            <a:avLst/>
          </a:prstGeom>
          <a:noFill/>
          <a:ln/>
        </p:spPr>
        <p:txBody>
          <a:bodyPr wrap="square" lIns="0" tIns="0" rIns="0" bIns="0" rtlCol="0" anchor="t"/>
          <a:lstStyle/>
          <a:p>
            <a:pPr algn="l" indent="0" marL="0">
              <a:lnSpc>
                <a:spcPct val="90000"/>
              </a:lnSpc>
              <a:buNone/>
            </a:pPr>
            <a:r>
              <a:rPr lang="en-US" sz="2800" b="1" dirty="0">
                <a:solidFill>
                  <a:srgbClr val="FFFFFF"/>
                </a:solidFill>
                <a:latin typeface="Arial" pitchFamily="34" charset="0"/>
                <a:ea typeface="Arial" pitchFamily="34" charset="-122"/>
                <a:cs typeface="Arial" pitchFamily="34" charset="-120"/>
              </a:rPr>
              <a:t>Three famous cathedrals
</a:t>
            </a:r>
            <a:endParaRPr lang="en-US" sz="2800" dirty="0"/>
          </a:p>
        </p:txBody>
      </p:sp>
      <p:sp>
        <p:nvSpPr>
          <p:cNvPr id="6" name="Text 1"/>
          <p:cNvSpPr txBox="1"/>
          <p:nvPr/>
        </p:nvSpPr>
        <p:spPr>
          <a:xfrm>
            <a:off x="8784000" y="4827075"/>
            <a:ext cx="360000" cy="316500"/>
          </a:xfrm>
          <a:prstGeom prst="rect">
            <a:avLst/>
          </a:prstGeom>
          <a:noFill/>
          <a:ln/>
        </p:spPr>
        <p:txBody>
          <a:bodyPr wrap="square" lIns="0" tIns="0" rIns="0" bIns="0" rtlCol="0" anchor="ctr"/>
          <a:lstStyle/>
          <a:p>
            <a:pPr algn="ctr" indent="0" marL="0">
              <a:lnSpc>
                <a:spcPct val="90000"/>
              </a:lnSpc>
              <a:buNone/>
            </a:pPr>
            <a:r>
              <a:rPr lang="en-US" sz="1200" b="1" dirty="0">
                <a:solidFill>
                  <a:srgbClr val="FFFFFF"/>
                </a:solidFill>
                <a:latin typeface="Arial" pitchFamily="34" charset="0"/>
                <a:ea typeface="Arial" pitchFamily="34" charset="-122"/>
                <a:cs typeface="Arial" pitchFamily="34" charset="-120"/>
              </a:rPr>
              <a:t>9</a:t>
            </a:r>
            <a:endParaRPr lang="en-US" sz="1200" dirty="0"/>
          </a:p>
        </p:txBody>
      </p:sp>
      <p:sp>
        <p:nvSpPr>
          <p:cNvPr id="7" name="Text 2"/>
          <p:cNvSpPr txBox="1"/>
          <p:nvPr/>
        </p:nvSpPr>
        <p:spPr>
          <a:xfrm>
            <a:off x="360000" y="1477975"/>
            <a:ext cx="3880800" cy="1026900"/>
          </a:xfrm>
          <a:prstGeom prst="rect">
            <a:avLst/>
          </a:prstGeom>
          <a:noFill/>
          <a:ln/>
        </p:spPr>
        <p:txBody>
          <a:bodyPr wrap="square" lIns="0" tIns="0" rIns="0" bIns="0" rtlCol="0" anchor="t"/>
          <a:lstStyle/>
          <a:p>
            <a:pPr algn="l" indent="0" marL="0">
              <a:lnSpc>
                <a:spcPct val="100000"/>
              </a:lnSpc>
              <a:buNone/>
            </a:pPr>
            <a:r>
              <a:rPr lang="en-US" sz="1300" dirty="0">
                <a:solidFill>
                  <a:srgbClr val="FFFFFF"/>
                </a:solidFill>
                <a:latin typeface="Arial" pitchFamily="34" charset="0"/>
                <a:ea typeface="Arial" pitchFamily="34" charset="-122"/>
                <a:cs typeface="Arial" pitchFamily="34" charset="-120"/>
              </a:rPr>
              <a:t>The table compares the best-known cathedrals of the Kremlin and shows how each one had its own purpose.
</a:t>
            </a:r>
            <a:endParaRPr lang="en-US" sz="1300" dirty="0"/>
          </a:p>
        </p:txBody>
      </p:sp>
      <p:sp>
        <p:nvSpPr>
          <p:cNvPr id="8" name="Text 3"/>
          <p:cNvSpPr txBox="1"/>
          <p:nvPr/>
        </p:nvSpPr>
        <p:spPr>
          <a:xfrm>
            <a:off x="360000" y="2683125"/>
            <a:ext cx="3880800" cy="1161600"/>
          </a:xfrm>
          <a:prstGeom prst="rect">
            <a:avLst/>
          </a:prstGeom>
          <a:noFill/>
          <a:ln/>
        </p:spPr>
        <p:txBody>
          <a:bodyPr wrap="square" lIns="0" tIns="0" rIns="0" bIns="0" rtlCol="0" anchor="t"/>
          <a:lstStyle/>
          <a:p>
            <a:pPr algn="l" indent="0" marL="0">
              <a:lnSpc>
                <a:spcPct val="100000"/>
              </a:lnSpc>
              <a:buNone/>
            </a:pPr>
            <a:r>
              <a:rPr lang="en-US" sz="1300" dirty="0">
                <a:solidFill>
                  <a:srgbClr val="FFFFFF"/>
                </a:solidFill>
                <a:latin typeface="Arial" pitchFamily="34" charset="0"/>
                <a:ea typeface="Arial" pitchFamily="34" charset="-122"/>
                <a:cs typeface="Arial" pitchFamily="34" charset="-120"/>
              </a:rPr>
              <a:t>Each cathedral served a special function, which helps explain the Kremlin as a complex of power, faith, and memory.
</a:t>
            </a:r>
            <a:endParaRPr lang="en-US" sz="1300" dirty="0"/>
          </a:p>
        </p:txBody>
      </p:sp>
      <p:sp>
        <p:nvSpPr>
          <p:cNvPr id="9" name="Text 4"/>
          <p:cNvSpPr txBox="1"/>
          <p:nvPr/>
        </p:nvSpPr>
        <p:spPr>
          <a:xfrm>
            <a:off x="4435800" y="4358700"/>
            <a:ext cx="4348200" cy="424800"/>
          </a:xfrm>
          <a:prstGeom prst="rect">
            <a:avLst/>
          </a:prstGeom>
          <a:noFill/>
          <a:ln/>
        </p:spPr>
        <p:txBody>
          <a:bodyPr wrap="square" lIns="0" tIns="0" rIns="0" bIns="0" rtlCol="0" anchor="b"/>
          <a:lstStyle/>
          <a:p>
            <a:pPr algn="l" indent="0" marL="0">
              <a:lnSpc>
                <a:spcPct val="100000"/>
              </a:lnSpc>
              <a:buNone/>
            </a:pPr>
            <a:r>
              <a:rPr lang="en-US" sz="1500" dirty="0">
                <a:solidFill>
                  <a:srgbClr val="CD96FF"/>
                </a:solidFill>
                <a:latin typeface="Arial" pitchFamily="34" charset="0"/>
                <a:ea typeface="Arial" pitchFamily="34" charset="-122"/>
                <a:cs typeface="Arial" pitchFamily="34" charset="-120"/>
              </a:rPr>
              <a:t>Историко-архитектурный ансамбль Московского Кремля
</a:t>
            </a:r>
            <a:endParaRPr lang="en-US" sz="15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360150" y="1328684"/>
            <a:ext cx="2718000" cy="1595232"/>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6066000" y="1328684"/>
            <a:ext cx="2718000" cy="1595232"/>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3213000" y="1328684"/>
            <a:ext cx="2718000" cy="1595232"/>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sp>
        <p:nvSpPr>
          <p:cNvPr id="10" name="Text 0"/>
          <p:cNvSpPr txBox="1"/>
          <p:nvPr/>
        </p:nvSpPr>
        <p:spPr>
          <a:xfrm>
            <a:off x="360000" y="360000"/>
            <a:ext cx="8424000" cy="928800"/>
          </a:xfrm>
          <a:prstGeom prst="rect">
            <a:avLst/>
          </a:prstGeom>
          <a:noFill/>
          <a:ln/>
        </p:spPr>
        <p:txBody>
          <a:bodyPr wrap="square" lIns="0" tIns="0" rIns="0" bIns="0" rtlCol="0" anchor="t"/>
          <a:lstStyle/>
          <a:p>
            <a:pPr algn="l" indent="0" marL="0">
              <a:lnSpc>
                <a:spcPct val="90000"/>
              </a:lnSpc>
              <a:buNone/>
            </a:pPr>
            <a:r>
              <a:rPr lang="en-US" sz="2800" b="1" dirty="0">
                <a:solidFill>
                  <a:srgbClr val="FFFFFF"/>
                </a:solidFill>
                <a:latin typeface="Arial" pitchFamily="34" charset="0"/>
                <a:ea typeface="Arial" pitchFamily="34" charset="-122"/>
                <a:cs typeface="Arial" pitchFamily="34" charset="-120"/>
              </a:rPr>
              <a:t>The Assumption Cathedral
</a:t>
            </a:r>
            <a:endParaRPr lang="en-US" sz="2800" dirty="0"/>
          </a:p>
        </p:txBody>
      </p:sp>
      <p:sp>
        <p:nvSpPr>
          <p:cNvPr id="11" name="Text 1"/>
          <p:cNvSpPr txBox="1"/>
          <p:nvPr/>
        </p:nvSpPr>
        <p:spPr>
          <a:xfrm>
            <a:off x="8784000" y="4827075"/>
            <a:ext cx="360000" cy="316500"/>
          </a:xfrm>
          <a:prstGeom prst="rect">
            <a:avLst/>
          </a:prstGeom>
          <a:noFill/>
          <a:ln/>
        </p:spPr>
        <p:txBody>
          <a:bodyPr wrap="square" lIns="0" tIns="0" rIns="0" bIns="0" rtlCol="0" anchor="ctr"/>
          <a:lstStyle/>
          <a:p>
            <a:pPr algn="ctr" indent="0" marL="0">
              <a:lnSpc>
                <a:spcPct val="90000"/>
              </a:lnSpc>
              <a:buNone/>
            </a:pPr>
            <a:r>
              <a:rPr lang="en-US" sz="1200" b="1" dirty="0">
                <a:solidFill>
                  <a:srgbClr val="FFFFFF"/>
                </a:solidFill>
                <a:latin typeface="Arial" pitchFamily="34" charset="0"/>
                <a:ea typeface="Arial" pitchFamily="34" charset="-122"/>
                <a:cs typeface="Arial" pitchFamily="34" charset="-120"/>
              </a:rPr>
              <a:t>10</a:t>
            </a:r>
            <a:endParaRPr lang="en-US" sz="1200" dirty="0"/>
          </a:p>
        </p:txBody>
      </p:sp>
      <p:sp>
        <p:nvSpPr>
          <p:cNvPr id="12" name="Text 2"/>
          <p:cNvSpPr txBox="1"/>
          <p:nvPr/>
        </p:nvSpPr>
        <p:spPr>
          <a:xfrm>
            <a:off x="486150" y="3698175"/>
            <a:ext cx="2445300" cy="986400"/>
          </a:xfrm>
          <a:prstGeom prst="rect">
            <a:avLst/>
          </a:prstGeom>
          <a:noFill/>
          <a:ln/>
        </p:spPr>
        <p:txBody>
          <a:bodyPr wrap="square" lIns="0" tIns="0" rIns="0" bIns="0" rtlCol="0" anchor="t"/>
          <a:lstStyle/>
          <a:p>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The Assumption Cathedral was built in 1475–1479 and became the main church for major state ceremonies. Russian rulers were crowned here, beginning with Ivan the Terrible. Its role made the cathedral a central part of political and religious life in Moscow.
</a:t>
            </a:r>
            <a:endParaRPr lang="en-US" sz="1000" dirty="0"/>
          </a:p>
        </p:txBody>
      </p:sp>
      <p:sp>
        <p:nvSpPr>
          <p:cNvPr id="13" name="Text 3"/>
          <p:cNvSpPr txBox="1"/>
          <p:nvPr/>
        </p:nvSpPr>
        <p:spPr>
          <a:xfrm>
            <a:off x="486150" y="3080925"/>
            <a:ext cx="2445300" cy="552900"/>
          </a:xfrm>
          <a:prstGeom prst="rect">
            <a:avLst/>
          </a:prstGeom>
          <a:noFill/>
          <a:ln/>
        </p:spPr>
        <p:txBody>
          <a:bodyPr wrap="square" lIns="0" tIns="0" rIns="0" bIns="0" rtlCol="0" anchor="ctr"/>
          <a:lstStyle/>
          <a:p>
            <a:pPr algn="l" indent="0" marL="0">
              <a:lnSpc>
                <a:spcPct val="100000"/>
              </a:lnSpc>
              <a:buNone/>
            </a:pPr>
            <a:r>
              <a:rPr lang="en-US" sz="1300" b="1" dirty="0">
                <a:solidFill>
                  <a:srgbClr val="FFFFFF"/>
                </a:solidFill>
                <a:latin typeface="Arial" pitchFamily="34" charset="0"/>
                <a:ea typeface="Arial" pitchFamily="34" charset="-122"/>
                <a:cs typeface="Arial" pitchFamily="34" charset="-120"/>
              </a:rPr>
              <a:t>A church for grand ceremonies
</a:t>
            </a:r>
            <a:endParaRPr lang="en-US" sz="1300" dirty="0"/>
          </a:p>
        </p:txBody>
      </p:sp>
      <p:sp>
        <p:nvSpPr>
          <p:cNvPr id="14" name="Text 4"/>
          <p:cNvSpPr txBox="1"/>
          <p:nvPr/>
        </p:nvSpPr>
        <p:spPr>
          <a:xfrm>
            <a:off x="6192000" y="3698175"/>
            <a:ext cx="2445300" cy="986400"/>
          </a:xfrm>
          <a:prstGeom prst="rect">
            <a:avLst/>
          </a:prstGeom>
          <a:noFill/>
          <a:ln/>
        </p:spPr>
        <p:txBody>
          <a:bodyPr wrap="square" lIns="0" tIns="0" rIns="0" bIns="0" rtlCol="0" anchor="t"/>
          <a:lstStyle/>
          <a:p>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The cathedral is often used as an example of medieval Russian architecture. Its balanced form, historical importance, and rich decoration make it one of the most valuable monuments in the Kremlin and a strong visual symbol of the past.
</a:t>
            </a:r>
            <a:endParaRPr lang="en-US" sz="1000" dirty="0"/>
          </a:p>
        </p:txBody>
      </p:sp>
      <p:sp>
        <p:nvSpPr>
          <p:cNvPr id="15" name="Text 5"/>
          <p:cNvSpPr txBox="1"/>
          <p:nvPr/>
        </p:nvSpPr>
        <p:spPr>
          <a:xfrm>
            <a:off x="6192000" y="3080925"/>
            <a:ext cx="2445300" cy="552900"/>
          </a:xfrm>
          <a:prstGeom prst="rect">
            <a:avLst/>
          </a:prstGeom>
          <a:noFill/>
          <a:ln/>
        </p:spPr>
        <p:txBody>
          <a:bodyPr wrap="square" lIns="0" tIns="0" rIns="0" bIns="0" rtlCol="0" anchor="ctr"/>
          <a:lstStyle/>
          <a:p>
            <a:pPr algn="l" indent="0" marL="0">
              <a:lnSpc>
                <a:spcPct val="100000"/>
              </a:lnSpc>
              <a:buNone/>
            </a:pPr>
            <a:r>
              <a:rPr lang="en-US" sz="1300" b="1" dirty="0">
                <a:solidFill>
                  <a:srgbClr val="FFFFFF"/>
                </a:solidFill>
                <a:latin typeface="Arial" pitchFamily="34" charset="0"/>
                <a:ea typeface="Arial" pitchFamily="34" charset="-122"/>
                <a:cs typeface="Arial" pitchFamily="34" charset="-120"/>
              </a:rPr>
              <a:t>A model of old Russian architecture
</a:t>
            </a:r>
            <a:endParaRPr lang="en-US" sz="1300" dirty="0"/>
          </a:p>
        </p:txBody>
      </p:sp>
      <p:sp>
        <p:nvSpPr>
          <p:cNvPr id="16" name="Text 6"/>
          <p:cNvSpPr txBox="1"/>
          <p:nvPr/>
        </p:nvSpPr>
        <p:spPr>
          <a:xfrm>
            <a:off x="3339000" y="3698175"/>
            <a:ext cx="2445300" cy="986400"/>
          </a:xfrm>
          <a:prstGeom prst="rect">
            <a:avLst/>
          </a:prstGeom>
          <a:noFill/>
          <a:ln/>
        </p:spPr>
        <p:txBody>
          <a:bodyPr wrap="square" lIns="0" tIns="0" rIns="0" bIns="0" rtlCol="0" anchor="t"/>
          <a:lstStyle/>
          <a:p>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Inside the cathedral, visitors can still see frescoes and a high iconostasis. These details help students imagine the atmosphere of an ancient Russian church, where sacred art and architecture worked together to create a solemn and impressive space.
</a:t>
            </a:r>
            <a:endParaRPr lang="en-US" sz="1000" dirty="0"/>
          </a:p>
        </p:txBody>
      </p:sp>
      <p:sp>
        <p:nvSpPr>
          <p:cNvPr id="17" name="Text 7"/>
          <p:cNvSpPr txBox="1"/>
          <p:nvPr/>
        </p:nvSpPr>
        <p:spPr>
          <a:xfrm>
            <a:off x="3339000" y="3080925"/>
            <a:ext cx="2445300" cy="552900"/>
          </a:xfrm>
          <a:prstGeom prst="rect">
            <a:avLst/>
          </a:prstGeom>
          <a:noFill/>
          <a:ln/>
        </p:spPr>
        <p:txBody>
          <a:bodyPr wrap="square" lIns="0" tIns="0" rIns="0" bIns="0" rtlCol="0" anchor="ctr"/>
          <a:lstStyle/>
          <a:p>
            <a:pPr algn="l" indent="0" marL="0">
              <a:lnSpc>
                <a:spcPct val="100000"/>
              </a:lnSpc>
              <a:buNone/>
            </a:pPr>
            <a:r>
              <a:rPr lang="en-US" sz="1300" b="1" dirty="0">
                <a:solidFill>
                  <a:srgbClr val="FFFFFF"/>
                </a:solidFill>
                <a:latin typeface="Arial" pitchFamily="34" charset="0"/>
                <a:ea typeface="Arial" pitchFamily="34" charset="-122"/>
                <a:cs typeface="Arial" pitchFamily="34" charset="-120"/>
              </a:rPr>
              <a:t>Art inside the cathedral
</a:t>
            </a:r>
            <a:endParaRPr lang="en-US" sz="13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61008" y="1059725"/>
            <a:ext cx="3289284" cy="36651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8784000" y="4827075"/>
            <a:ext cx="360000" cy="316500"/>
          </a:xfrm>
          <a:prstGeom prst="rect">
            <a:avLst/>
          </a:prstGeom>
          <a:noFill/>
          <a:ln/>
        </p:spPr>
        <p:txBody>
          <a:bodyPr wrap="square" lIns="0" tIns="0" rIns="0" bIns="0" rtlCol="0" anchor="ctr"/>
          <a:lstStyle/>
          <a:p>
            <a:pPr algn="ctr" indent="0" marL="0">
              <a:lnSpc>
                <a:spcPct val="90000"/>
              </a:lnSpc>
              <a:buNone/>
            </a:pPr>
            <a:r>
              <a:rPr lang="en-US" sz="1200" b="1" dirty="0">
                <a:solidFill>
                  <a:srgbClr val="FFFFFF"/>
                </a:solidFill>
                <a:latin typeface="Arial" pitchFamily="34" charset="0"/>
                <a:ea typeface="Arial" pitchFamily="34" charset="-122"/>
                <a:cs typeface="Arial" pitchFamily="34" charset="-120"/>
              </a:rPr>
              <a:t>11</a:t>
            </a:r>
            <a:endParaRPr lang="en-US" sz="1200" dirty="0"/>
          </a:p>
        </p:txBody>
      </p:sp>
      <p:sp>
        <p:nvSpPr>
          <p:cNvPr id="9" name="Text 1"/>
          <p:cNvSpPr txBox="1"/>
          <p:nvPr/>
        </p:nvSpPr>
        <p:spPr>
          <a:xfrm>
            <a:off x="360000" y="360000"/>
            <a:ext cx="8416500" cy="433800"/>
          </a:xfrm>
          <a:prstGeom prst="rect">
            <a:avLst/>
          </a:prstGeom>
          <a:noFill/>
          <a:ln/>
        </p:spPr>
        <p:txBody>
          <a:bodyPr wrap="square" lIns="0" tIns="0" rIns="0" bIns="0" rtlCol="0" anchor="t"/>
          <a:lstStyle/>
          <a:p>
            <a:pPr algn="l" indent="0" marL="0">
              <a:lnSpc>
                <a:spcPct val="90000"/>
              </a:lnSpc>
              <a:buNone/>
            </a:pPr>
            <a:r>
              <a:rPr lang="en-US" sz="2800" b="1" dirty="0">
                <a:solidFill>
                  <a:srgbClr val="FFFFFF"/>
                </a:solidFill>
                <a:latin typeface="Arial" pitchFamily="34" charset="0"/>
                <a:ea typeface="Arial" pitchFamily="34" charset="-122"/>
                <a:cs typeface="Arial" pitchFamily="34" charset="-120"/>
              </a:rPr>
              <a:t>The Archangel Cathedral and historical memory
</a:t>
            </a:r>
            <a:endParaRPr lang="en-US" sz="2800" dirty="0"/>
          </a:p>
        </p:txBody>
      </p:sp>
      <p:sp>
        <p:nvSpPr>
          <p:cNvPr id="10" name="Text 2"/>
          <p:cNvSpPr txBox="1"/>
          <p:nvPr/>
        </p:nvSpPr>
        <p:spPr>
          <a:xfrm>
            <a:off x="4290300" y="1367339"/>
            <a:ext cx="4493700" cy="433800"/>
          </a:xfrm>
          <a:prstGeom prst="rect">
            <a:avLst/>
          </a:prstGeom>
          <a:noFill/>
          <a:ln/>
        </p:spPr>
        <p:txBody>
          <a:bodyPr wrap="square" lIns="0" tIns="0" rIns="0" bIns="0" rtlCol="0" anchor="t"/>
          <a:lstStyle/>
          <a:p>
            <a:pPr algn="l" indent="0" marL="0">
              <a:lnSpc>
                <a:spcPct val="100000"/>
              </a:lnSpc>
              <a:buNone/>
            </a:pPr>
            <a:r>
              <a:rPr lang="en-US" sz="900" dirty="0">
                <a:solidFill>
                  <a:srgbClr val="FFFFFF"/>
                </a:solidFill>
                <a:latin typeface="Arial" pitchFamily="34" charset="0"/>
                <a:ea typeface="Arial" pitchFamily="34" charset="-122"/>
                <a:cs typeface="Arial" pitchFamily="34" charset="-120"/>
              </a:rPr>
              <a:t>Архангельский собор был главным местом погребения московских князей и первых русских царей. Здесь особенно ощутима связь Кремля не только с властью, но и с памятью о людях прошлого.
</a:t>
            </a:r>
            <a:endParaRPr lang="en-US" sz="900" dirty="0"/>
          </a:p>
        </p:txBody>
      </p:sp>
      <p:sp>
        <p:nvSpPr>
          <p:cNvPr id="11" name="Text 3"/>
          <p:cNvSpPr txBox="1"/>
          <p:nvPr/>
        </p:nvSpPr>
        <p:spPr>
          <a:xfrm>
            <a:off x="4289925" y="1059714"/>
            <a:ext cx="4493700" cy="269400"/>
          </a:xfrm>
          <a:prstGeom prst="rect">
            <a:avLst/>
          </a:prstGeom>
          <a:noFill/>
          <a:ln/>
        </p:spPr>
        <p:txBody>
          <a:bodyPr wrap="square" lIns="0" tIns="0" rIns="0" bIns="0" rtlCol="0" anchor="ctr"/>
          <a:lstStyle/>
          <a:p>
            <a:pPr algn="l" indent="0" marL="0">
              <a:lnSpc>
                <a:spcPct val="100000"/>
              </a:lnSpc>
              <a:buNone/>
            </a:pPr>
            <a:r>
              <a:rPr lang="en-US" sz="1300" b="1" dirty="0">
                <a:solidFill>
                  <a:srgbClr val="FFFFFF"/>
                </a:solidFill>
                <a:latin typeface="Arial" pitchFamily="34" charset="0"/>
                <a:ea typeface="Arial" pitchFamily="34" charset="-122"/>
                <a:cs typeface="Arial" pitchFamily="34" charset="-120"/>
              </a:rPr>
              <a:t>Усыпальница правителей
</a:t>
            </a:r>
            <a:endParaRPr lang="en-US" sz="1300" dirty="0"/>
          </a:p>
        </p:txBody>
      </p:sp>
      <p:sp>
        <p:nvSpPr>
          <p:cNvPr id="12" name="Text 4"/>
          <p:cNvSpPr txBox="1"/>
          <p:nvPr/>
        </p:nvSpPr>
        <p:spPr>
          <a:xfrm>
            <a:off x="4290300" y="4291146"/>
            <a:ext cx="4493700" cy="433800"/>
          </a:xfrm>
          <a:prstGeom prst="rect">
            <a:avLst/>
          </a:prstGeom>
          <a:noFill/>
          <a:ln/>
        </p:spPr>
        <p:txBody>
          <a:bodyPr wrap="square" lIns="0" tIns="0" rIns="0" bIns="0" rtlCol="0" anchor="t"/>
          <a:lstStyle/>
          <a:p>
            <a:pPr algn="l" indent="0" marL="0">
              <a:lnSpc>
                <a:spcPct val="100000"/>
              </a:lnSpc>
              <a:buNone/>
            </a:pPr>
            <a:r>
              <a:rPr lang="en-US" sz="900" dirty="0">
                <a:solidFill>
                  <a:srgbClr val="FFFFFF"/>
                </a:solidFill>
                <a:latin typeface="Arial" pitchFamily="34" charset="0"/>
                <a:ea typeface="Arial" pitchFamily="34" charset="-122"/>
                <a:cs typeface="Arial" pitchFamily="34" charset="-120"/>
              </a:rPr>
              <a:t>Архангельский собор показывает, что Кремль — это не просто оборонительное сооружение. Это место, где сохраняются следы власти, веры и национальной памяти нескольких веков.
</a:t>
            </a:r>
            <a:endParaRPr lang="en-US" sz="900" dirty="0"/>
          </a:p>
        </p:txBody>
      </p:sp>
      <p:sp>
        <p:nvSpPr>
          <p:cNvPr id="13" name="Text 5"/>
          <p:cNvSpPr txBox="1"/>
          <p:nvPr/>
        </p:nvSpPr>
        <p:spPr>
          <a:xfrm>
            <a:off x="4289925" y="3983521"/>
            <a:ext cx="4493700" cy="269400"/>
          </a:xfrm>
          <a:prstGeom prst="rect">
            <a:avLst/>
          </a:prstGeom>
          <a:noFill/>
          <a:ln/>
        </p:spPr>
        <p:txBody>
          <a:bodyPr wrap="square" lIns="0" tIns="0" rIns="0" bIns="0" rtlCol="0" anchor="ctr"/>
          <a:lstStyle/>
          <a:p>
            <a:pPr algn="l" indent="0" marL="0">
              <a:lnSpc>
                <a:spcPct val="100000"/>
              </a:lnSpc>
              <a:buNone/>
            </a:pPr>
            <a:r>
              <a:rPr lang="en-US" sz="1300" b="1" dirty="0">
                <a:solidFill>
                  <a:srgbClr val="FFFFFF"/>
                </a:solidFill>
                <a:latin typeface="Arial" pitchFamily="34" charset="0"/>
                <a:ea typeface="Arial" pitchFamily="34" charset="-122"/>
                <a:cs typeface="Arial" pitchFamily="34" charset="-120"/>
              </a:rPr>
              <a:t>Не только крепость
</a:t>
            </a:r>
            <a:endParaRPr lang="en-US" sz="1300" dirty="0"/>
          </a:p>
        </p:txBody>
      </p:sp>
      <p:sp>
        <p:nvSpPr>
          <p:cNvPr id="14" name="Text 6"/>
          <p:cNvSpPr txBox="1"/>
          <p:nvPr/>
        </p:nvSpPr>
        <p:spPr>
          <a:xfrm>
            <a:off x="4290300" y="3316544"/>
            <a:ext cx="4493700" cy="433800"/>
          </a:xfrm>
          <a:prstGeom prst="rect">
            <a:avLst/>
          </a:prstGeom>
          <a:noFill/>
          <a:ln/>
        </p:spPr>
        <p:txBody>
          <a:bodyPr wrap="square" lIns="0" tIns="0" rIns="0" bIns="0" rtlCol="0" anchor="t"/>
          <a:lstStyle/>
          <a:p>
            <a:pPr algn="l" indent="0" marL="0">
              <a:lnSpc>
                <a:spcPct val="100000"/>
              </a:lnSpc>
              <a:buNone/>
            </a:pPr>
            <a:r>
              <a:rPr lang="en-US" sz="900" dirty="0">
                <a:solidFill>
                  <a:srgbClr val="FFFFFF"/>
                </a:solidFill>
                <a:latin typeface="Arial" pitchFamily="34" charset="0"/>
                <a:ea typeface="Arial" pitchFamily="34" charset="-122"/>
                <a:cs typeface="Arial" pitchFamily="34" charset="-120"/>
              </a:rPr>
              <a:t>Внутри собора люди видят, как религиозная традиция переплетается с уважением к предкам. Такое пространство учит относиться к истории не как к датам, а как к живому наследию.
</a:t>
            </a:r>
            <a:endParaRPr lang="en-US" sz="900" dirty="0"/>
          </a:p>
        </p:txBody>
      </p:sp>
      <p:sp>
        <p:nvSpPr>
          <p:cNvPr id="15" name="Text 7"/>
          <p:cNvSpPr txBox="1"/>
          <p:nvPr/>
        </p:nvSpPr>
        <p:spPr>
          <a:xfrm>
            <a:off x="4289925" y="3008919"/>
            <a:ext cx="4493700" cy="269400"/>
          </a:xfrm>
          <a:prstGeom prst="rect">
            <a:avLst/>
          </a:prstGeom>
          <a:noFill/>
          <a:ln/>
        </p:spPr>
        <p:txBody>
          <a:bodyPr wrap="square" lIns="0" tIns="0" rIns="0" bIns="0" rtlCol="0" anchor="ctr"/>
          <a:lstStyle/>
          <a:p>
            <a:pPr algn="l" indent="0" marL="0">
              <a:lnSpc>
                <a:spcPct val="100000"/>
              </a:lnSpc>
              <a:buNone/>
            </a:pPr>
            <a:r>
              <a:rPr lang="en-US" sz="1300" b="1" dirty="0">
                <a:solidFill>
                  <a:srgbClr val="FFFFFF"/>
                </a:solidFill>
                <a:latin typeface="Arial" pitchFamily="34" charset="0"/>
                <a:ea typeface="Arial" pitchFamily="34" charset="-122"/>
                <a:cs typeface="Arial" pitchFamily="34" charset="-120"/>
              </a:rPr>
              <a:t>Память и уважение
</a:t>
            </a:r>
            <a:endParaRPr lang="en-US" sz="1300" dirty="0"/>
          </a:p>
        </p:txBody>
      </p:sp>
      <p:sp>
        <p:nvSpPr>
          <p:cNvPr id="16" name="Text 8"/>
          <p:cNvSpPr txBox="1"/>
          <p:nvPr/>
        </p:nvSpPr>
        <p:spPr>
          <a:xfrm>
            <a:off x="4290300" y="2341942"/>
            <a:ext cx="4493700" cy="433800"/>
          </a:xfrm>
          <a:prstGeom prst="rect">
            <a:avLst/>
          </a:prstGeom>
          <a:noFill/>
          <a:ln/>
        </p:spPr>
        <p:txBody>
          <a:bodyPr wrap="square" lIns="0" tIns="0" rIns="0" bIns="0" rtlCol="0" anchor="t"/>
          <a:lstStyle/>
          <a:p>
            <a:pPr algn="l" indent="0" marL="0">
              <a:lnSpc>
                <a:spcPct val="100000"/>
              </a:lnSpc>
              <a:buNone/>
            </a:pPr>
            <a:r>
              <a:rPr lang="en-US" sz="900" dirty="0">
                <a:solidFill>
                  <a:srgbClr val="FFFFFF"/>
                </a:solidFill>
                <a:latin typeface="Arial" pitchFamily="34" charset="0"/>
                <a:ea typeface="Arial" pitchFamily="34" charset="-122"/>
                <a:cs typeface="Arial" pitchFamily="34" charset="-120"/>
              </a:rPr>
              <a:t>Собор связан с Иваном Калитой, Дмитрием Донским и Иваном Грозным. Эти имена помогают понять, что Кремль хранит не абстрактную историю, а конкретные судьбы и важные государственные решения.
</a:t>
            </a:r>
            <a:endParaRPr lang="en-US" sz="900" dirty="0"/>
          </a:p>
        </p:txBody>
      </p:sp>
      <p:sp>
        <p:nvSpPr>
          <p:cNvPr id="17" name="Text 9"/>
          <p:cNvSpPr txBox="1"/>
          <p:nvPr/>
        </p:nvSpPr>
        <p:spPr>
          <a:xfrm>
            <a:off x="4289925" y="2034317"/>
            <a:ext cx="4493700" cy="269400"/>
          </a:xfrm>
          <a:prstGeom prst="rect">
            <a:avLst/>
          </a:prstGeom>
          <a:noFill/>
          <a:ln/>
        </p:spPr>
        <p:txBody>
          <a:bodyPr wrap="square" lIns="0" tIns="0" rIns="0" bIns="0" rtlCol="0" anchor="ctr"/>
          <a:lstStyle/>
          <a:p>
            <a:pPr algn="l" indent="0" marL="0">
              <a:lnSpc>
                <a:spcPct val="100000"/>
              </a:lnSpc>
              <a:buNone/>
            </a:pPr>
            <a:r>
              <a:rPr lang="en-US" sz="1300" b="1" dirty="0">
                <a:solidFill>
                  <a:srgbClr val="FFFFFF"/>
                </a:solidFill>
                <a:latin typeface="Arial" pitchFamily="34" charset="0"/>
                <a:ea typeface="Arial" pitchFamily="34" charset="-122"/>
                <a:cs typeface="Arial" pitchFamily="34" charset="-120"/>
              </a:rPr>
              <a:t>Имена истории
</a:t>
            </a:r>
            <a:endParaRPr lang="en-US" sz="13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61555" y="1582600"/>
            <a:ext cx="8420889" cy="3200700"/>
          </a:xfrm>
          <a:prstGeom prst="rect">
            <a:avLst/>
          </a:prstGeom>
        </p:spPr>
      </p:pic>
      <p:sp>
        <p:nvSpPr>
          <p:cNvPr id="4" name="Text 0"/>
          <p:cNvSpPr txBox="1"/>
          <p:nvPr/>
        </p:nvSpPr>
        <p:spPr>
          <a:xfrm>
            <a:off x="360000" y="360000"/>
            <a:ext cx="7501500" cy="529200"/>
          </a:xfrm>
          <a:prstGeom prst="rect">
            <a:avLst/>
          </a:prstGeom>
          <a:noFill/>
          <a:ln/>
        </p:spPr>
        <p:txBody>
          <a:bodyPr wrap="square" lIns="0" tIns="0" rIns="0" bIns="0" rtlCol="0" anchor="t"/>
          <a:lstStyle/>
          <a:p>
            <a:pPr algn="l" indent="0" marL="0">
              <a:lnSpc>
                <a:spcPct val="90000"/>
              </a:lnSpc>
              <a:buNone/>
            </a:pPr>
            <a:r>
              <a:rPr lang="en-US" sz="2800" b="1" dirty="0">
                <a:solidFill>
                  <a:srgbClr val="FFFFFF"/>
                </a:solidFill>
                <a:latin typeface="Arial" pitchFamily="34" charset="0"/>
                <a:ea typeface="Arial" pitchFamily="34" charset="-122"/>
                <a:cs typeface="Arial" pitchFamily="34" charset="-120"/>
              </a:rPr>
              <a:t>How the role of the Kremlin changed
</a:t>
            </a:r>
            <a:endParaRPr lang="en-US" sz="2800" dirty="0"/>
          </a:p>
        </p:txBody>
      </p:sp>
      <p:sp>
        <p:nvSpPr>
          <p:cNvPr id="5" name="Text 1"/>
          <p:cNvSpPr txBox="1"/>
          <p:nvPr/>
        </p:nvSpPr>
        <p:spPr>
          <a:xfrm>
            <a:off x="8784000" y="4827075"/>
            <a:ext cx="360000" cy="316500"/>
          </a:xfrm>
          <a:prstGeom prst="rect">
            <a:avLst/>
          </a:prstGeom>
          <a:noFill/>
          <a:ln/>
        </p:spPr>
        <p:txBody>
          <a:bodyPr wrap="square" lIns="0" tIns="0" rIns="0" bIns="0" rtlCol="0" anchor="ctr"/>
          <a:lstStyle/>
          <a:p>
            <a:pPr algn="ctr" indent="0" marL="0">
              <a:lnSpc>
                <a:spcPct val="90000"/>
              </a:lnSpc>
              <a:buNone/>
            </a:pPr>
            <a:r>
              <a:rPr lang="en-US" sz="1200" b="1" dirty="0">
                <a:solidFill>
                  <a:srgbClr val="FFFFFF"/>
                </a:solidFill>
                <a:latin typeface="Arial" pitchFamily="34" charset="0"/>
                <a:ea typeface="Arial" pitchFamily="34" charset="-122"/>
                <a:cs typeface="Arial" pitchFamily="34" charset="-120"/>
              </a:rPr>
              <a:t>12</a:t>
            </a:r>
            <a:endParaRPr lang="en-US" sz="1200" dirty="0"/>
          </a:p>
        </p:txBody>
      </p:sp>
      <p:sp>
        <p:nvSpPr>
          <p:cNvPr id="6" name="Text 2"/>
          <p:cNvSpPr txBox="1"/>
          <p:nvPr/>
        </p:nvSpPr>
        <p:spPr>
          <a:xfrm>
            <a:off x="360000" y="993800"/>
            <a:ext cx="7737600" cy="484200"/>
          </a:xfrm>
          <a:prstGeom prst="rect">
            <a:avLst/>
          </a:prstGeom>
          <a:noFill/>
          <a:ln/>
        </p:spPr>
        <p:txBody>
          <a:bodyPr wrap="square" lIns="0" tIns="0" rIns="0" bIns="0" rtlCol="0" anchor="t"/>
          <a:lstStyle/>
          <a:p>
            <a:pPr algn="l" indent="0" marL="0">
              <a:lnSpc>
                <a:spcPct val="100000"/>
              </a:lnSpc>
              <a:buNone/>
            </a:pPr>
            <a:r>
              <a:rPr lang="en-US" sz="1300" dirty="0">
                <a:solidFill>
                  <a:srgbClr val="FFFFFF"/>
                </a:solidFill>
                <a:latin typeface="Arial" pitchFamily="34" charset="0"/>
                <a:ea typeface="Arial" pitchFamily="34" charset="-122"/>
                <a:cs typeface="Arial" pitchFamily="34" charset="-120"/>
              </a:rPr>
              <a:t>Исторические этапы показывают, как Кремль менялся вместе с ростом Москвы и российского государства.
</a:t>
            </a:r>
            <a:endParaRPr lang="en-US" sz="13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60000" y="2594468"/>
            <a:ext cx="8424000" cy="2188266"/>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360000" y="360000"/>
            <a:ext cx="8424000" cy="436500"/>
          </a:xfrm>
          <a:prstGeom prst="rect">
            <a:avLst/>
          </a:prstGeom>
          <a:noFill/>
          <a:ln/>
        </p:spPr>
        <p:txBody>
          <a:bodyPr wrap="square" lIns="0" tIns="0" rIns="0" bIns="0" rtlCol="0" anchor="t"/>
          <a:lstStyle/>
          <a:p>
            <a:pPr algn="l" indent="0" marL="0">
              <a:lnSpc>
                <a:spcPct val="90000"/>
              </a:lnSpc>
              <a:buNone/>
            </a:pPr>
            <a:r>
              <a:rPr lang="en-US" sz="2617" b="1" dirty="0">
                <a:solidFill>
                  <a:srgbClr val="FFFFFF"/>
                </a:solidFill>
                <a:latin typeface="Arial" pitchFamily="34" charset="0"/>
                <a:ea typeface="Arial" pitchFamily="34" charset="-122"/>
                <a:cs typeface="Arial" pitchFamily="34" charset="-120"/>
              </a:rPr>
              <a:t>The Grand Kremlin Palace and the Armoury Chamber
</a:t>
            </a:r>
            <a:endParaRPr lang="en-US" sz="2617" dirty="0"/>
          </a:p>
        </p:txBody>
      </p:sp>
      <p:sp>
        <p:nvSpPr>
          <p:cNvPr id="10" name="Text 1"/>
          <p:cNvSpPr txBox="1"/>
          <p:nvPr/>
        </p:nvSpPr>
        <p:spPr>
          <a:xfrm>
            <a:off x="8784000" y="4827075"/>
            <a:ext cx="360000" cy="316500"/>
          </a:xfrm>
          <a:prstGeom prst="rect">
            <a:avLst/>
          </a:prstGeom>
          <a:noFill/>
          <a:ln/>
        </p:spPr>
        <p:txBody>
          <a:bodyPr wrap="square" lIns="0" tIns="0" rIns="0" bIns="0" rtlCol="0" anchor="ctr"/>
          <a:lstStyle/>
          <a:p>
            <a:pPr algn="ctr" indent="0" marL="0">
              <a:lnSpc>
                <a:spcPct val="90000"/>
              </a:lnSpc>
              <a:buNone/>
            </a:pPr>
            <a:r>
              <a:rPr lang="en-US" sz="1200" b="1" dirty="0">
                <a:solidFill>
                  <a:srgbClr val="FFFFFF"/>
                </a:solidFill>
                <a:latin typeface="Arial" pitchFamily="34" charset="0"/>
                <a:ea typeface="Arial" pitchFamily="34" charset="-122"/>
                <a:cs typeface="Arial" pitchFamily="34" charset="-120"/>
              </a:rPr>
              <a:t>13</a:t>
            </a:r>
            <a:endParaRPr lang="en-US" sz="1200" dirty="0"/>
          </a:p>
        </p:txBody>
      </p:sp>
      <p:sp>
        <p:nvSpPr>
          <p:cNvPr id="11" name="Text 2"/>
          <p:cNvSpPr txBox="1"/>
          <p:nvPr/>
        </p:nvSpPr>
        <p:spPr>
          <a:xfrm>
            <a:off x="360000" y="1653388"/>
            <a:ext cx="1990800" cy="770400"/>
          </a:xfrm>
          <a:prstGeom prst="rect">
            <a:avLst/>
          </a:prstGeom>
          <a:noFill/>
          <a:ln/>
        </p:spPr>
        <p:txBody>
          <a:bodyPr wrap="square" lIns="0" tIns="0" rIns="0" bIns="0" rtlCol="0" anchor="t"/>
          <a:lstStyle/>
          <a:p>
            <a:pPr algn="l" indent="0" marL="0">
              <a:lnSpc>
                <a:spcPct val="100000"/>
              </a:lnSpc>
              <a:buNone/>
            </a:pPr>
            <a:r>
              <a:rPr lang="en-US" sz="800" dirty="0">
                <a:solidFill>
                  <a:srgbClr val="FFFFFF"/>
                </a:solidFill>
                <a:latin typeface="Arial" pitchFamily="34" charset="0"/>
                <a:ea typeface="Arial" pitchFamily="34" charset="-122"/>
                <a:cs typeface="Arial" pitchFamily="34" charset="-120"/>
              </a:rPr>
              <a:t>Большой Кремлёвский дворец был построен в 1838–1849 годах как торжественная резиденция российских правителей. Его залы создавались для официальных приёмов, церемоний и важных государственных событий.
</a:t>
            </a:r>
            <a:endParaRPr lang="en-US" sz="800" dirty="0"/>
          </a:p>
        </p:txBody>
      </p:sp>
      <p:sp>
        <p:nvSpPr>
          <p:cNvPr id="12" name="Text 3"/>
          <p:cNvSpPr txBox="1"/>
          <p:nvPr/>
        </p:nvSpPr>
        <p:spPr>
          <a:xfrm>
            <a:off x="360000" y="1396989"/>
            <a:ext cx="1990800" cy="180900"/>
          </a:xfrm>
          <a:prstGeom prst="rect">
            <a:avLst/>
          </a:prstGeom>
          <a:noFill/>
          <a:ln/>
        </p:spPr>
        <p:txBody>
          <a:bodyPr wrap="square" lIns="0" tIns="0" rIns="0" bIns="0" rtlCol="0" anchor="t"/>
          <a:lstStyle/>
          <a:p>
            <a:pPr algn="l" indent="0" marL="0">
              <a:lnSpc>
                <a:spcPct val="100000"/>
              </a:lnSpc>
              <a:buNone/>
            </a:pPr>
            <a:r>
              <a:rPr lang="en-US" sz="1100" b="1" dirty="0">
                <a:solidFill>
                  <a:srgbClr val="CD96FF"/>
                </a:solidFill>
                <a:latin typeface="Arial" pitchFamily="34" charset="0"/>
                <a:ea typeface="Arial" pitchFamily="34" charset="-122"/>
                <a:cs typeface="Arial" pitchFamily="34" charset="-120"/>
              </a:rPr>
              <a:t>Парадная резиденция
</a:t>
            </a:r>
            <a:endParaRPr lang="en-US" sz="1100" dirty="0"/>
          </a:p>
        </p:txBody>
      </p:sp>
      <p:sp>
        <p:nvSpPr>
          <p:cNvPr id="13" name="Text 4"/>
          <p:cNvSpPr txBox="1"/>
          <p:nvPr/>
        </p:nvSpPr>
        <p:spPr>
          <a:xfrm>
            <a:off x="6793200" y="1653388"/>
            <a:ext cx="1990800" cy="770400"/>
          </a:xfrm>
          <a:prstGeom prst="rect">
            <a:avLst/>
          </a:prstGeom>
          <a:noFill/>
          <a:ln/>
        </p:spPr>
        <p:txBody>
          <a:bodyPr wrap="square" lIns="0" tIns="0" rIns="0" bIns="0" rtlCol="0" anchor="t"/>
          <a:lstStyle/>
          <a:p>
            <a:pPr algn="l" indent="0" marL="0">
              <a:lnSpc>
                <a:spcPct val="100000"/>
              </a:lnSpc>
              <a:buNone/>
            </a:pPr>
            <a:r>
              <a:rPr lang="en-US" sz="800" dirty="0">
                <a:solidFill>
                  <a:srgbClr val="FFFFFF"/>
                </a:solidFill>
                <a:latin typeface="Arial" pitchFamily="34" charset="0"/>
                <a:ea typeface="Arial" pitchFamily="34" charset="-122"/>
                <a:cs typeface="Arial" pitchFamily="34" charset="-120"/>
              </a:rPr>
              <a:t>Дворец и Оружейная палата дополняют друг друга: один рассказывает о власти, другой — о её материальной культуре. Вместе они делают историю Кремля более наглядной и понятной.
</a:t>
            </a:r>
            <a:endParaRPr lang="en-US" sz="800" dirty="0"/>
          </a:p>
        </p:txBody>
      </p:sp>
      <p:sp>
        <p:nvSpPr>
          <p:cNvPr id="14" name="Text 5"/>
          <p:cNvSpPr txBox="1"/>
          <p:nvPr/>
        </p:nvSpPr>
        <p:spPr>
          <a:xfrm>
            <a:off x="6793200" y="1396989"/>
            <a:ext cx="1990800" cy="180900"/>
          </a:xfrm>
          <a:prstGeom prst="rect">
            <a:avLst/>
          </a:prstGeom>
          <a:noFill/>
          <a:ln/>
        </p:spPr>
        <p:txBody>
          <a:bodyPr wrap="square" lIns="0" tIns="0" rIns="0" bIns="0" rtlCol="0" anchor="t"/>
          <a:lstStyle/>
          <a:p>
            <a:pPr algn="l" indent="0" marL="0">
              <a:lnSpc>
                <a:spcPct val="100000"/>
              </a:lnSpc>
              <a:buNone/>
            </a:pPr>
            <a:r>
              <a:rPr lang="en-US" sz="1100" b="1" dirty="0">
                <a:solidFill>
                  <a:srgbClr val="CD96FF"/>
                </a:solidFill>
                <a:latin typeface="Arial" pitchFamily="34" charset="0"/>
                <a:ea typeface="Arial" pitchFamily="34" charset="-122"/>
                <a:cs typeface="Arial" pitchFamily="34" charset="-120"/>
              </a:rPr>
              <a:t>История в предметах
</a:t>
            </a:r>
            <a:endParaRPr lang="en-US" sz="1100" dirty="0"/>
          </a:p>
        </p:txBody>
      </p:sp>
      <p:sp>
        <p:nvSpPr>
          <p:cNvPr id="15" name="Text 6"/>
          <p:cNvSpPr txBox="1"/>
          <p:nvPr/>
        </p:nvSpPr>
        <p:spPr>
          <a:xfrm>
            <a:off x="4648800" y="1653388"/>
            <a:ext cx="1990800" cy="770400"/>
          </a:xfrm>
          <a:prstGeom prst="rect">
            <a:avLst/>
          </a:prstGeom>
          <a:noFill/>
          <a:ln/>
        </p:spPr>
        <p:txBody>
          <a:bodyPr wrap="square" lIns="0" tIns="0" rIns="0" bIns="0" rtlCol="0" anchor="t"/>
          <a:lstStyle/>
          <a:p>
            <a:pPr algn="l" indent="0" marL="0">
              <a:lnSpc>
                <a:spcPct val="100000"/>
              </a:lnSpc>
              <a:buNone/>
            </a:pPr>
            <a:r>
              <a:rPr lang="en-US" sz="800" dirty="0">
                <a:solidFill>
                  <a:srgbClr val="FFFFFF"/>
                </a:solidFill>
                <a:latin typeface="Arial" pitchFamily="34" charset="0"/>
                <a:ea typeface="Arial" pitchFamily="34" charset="-122"/>
                <a:cs typeface="Arial" pitchFamily="34" charset="-120"/>
              </a:rPr>
              <a:t>Многие предметы в музеях Кремля созданы с высоким художественным мастерством. Они показывают, как в России развивались ювелирное искусство, оружейное дело и парадный интерьер.
</a:t>
            </a:r>
            <a:endParaRPr lang="en-US" sz="800" dirty="0"/>
          </a:p>
        </p:txBody>
      </p:sp>
      <p:sp>
        <p:nvSpPr>
          <p:cNvPr id="16" name="Text 7"/>
          <p:cNvSpPr txBox="1"/>
          <p:nvPr/>
        </p:nvSpPr>
        <p:spPr>
          <a:xfrm>
            <a:off x="4648800" y="1396989"/>
            <a:ext cx="1990800" cy="180900"/>
          </a:xfrm>
          <a:prstGeom prst="rect">
            <a:avLst/>
          </a:prstGeom>
          <a:noFill/>
          <a:ln/>
        </p:spPr>
        <p:txBody>
          <a:bodyPr wrap="square" lIns="0" tIns="0" rIns="0" bIns="0" rtlCol="0" anchor="t"/>
          <a:lstStyle/>
          <a:p>
            <a:pPr algn="l" indent="0" marL="0">
              <a:lnSpc>
                <a:spcPct val="100000"/>
              </a:lnSpc>
              <a:buNone/>
            </a:pPr>
            <a:r>
              <a:rPr lang="en-US" sz="1028" b="1" dirty="0">
                <a:solidFill>
                  <a:srgbClr val="CD96FF"/>
                </a:solidFill>
                <a:latin typeface="Arial" pitchFamily="34" charset="0"/>
                <a:ea typeface="Arial" pitchFamily="34" charset="-122"/>
                <a:cs typeface="Arial" pitchFamily="34" charset="-120"/>
              </a:rPr>
              <a:t>Мастерство русских умельцев
</a:t>
            </a:r>
            <a:endParaRPr lang="en-US" sz="1028" dirty="0"/>
          </a:p>
        </p:txBody>
      </p:sp>
      <p:sp>
        <p:nvSpPr>
          <p:cNvPr id="17" name="Text 8"/>
          <p:cNvSpPr txBox="1"/>
          <p:nvPr/>
        </p:nvSpPr>
        <p:spPr>
          <a:xfrm>
            <a:off x="2504400" y="1653388"/>
            <a:ext cx="1990800" cy="770400"/>
          </a:xfrm>
          <a:prstGeom prst="rect">
            <a:avLst/>
          </a:prstGeom>
          <a:noFill/>
          <a:ln/>
        </p:spPr>
        <p:txBody>
          <a:bodyPr wrap="square" lIns="0" tIns="0" rIns="0" bIns="0" rtlCol="0" anchor="t"/>
          <a:lstStyle/>
          <a:p>
            <a:pPr algn="l" indent="0" marL="0">
              <a:lnSpc>
                <a:spcPct val="100000"/>
              </a:lnSpc>
              <a:buNone/>
            </a:pPr>
            <a:r>
              <a:rPr lang="en-US" sz="800" dirty="0">
                <a:solidFill>
                  <a:srgbClr val="FFFFFF"/>
                </a:solidFill>
                <a:latin typeface="Arial" pitchFamily="34" charset="0"/>
                <a:ea typeface="Arial" pitchFamily="34" charset="-122"/>
                <a:cs typeface="Arial" pitchFamily="34" charset="-120"/>
              </a:rPr>
              <a:t>Оружейная палата хранит царские регалии, парадные кареты, оружие и драгоценные подарки иностранных послов. Эти экспонаты помогают представить богатство двора и значение дипломатических связей.
</a:t>
            </a:r>
            <a:endParaRPr lang="en-US" sz="800" dirty="0"/>
          </a:p>
        </p:txBody>
      </p:sp>
      <p:sp>
        <p:nvSpPr>
          <p:cNvPr id="18" name="Text 9"/>
          <p:cNvSpPr txBox="1"/>
          <p:nvPr/>
        </p:nvSpPr>
        <p:spPr>
          <a:xfrm>
            <a:off x="2504400" y="1396989"/>
            <a:ext cx="1990800" cy="180900"/>
          </a:xfrm>
          <a:prstGeom prst="rect">
            <a:avLst/>
          </a:prstGeom>
          <a:noFill/>
          <a:ln/>
        </p:spPr>
        <p:txBody>
          <a:bodyPr wrap="square" lIns="0" tIns="0" rIns="0" bIns="0" rtlCol="0" anchor="t"/>
          <a:lstStyle/>
          <a:p>
            <a:pPr algn="l" indent="0" marL="0">
              <a:lnSpc>
                <a:spcPct val="100000"/>
              </a:lnSpc>
              <a:buNone/>
            </a:pPr>
            <a:r>
              <a:rPr lang="en-US" sz="1003" b="1" dirty="0">
                <a:solidFill>
                  <a:srgbClr val="CD96FF"/>
                </a:solidFill>
                <a:latin typeface="Arial" pitchFamily="34" charset="0"/>
                <a:ea typeface="Arial" pitchFamily="34" charset="-122"/>
                <a:cs typeface="Arial" pitchFamily="34" charset="-120"/>
              </a:rPr>
              <a:t>Сокровища Оружейной палаты
</a:t>
            </a:r>
            <a:endParaRPr lang="en-US" sz="1003"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60000" y="1478073"/>
            <a:ext cx="4348200" cy="3305204"/>
          </a:xfrm>
          <a:prstGeom prst="rect">
            <a:avLst/>
          </a:prstGeom>
        </p:spPr>
      </p:pic>
      <p:sp>
        <p:nvSpPr>
          <p:cNvPr id="4" name="Text 0"/>
          <p:cNvSpPr txBox="1"/>
          <p:nvPr/>
        </p:nvSpPr>
        <p:spPr>
          <a:xfrm>
            <a:off x="360000" y="360000"/>
            <a:ext cx="7501500" cy="922800"/>
          </a:xfrm>
          <a:prstGeom prst="rect">
            <a:avLst/>
          </a:prstGeom>
          <a:noFill/>
          <a:ln/>
        </p:spPr>
        <p:txBody>
          <a:bodyPr wrap="square" lIns="0" tIns="0" rIns="0" bIns="0" rtlCol="0" anchor="t"/>
          <a:lstStyle/>
          <a:p>
            <a:pPr algn="l" indent="0" marL="0">
              <a:lnSpc>
                <a:spcPct val="100000"/>
              </a:lnSpc>
              <a:buNone/>
            </a:pPr>
            <a:r>
              <a:rPr lang="en-US" sz="2800" b="1" dirty="0">
                <a:solidFill>
                  <a:srgbClr val="FFFFFF"/>
                </a:solidFill>
                <a:latin typeface="Arial" pitchFamily="34" charset="0"/>
                <a:ea typeface="Arial" pitchFamily="34" charset="-122"/>
                <a:cs typeface="Arial" pitchFamily="34" charset="-120"/>
              </a:rPr>
              <a:t>What attracts visitors to the Kremlin
</a:t>
            </a:r>
            <a:endParaRPr lang="en-US" sz="2800" dirty="0"/>
          </a:p>
        </p:txBody>
      </p:sp>
      <p:sp>
        <p:nvSpPr>
          <p:cNvPr id="5" name="Text 1"/>
          <p:cNvSpPr txBox="1"/>
          <p:nvPr/>
        </p:nvSpPr>
        <p:spPr>
          <a:xfrm>
            <a:off x="8784000" y="4827075"/>
            <a:ext cx="360000" cy="316500"/>
          </a:xfrm>
          <a:prstGeom prst="rect">
            <a:avLst/>
          </a:prstGeom>
          <a:noFill/>
          <a:ln/>
        </p:spPr>
        <p:txBody>
          <a:bodyPr wrap="square" lIns="0" tIns="0" rIns="0" bIns="0" rtlCol="0" anchor="ctr"/>
          <a:lstStyle/>
          <a:p>
            <a:pPr algn="ctr" indent="0" marL="0">
              <a:lnSpc>
                <a:spcPct val="90000"/>
              </a:lnSpc>
              <a:buNone/>
            </a:pPr>
            <a:r>
              <a:rPr lang="en-US" sz="1200" b="1" dirty="0">
                <a:solidFill>
                  <a:srgbClr val="FFFFFF"/>
                </a:solidFill>
                <a:latin typeface="Arial" pitchFamily="34" charset="0"/>
                <a:ea typeface="Arial" pitchFamily="34" charset="-122"/>
                <a:cs typeface="Arial" pitchFamily="34" charset="-120"/>
              </a:rPr>
              <a:t>14</a:t>
            </a:r>
            <a:endParaRPr lang="en-US" sz="1200" dirty="0"/>
          </a:p>
        </p:txBody>
      </p:sp>
      <p:sp>
        <p:nvSpPr>
          <p:cNvPr id="6" name="Text 2"/>
          <p:cNvSpPr txBox="1"/>
          <p:nvPr/>
        </p:nvSpPr>
        <p:spPr>
          <a:xfrm>
            <a:off x="4903200" y="1713000"/>
            <a:ext cx="3880800" cy="1026900"/>
          </a:xfrm>
          <a:prstGeom prst="rect">
            <a:avLst/>
          </a:prstGeom>
          <a:noFill/>
          <a:ln/>
        </p:spPr>
        <p:txBody>
          <a:bodyPr wrap="square" lIns="0" tIns="0" rIns="0" bIns="0" rtlCol="0" anchor="t"/>
          <a:lstStyle/>
          <a:p>
            <a:pPr algn="l" indent="0" marL="0">
              <a:lnSpc>
                <a:spcPct val="100000"/>
              </a:lnSpc>
              <a:buNone/>
            </a:pPr>
            <a:r>
              <a:rPr lang="en-US" sz="1500" dirty="0">
                <a:solidFill>
                  <a:srgbClr val="FFFFFF"/>
                </a:solidFill>
                <a:latin typeface="Arial" pitchFamily="34" charset="0"/>
                <a:ea typeface="Arial" pitchFamily="34" charset="-122"/>
                <a:cs typeface="Arial" pitchFamily="34" charset="-120"/>
              </a:rPr>
              <a:t>Диаграмма показывает, что посетителей больше всего привлекают самые древние и художественно ценные части ансамбля.
</a:t>
            </a:r>
            <a:endParaRPr lang="en-US" sz="1500" dirty="0"/>
          </a:p>
        </p:txBody>
      </p:sp>
      <p:sp>
        <p:nvSpPr>
          <p:cNvPr id="7" name="Text 3"/>
          <p:cNvSpPr txBox="1"/>
          <p:nvPr/>
        </p:nvSpPr>
        <p:spPr>
          <a:xfrm>
            <a:off x="4903200" y="2918150"/>
            <a:ext cx="3880800" cy="1161600"/>
          </a:xfrm>
          <a:prstGeom prst="rect">
            <a:avLst/>
          </a:prstGeom>
          <a:noFill/>
          <a:ln/>
        </p:spPr>
        <p:txBody>
          <a:bodyPr wrap="square" lIns="0" tIns="0" rIns="0" bIns="0" rtlCol="0" anchor="t"/>
          <a:lstStyle/>
          <a:p>
            <a:pPr algn="l" indent="0" marL="0">
              <a:lnSpc>
                <a:spcPct val="100000"/>
              </a:lnSpc>
              <a:buNone/>
            </a:pPr>
            <a:r>
              <a:rPr lang="en-US" sz="1500" dirty="0">
                <a:solidFill>
                  <a:srgbClr val="FFFFFF"/>
                </a:solidFill>
                <a:latin typeface="Arial" pitchFamily="34" charset="0"/>
                <a:ea typeface="Arial" pitchFamily="34" charset="-122"/>
                <a:cs typeface="Arial" pitchFamily="34" charset="-120"/>
              </a:rPr>
              <a:t>Главный интерес связан с соборами и музеями: именно они лучше всего сохраняют историю, искусство и уникальные реликвии Кремля.
</a:t>
            </a:r>
            <a:endParaRPr lang="en-US" sz="1500" dirty="0"/>
          </a:p>
        </p:txBody>
      </p:sp>
      <p:sp>
        <p:nvSpPr>
          <p:cNvPr id="8" name="Text 4"/>
          <p:cNvSpPr txBox="1"/>
          <p:nvPr/>
        </p:nvSpPr>
        <p:spPr>
          <a:xfrm>
            <a:off x="4903200" y="4358525"/>
            <a:ext cx="3880800" cy="424800"/>
          </a:xfrm>
          <a:prstGeom prst="rect">
            <a:avLst/>
          </a:prstGeom>
          <a:noFill/>
          <a:ln/>
        </p:spPr>
        <p:txBody>
          <a:bodyPr wrap="square" lIns="0" tIns="0" rIns="0" bIns="0" rtlCol="0" anchor="b"/>
          <a:lstStyle/>
          <a:p>
            <a:pPr algn="l" indent="0" marL="0">
              <a:lnSpc>
                <a:spcPct val="100000"/>
              </a:lnSpc>
              <a:buNone/>
            </a:pPr>
            <a:r>
              <a:rPr lang="en-US" sz="1308" dirty="0">
                <a:solidFill>
                  <a:srgbClr val="CD96FF"/>
                </a:solidFill>
                <a:latin typeface="Arial" pitchFamily="34" charset="0"/>
                <a:ea typeface="Arial" pitchFamily="34" charset="-122"/>
                <a:cs typeface="Arial" pitchFamily="34" charset="-120"/>
              </a:rPr>
              <a:t>Иллюстративное распределение по темам посещения на основе описания объектов Кремля.
</a:t>
            </a:r>
            <a:endParaRPr lang="en-US" sz="1308"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1052400" y="1328907"/>
            <a:ext cx="3430800" cy="1594786"/>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4660925" y="1328907"/>
            <a:ext cx="3430800" cy="1594786"/>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360000" y="360000"/>
            <a:ext cx="8424000" cy="928800"/>
          </a:xfrm>
          <a:prstGeom prst="rect">
            <a:avLst/>
          </a:prstGeom>
          <a:noFill/>
          <a:ln/>
        </p:spPr>
        <p:txBody>
          <a:bodyPr wrap="square" lIns="0" tIns="0" rIns="0" bIns="0" rtlCol="0" anchor="t"/>
          <a:lstStyle/>
          <a:p>
            <a:pPr algn="l" indent="0" marL="0">
              <a:lnSpc>
                <a:spcPct val="90000"/>
              </a:lnSpc>
              <a:buNone/>
            </a:pPr>
            <a:r>
              <a:rPr lang="en-US" sz="2800" b="1" dirty="0">
                <a:solidFill>
                  <a:srgbClr val="FFFFFF"/>
                </a:solidFill>
                <a:latin typeface="Arial" pitchFamily="34" charset="0"/>
                <a:ea typeface="Arial" pitchFamily="34" charset="-122"/>
                <a:cs typeface="Arial" pitchFamily="34" charset="-120"/>
              </a:rPr>
              <a:t>The Kremlin during wars and difficult times
</a:t>
            </a:r>
            <a:endParaRPr lang="en-US" sz="2800" dirty="0"/>
          </a:p>
        </p:txBody>
      </p:sp>
      <p:sp>
        <p:nvSpPr>
          <p:cNvPr id="9" name="Text 1"/>
          <p:cNvSpPr txBox="1"/>
          <p:nvPr/>
        </p:nvSpPr>
        <p:spPr>
          <a:xfrm>
            <a:off x="8784000" y="4827075"/>
            <a:ext cx="360000" cy="316500"/>
          </a:xfrm>
          <a:prstGeom prst="rect">
            <a:avLst/>
          </a:prstGeom>
          <a:noFill/>
          <a:ln/>
        </p:spPr>
        <p:txBody>
          <a:bodyPr wrap="square" lIns="0" tIns="0" rIns="0" bIns="0" rtlCol="0" anchor="ctr"/>
          <a:lstStyle/>
          <a:p>
            <a:pPr algn="ctr" indent="0" marL="0">
              <a:lnSpc>
                <a:spcPct val="90000"/>
              </a:lnSpc>
              <a:buNone/>
            </a:pPr>
            <a:r>
              <a:rPr lang="en-US" sz="1200" b="1" dirty="0">
                <a:solidFill>
                  <a:srgbClr val="FFFFFF"/>
                </a:solidFill>
                <a:latin typeface="Arial" pitchFamily="34" charset="0"/>
                <a:ea typeface="Arial" pitchFamily="34" charset="-122"/>
                <a:cs typeface="Arial" pitchFamily="34" charset="-120"/>
              </a:rPr>
              <a:t>15</a:t>
            </a:r>
            <a:endParaRPr lang="en-US" sz="1200" dirty="0"/>
          </a:p>
        </p:txBody>
      </p:sp>
      <p:sp>
        <p:nvSpPr>
          <p:cNvPr id="10" name="Text 2"/>
          <p:cNvSpPr txBox="1"/>
          <p:nvPr/>
        </p:nvSpPr>
        <p:spPr>
          <a:xfrm>
            <a:off x="1184563" y="3698175"/>
            <a:ext cx="3166200" cy="1085400"/>
          </a:xfrm>
          <a:prstGeom prst="rect">
            <a:avLst/>
          </a:prstGeom>
          <a:noFill/>
          <a:ln/>
        </p:spPr>
        <p:txBody>
          <a:bodyPr wrap="square" lIns="0" tIns="0" rIns="0" bIns="0" rtlCol="0" anchor="t"/>
          <a:lstStyle/>
          <a:p>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За свою долгую историю Кремль не раз оказывался в опасности: его затрагивали пожары, осады и разрушения. Даже в трудные времена он оставался сердцем Москвы и местом, которое стремились защитить и восстановить.
</a:t>
            </a:r>
            <a:endParaRPr lang="en-US" sz="1100" dirty="0"/>
          </a:p>
        </p:txBody>
      </p:sp>
      <p:sp>
        <p:nvSpPr>
          <p:cNvPr id="11" name="Text 3"/>
          <p:cNvSpPr txBox="1"/>
          <p:nvPr/>
        </p:nvSpPr>
        <p:spPr>
          <a:xfrm>
            <a:off x="1184563" y="2940078"/>
            <a:ext cx="3166200" cy="552900"/>
          </a:xfrm>
          <a:prstGeom prst="rect">
            <a:avLst/>
          </a:prstGeom>
          <a:noFill/>
          <a:ln/>
        </p:spPr>
        <p:txBody>
          <a:bodyPr wrap="square" lIns="0" tIns="0" rIns="0" bIns="0" rtlCol="0" anchor="ctr"/>
          <a:lstStyle/>
          <a:p>
            <a:pPr algn="l" indent="0" marL="0">
              <a:lnSpc>
                <a:spcPct val="100000"/>
              </a:lnSpc>
              <a:buNone/>
            </a:pPr>
            <a:r>
              <a:rPr lang="en-US" sz="1500" b="1" dirty="0">
                <a:solidFill>
                  <a:srgbClr val="FFFFFF"/>
                </a:solidFill>
                <a:latin typeface="Arial" pitchFamily="34" charset="0"/>
                <a:ea typeface="Arial" pitchFamily="34" charset="-122"/>
                <a:cs typeface="Arial" pitchFamily="34" charset="-120"/>
              </a:rPr>
              <a:t>Пожары и осады
</a:t>
            </a:r>
            <a:endParaRPr lang="en-US" sz="1500" dirty="0"/>
          </a:p>
        </p:txBody>
      </p:sp>
      <p:sp>
        <p:nvSpPr>
          <p:cNvPr id="12" name="Text 4"/>
          <p:cNvSpPr txBox="1"/>
          <p:nvPr/>
        </p:nvSpPr>
        <p:spPr>
          <a:xfrm>
            <a:off x="4793088" y="3698175"/>
            <a:ext cx="3166200" cy="1085400"/>
          </a:xfrm>
          <a:prstGeom prst="rect">
            <a:avLst/>
          </a:prstGeom>
          <a:noFill/>
          <a:ln/>
        </p:spPr>
        <p:txBody>
          <a:bodyPr wrap="square" lIns="0" tIns="0" rIns="0" bIns="0" rtlCol="0" anchor="t"/>
          <a:lstStyle/>
          <a:p>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Во время отступления французской армии в 1812 году Кремль сильно пострадал. Этот эпизод напоминает, что исторические памятники тоже становятся свидетелями войн, а их сохранение требует большого труда и ответственности.
</a:t>
            </a:r>
            <a:endParaRPr lang="en-US" sz="1100" dirty="0"/>
          </a:p>
        </p:txBody>
      </p:sp>
      <p:sp>
        <p:nvSpPr>
          <p:cNvPr id="13" name="Text 5"/>
          <p:cNvSpPr txBox="1"/>
          <p:nvPr/>
        </p:nvSpPr>
        <p:spPr>
          <a:xfrm>
            <a:off x="4793088" y="2940078"/>
            <a:ext cx="3166200" cy="552900"/>
          </a:xfrm>
          <a:prstGeom prst="rect">
            <a:avLst/>
          </a:prstGeom>
          <a:noFill/>
          <a:ln/>
        </p:spPr>
        <p:txBody>
          <a:bodyPr wrap="square" lIns="0" tIns="0" rIns="0" bIns="0" rtlCol="0" anchor="ctr"/>
          <a:lstStyle/>
          <a:p>
            <a:pPr algn="l" indent="0" marL="0">
              <a:lnSpc>
                <a:spcPct val="100000"/>
              </a:lnSpc>
              <a:buNone/>
            </a:pPr>
            <a:r>
              <a:rPr lang="en-US" sz="1500" b="1" dirty="0">
                <a:solidFill>
                  <a:srgbClr val="FFFFFF"/>
                </a:solidFill>
                <a:latin typeface="Arial" pitchFamily="34" charset="0"/>
                <a:ea typeface="Arial" pitchFamily="34" charset="-122"/>
                <a:cs typeface="Arial" pitchFamily="34" charset="-120"/>
              </a:rPr>
              <a:t>Испытание 1812 года
</a:t>
            </a:r>
            <a:endParaRPr lang="en-US" sz="15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1157912" y="3188538"/>
            <a:ext cx="428100" cy="428100"/>
          </a:xfrm>
          <a:prstGeom prst="rect">
            <a:avLst/>
          </a:prstGeom>
        </p:spPr>
      </p:pic>
      <p:pic>
        <p:nvPicPr>
          <p:cNvPr id="4" name="Image 2" descr="preencoded.png">    </p:cNvPr>
          <p:cNvPicPr>
            <a:picLocks noChangeAspect="1"/>
          </p:cNvPicPr>
          <p:nvPr/>
        </p:nvPicPr>
        <p:blipFill>
          <a:blip r:embed="rId3"/>
          <a:stretch>
            <a:fillRect/>
          </a:stretch>
        </p:blipFill>
        <p:spPr>
          <a:xfrm>
            <a:off x="4017119" y="3188538"/>
            <a:ext cx="374588" cy="428100"/>
          </a:xfrm>
          <a:prstGeom prst="rect">
            <a:avLst/>
          </a:prstGeom>
        </p:spPr>
      </p:pic>
      <p:pic>
        <p:nvPicPr>
          <p:cNvPr id="5" name="Image 3" descr="preencoded.png">    </p:cNvPr>
          <p:cNvPicPr>
            <a:picLocks noChangeAspect="1"/>
          </p:cNvPicPr>
          <p:nvPr/>
        </p:nvPicPr>
        <p:blipFill>
          <a:blip r:embed="rId4"/>
          <a:stretch>
            <a:fillRect/>
          </a:stretch>
        </p:blipFill>
        <p:spPr>
          <a:xfrm>
            <a:off x="5406438" y="1709690"/>
            <a:ext cx="428400" cy="380800"/>
          </a:xfrm>
          <a:prstGeom prst="rect">
            <a:avLst/>
          </a:prstGeom>
        </p:spPr>
      </p:pic>
      <p:pic>
        <p:nvPicPr>
          <p:cNvPr id="6" name="Image 4" descr="preencoded.png">    </p:cNvPr>
          <p:cNvPicPr>
            <a:picLocks noChangeAspect="1"/>
          </p:cNvPicPr>
          <p:nvPr/>
        </p:nvPicPr>
        <p:blipFill>
          <a:blip r:embed="rId5"/>
          <a:stretch>
            <a:fillRect/>
          </a:stretch>
        </p:blipFill>
        <p:spPr>
          <a:xfrm>
            <a:off x="2600894" y="1686040"/>
            <a:ext cx="374588" cy="428100"/>
          </a:xfrm>
          <a:prstGeom prst="rect">
            <a:avLst/>
          </a:prstGeom>
        </p:spPr>
      </p:pic>
      <p:sp>
        <p:nvSpPr>
          <p:cNvPr id="7" name="Text 0"/>
          <p:cNvSpPr txBox="1"/>
          <p:nvPr/>
        </p:nvSpPr>
        <p:spPr>
          <a:xfrm>
            <a:off x="8784000" y="4827075"/>
            <a:ext cx="360000" cy="316500"/>
          </a:xfrm>
          <a:prstGeom prst="rect">
            <a:avLst/>
          </a:prstGeom>
          <a:noFill/>
          <a:ln/>
        </p:spPr>
        <p:txBody>
          <a:bodyPr wrap="square" lIns="0" tIns="0" rIns="0" bIns="0" rtlCol="0" anchor="ctr"/>
          <a:lstStyle/>
          <a:p>
            <a:pPr algn="ctr" indent="0" marL="0">
              <a:lnSpc>
                <a:spcPct val="90000"/>
              </a:lnSpc>
              <a:buNone/>
            </a:pPr>
            <a:r>
              <a:rPr lang="en-US" sz="1200" b="1" dirty="0">
                <a:solidFill>
                  <a:srgbClr val="FFFFFF"/>
                </a:solidFill>
                <a:latin typeface="Arial" pitchFamily="34" charset="0"/>
                <a:ea typeface="Arial" pitchFamily="34" charset="-122"/>
                <a:cs typeface="Arial" pitchFamily="34" charset="-120"/>
              </a:rPr>
              <a:t>16</a:t>
            </a:r>
            <a:endParaRPr lang="en-US" sz="1200" dirty="0"/>
          </a:p>
        </p:txBody>
      </p:sp>
      <p:sp>
        <p:nvSpPr>
          <p:cNvPr id="8" name="Text 1"/>
          <p:cNvSpPr txBox="1"/>
          <p:nvPr/>
        </p:nvSpPr>
        <p:spPr>
          <a:xfrm>
            <a:off x="360000" y="360000"/>
            <a:ext cx="8416500" cy="930600"/>
          </a:xfrm>
          <a:prstGeom prst="rect">
            <a:avLst/>
          </a:prstGeom>
          <a:noFill/>
          <a:ln/>
        </p:spPr>
        <p:txBody>
          <a:bodyPr wrap="square" lIns="0" tIns="0" rIns="0" bIns="0" rtlCol="0" anchor="t"/>
          <a:lstStyle/>
          <a:p>
            <a:pPr algn="l" indent="0" marL="0">
              <a:lnSpc>
                <a:spcPct val="90000"/>
              </a:lnSpc>
              <a:buNone/>
            </a:pPr>
            <a:r>
              <a:rPr lang="en-US" sz="2800" b="1" dirty="0">
                <a:solidFill>
                  <a:srgbClr val="FFFFFF"/>
                </a:solidFill>
                <a:latin typeface="Arial" pitchFamily="34" charset="0"/>
                <a:ea typeface="Arial" pitchFamily="34" charset="-122"/>
                <a:cs typeface="Arial" pitchFamily="34" charset="-120"/>
              </a:rPr>
              <a:t>The Kremlin in modern Russia
</a:t>
            </a:r>
            <a:endParaRPr lang="en-US" sz="2800" dirty="0"/>
          </a:p>
        </p:txBody>
      </p:sp>
      <p:sp>
        <p:nvSpPr>
          <p:cNvPr id="9" name="Text 2"/>
          <p:cNvSpPr txBox="1"/>
          <p:nvPr/>
        </p:nvSpPr>
        <p:spPr>
          <a:xfrm>
            <a:off x="1157775" y="3650727"/>
            <a:ext cx="2543700" cy="879300"/>
          </a:xfrm>
          <a:prstGeom prst="rect">
            <a:avLst/>
          </a:prstGeom>
          <a:noFill/>
          <a:ln/>
        </p:spPr>
        <p:txBody>
          <a:bodyPr wrap="square" lIns="0" tIns="0" rIns="0" bIns="0" rtlCol="0" anchor="t"/>
          <a:lstStyle/>
          <a:p>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Сегодня Кремль является официальной резиденцией Президента России. Здесь проходят государственные церемонии, встречи и награждения, поэтому он остаётся важным политическим центром страны.
</a:t>
            </a:r>
            <a:endParaRPr lang="en-US" sz="1000" dirty="0"/>
          </a:p>
        </p:txBody>
      </p:sp>
      <p:sp>
        <p:nvSpPr>
          <p:cNvPr id="10" name="Text 3"/>
          <p:cNvSpPr txBox="1"/>
          <p:nvPr/>
        </p:nvSpPr>
        <p:spPr>
          <a:xfrm>
            <a:off x="1670587" y="3188527"/>
            <a:ext cx="2031000" cy="399600"/>
          </a:xfrm>
          <a:prstGeom prst="rect">
            <a:avLst/>
          </a:prstGeom>
          <a:noFill/>
          <a:ln/>
        </p:spPr>
        <p:txBody>
          <a:bodyPr wrap="square" lIns="0" tIns="0" rIns="0" bIns="0" rtlCol="0" anchor="ctr"/>
          <a:lstStyle/>
          <a:p>
            <a:pPr algn="l" indent="0" marL="0">
              <a:lnSpc>
                <a:spcPct val="100000"/>
              </a:lnSpc>
              <a:buNone/>
            </a:pPr>
            <a:r>
              <a:rPr lang="en-US" sz="1200" b="1" dirty="0">
                <a:solidFill>
                  <a:srgbClr val="FFFFFF"/>
                </a:solidFill>
                <a:latin typeface="Arial" pitchFamily="34" charset="0"/>
                <a:ea typeface="Arial" pitchFamily="34" charset="-122"/>
                <a:cs typeface="Arial" pitchFamily="34" charset="-120"/>
              </a:rPr>
              <a:t>Официальная резиденция
</a:t>
            </a:r>
            <a:endParaRPr lang="en-US" sz="1200" dirty="0"/>
          </a:p>
        </p:txBody>
      </p:sp>
      <p:sp>
        <p:nvSpPr>
          <p:cNvPr id="11" name="Text 4"/>
          <p:cNvSpPr txBox="1"/>
          <p:nvPr/>
        </p:nvSpPr>
        <p:spPr>
          <a:xfrm>
            <a:off x="3990225" y="3650726"/>
            <a:ext cx="2543700" cy="879300"/>
          </a:xfrm>
          <a:prstGeom prst="rect">
            <a:avLst/>
          </a:prstGeom>
          <a:noFill/>
          <a:ln/>
        </p:spPr>
        <p:txBody>
          <a:bodyPr wrap="square" lIns="0" tIns="0" rIns="0" bIns="0" rtlCol="0" anchor="t"/>
          <a:lstStyle/>
          <a:p>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Кремль часто используют как образ России в новостях, на открытках и в учебниках. Он стал узнаваемым знаком Москвы и всей страны, понятным людям во многих странах.
</a:t>
            </a:r>
            <a:endParaRPr lang="en-US" sz="1000" dirty="0"/>
          </a:p>
        </p:txBody>
      </p:sp>
      <p:sp>
        <p:nvSpPr>
          <p:cNvPr id="12" name="Text 5"/>
          <p:cNvSpPr txBox="1"/>
          <p:nvPr/>
        </p:nvSpPr>
        <p:spPr>
          <a:xfrm>
            <a:off x="4503037" y="3188527"/>
            <a:ext cx="2031000" cy="399600"/>
          </a:xfrm>
          <a:prstGeom prst="rect">
            <a:avLst/>
          </a:prstGeom>
          <a:noFill/>
          <a:ln/>
        </p:spPr>
        <p:txBody>
          <a:bodyPr wrap="square" lIns="0" tIns="0" rIns="0" bIns="0" rtlCol="0" anchor="ctr"/>
          <a:lstStyle/>
          <a:p>
            <a:pPr algn="l" indent="0" marL="0">
              <a:lnSpc>
                <a:spcPct val="100000"/>
              </a:lnSpc>
              <a:buNone/>
            </a:pPr>
            <a:r>
              <a:rPr lang="en-US" sz="1200" b="1" dirty="0">
                <a:solidFill>
                  <a:srgbClr val="FFFFFF"/>
                </a:solidFill>
                <a:latin typeface="Arial" pitchFamily="34" charset="0"/>
                <a:ea typeface="Arial" pitchFamily="34" charset="-122"/>
                <a:cs typeface="Arial" pitchFamily="34" charset="-120"/>
              </a:rPr>
              <a:t>Символ страны
</a:t>
            </a:r>
            <a:endParaRPr lang="en-US" sz="1200" dirty="0"/>
          </a:p>
        </p:txBody>
      </p:sp>
      <p:sp>
        <p:nvSpPr>
          <p:cNvPr id="13" name="Text 6"/>
          <p:cNvSpPr txBox="1"/>
          <p:nvPr/>
        </p:nvSpPr>
        <p:spPr>
          <a:xfrm>
            <a:off x="5406450" y="2148226"/>
            <a:ext cx="2543700" cy="879300"/>
          </a:xfrm>
          <a:prstGeom prst="rect">
            <a:avLst/>
          </a:prstGeom>
          <a:noFill/>
          <a:ln/>
        </p:spPr>
        <p:txBody>
          <a:bodyPr wrap="square" lIns="0" tIns="0" rIns="0" bIns="0" rtlCol="0" anchor="t"/>
          <a:lstStyle/>
          <a:p>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Для школьников Кремль удобен как тема для коротких фактов и простых предложений на английском. Он помогает говорить о городе, истории и известных местах без сложных конструкций.
</a:t>
            </a:r>
            <a:endParaRPr lang="en-US" sz="1000" dirty="0"/>
          </a:p>
        </p:txBody>
      </p:sp>
      <p:sp>
        <p:nvSpPr>
          <p:cNvPr id="14" name="Text 7"/>
          <p:cNvSpPr txBox="1"/>
          <p:nvPr/>
        </p:nvSpPr>
        <p:spPr>
          <a:xfrm>
            <a:off x="5919263" y="1686030"/>
            <a:ext cx="2031000" cy="399600"/>
          </a:xfrm>
          <a:prstGeom prst="rect">
            <a:avLst/>
          </a:prstGeom>
          <a:noFill/>
          <a:ln/>
        </p:spPr>
        <p:txBody>
          <a:bodyPr wrap="square" lIns="0" tIns="0" rIns="0" bIns="0" rtlCol="0" anchor="ctr"/>
          <a:lstStyle/>
          <a:p>
            <a:pPr algn="l" indent="0" marL="0">
              <a:lnSpc>
                <a:spcPct val="100000"/>
              </a:lnSpc>
              <a:buNone/>
            </a:pPr>
            <a:r>
              <a:rPr lang="en-US" sz="1200" b="1" dirty="0">
                <a:solidFill>
                  <a:srgbClr val="FFFFFF"/>
                </a:solidFill>
                <a:latin typeface="Arial" pitchFamily="34" charset="0"/>
                <a:ea typeface="Arial" pitchFamily="34" charset="-122"/>
                <a:cs typeface="Arial" pitchFamily="34" charset="-120"/>
              </a:rPr>
              <a:t>Тема для урока
</a:t>
            </a:r>
            <a:endParaRPr lang="en-US" sz="1200" dirty="0"/>
          </a:p>
        </p:txBody>
      </p:sp>
      <p:sp>
        <p:nvSpPr>
          <p:cNvPr id="15" name="Text 8"/>
          <p:cNvSpPr txBox="1"/>
          <p:nvPr/>
        </p:nvSpPr>
        <p:spPr>
          <a:xfrm>
            <a:off x="2574000" y="2148226"/>
            <a:ext cx="2543700" cy="879300"/>
          </a:xfrm>
          <a:prstGeom prst="rect">
            <a:avLst/>
          </a:prstGeom>
          <a:noFill/>
          <a:ln/>
        </p:spPr>
        <p:txBody>
          <a:bodyPr wrap="square" lIns="0" tIns="0" rIns="0" bIns="0" rtlCol="0" anchor="t"/>
          <a:lstStyle/>
          <a:p>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Одновременно Кремль — это музейная территория с соборами, дворцами и реликвиями. Посетители видят, как в одном месте сочетаются архитектура, искусство и государственная история.
</a:t>
            </a:r>
            <a:endParaRPr lang="en-US" sz="1000" dirty="0"/>
          </a:p>
        </p:txBody>
      </p:sp>
      <p:sp>
        <p:nvSpPr>
          <p:cNvPr id="16" name="Text 9"/>
          <p:cNvSpPr txBox="1"/>
          <p:nvPr/>
        </p:nvSpPr>
        <p:spPr>
          <a:xfrm>
            <a:off x="3086813" y="1686030"/>
            <a:ext cx="2031000" cy="399600"/>
          </a:xfrm>
          <a:prstGeom prst="rect">
            <a:avLst/>
          </a:prstGeom>
          <a:noFill/>
          <a:ln/>
        </p:spPr>
        <p:txBody>
          <a:bodyPr wrap="square" lIns="0" tIns="0" rIns="0" bIns="0" rtlCol="0" anchor="ctr"/>
          <a:lstStyle/>
          <a:p>
            <a:pPr algn="l" indent="0" marL="0">
              <a:lnSpc>
                <a:spcPct val="100000"/>
              </a:lnSpc>
              <a:buNone/>
            </a:pPr>
            <a:r>
              <a:rPr lang="en-US" sz="1200" b="1" dirty="0">
                <a:solidFill>
                  <a:srgbClr val="FFFFFF"/>
                </a:solidFill>
                <a:latin typeface="Arial" pitchFamily="34" charset="0"/>
                <a:ea typeface="Arial" pitchFamily="34" charset="-122"/>
                <a:cs typeface="Arial" pitchFamily="34" charset="-120"/>
              </a:rPr>
              <a:t>Исторический комплекс
</a:t>
            </a:r>
            <a:endParaRPr lang="en-US" sz="12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60000" y="1478073"/>
            <a:ext cx="4348200" cy="3305204"/>
          </a:xfrm>
          <a:prstGeom prst="rect">
            <a:avLst/>
          </a:prstGeom>
        </p:spPr>
      </p:pic>
      <p:sp>
        <p:nvSpPr>
          <p:cNvPr id="4" name="Text 0"/>
          <p:cNvSpPr txBox="1"/>
          <p:nvPr/>
        </p:nvSpPr>
        <p:spPr>
          <a:xfrm>
            <a:off x="360000" y="360000"/>
            <a:ext cx="7501500" cy="922800"/>
          </a:xfrm>
          <a:prstGeom prst="rect">
            <a:avLst/>
          </a:prstGeom>
          <a:noFill/>
          <a:ln/>
        </p:spPr>
        <p:txBody>
          <a:bodyPr wrap="square" lIns="0" tIns="0" rIns="0" bIns="0" rtlCol="0" anchor="t"/>
          <a:lstStyle/>
          <a:p>
            <a:pPr algn="l" indent="0" marL="0">
              <a:lnSpc>
                <a:spcPct val="100000"/>
              </a:lnSpc>
              <a:buNone/>
            </a:pPr>
            <a:r>
              <a:rPr lang="en-US" sz="2800" b="1" dirty="0">
                <a:solidFill>
                  <a:srgbClr val="FFFFFF"/>
                </a:solidFill>
                <a:latin typeface="Arial" pitchFamily="34" charset="0"/>
                <a:ea typeface="Arial" pitchFamily="34" charset="-122"/>
                <a:cs typeface="Arial" pitchFamily="34" charset="-120"/>
              </a:rPr>
              <a:t>Important dates in Kremlin history
</a:t>
            </a:r>
            <a:endParaRPr lang="en-US" sz="2800" dirty="0"/>
          </a:p>
        </p:txBody>
      </p:sp>
      <p:sp>
        <p:nvSpPr>
          <p:cNvPr id="5" name="Text 1"/>
          <p:cNvSpPr txBox="1"/>
          <p:nvPr/>
        </p:nvSpPr>
        <p:spPr>
          <a:xfrm>
            <a:off x="8784000" y="4827075"/>
            <a:ext cx="360000" cy="316500"/>
          </a:xfrm>
          <a:prstGeom prst="rect">
            <a:avLst/>
          </a:prstGeom>
          <a:noFill/>
          <a:ln/>
        </p:spPr>
        <p:txBody>
          <a:bodyPr wrap="square" lIns="0" tIns="0" rIns="0" bIns="0" rtlCol="0" anchor="ctr"/>
          <a:lstStyle/>
          <a:p>
            <a:pPr algn="ctr" indent="0" marL="0">
              <a:lnSpc>
                <a:spcPct val="90000"/>
              </a:lnSpc>
              <a:buNone/>
            </a:pPr>
            <a:r>
              <a:rPr lang="en-US" sz="1200" b="1" dirty="0">
                <a:solidFill>
                  <a:srgbClr val="FFFFFF"/>
                </a:solidFill>
                <a:latin typeface="Arial" pitchFamily="34" charset="0"/>
                <a:ea typeface="Arial" pitchFamily="34" charset="-122"/>
                <a:cs typeface="Arial" pitchFamily="34" charset="-120"/>
              </a:rPr>
              <a:t>17</a:t>
            </a:r>
            <a:endParaRPr lang="en-US" sz="1200" dirty="0"/>
          </a:p>
        </p:txBody>
      </p:sp>
      <p:sp>
        <p:nvSpPr>
          <p:cNvPr id="6" name="Text 2"/>
          <p:cNvSpPr txBox="1"/>
          <p:nvPr/>
        </p:nvSpPr>
        <p:spPr>
          <a:xfrm>
            <a:off x="4903200" y="1713000"/>
            <a:ext cx="3880800" cy="1026900"/>
          </a:xfrm>
          <a:prstGeom prst="rect">
            <a:avLst/>
          </a:prstGeom>
          <a:noFill/>
          <a:ln/>
        </p:spPr>
        <p:txBody>
          <a:bodyPr wrap="square" lIns="0" tIns="0" rIns="0" bIns="0" rtlCol="0" anchor="t"/>
          <a:lstStyle/>
          <a:p>
            <a:pPr algn="l" indent="0" marL="0">
              <a:lnSpc>
                <a:spcPct val="100000"/>
              </a:lnSpc>
              <a:buNone/>
            </a:pPr>
            <a:r>
              <a:rPr lang="en-US" sz="1500" dirty="0">
                <a:solidFill>
                  <a:srgbClr val="FFFFFF"/>
                </a:solidFill>
                <a:latin typeface="Arial" pitchFamily="34" charset="0"/>
                <a:ea typeface="Arial" pitchFamily="34" charset="-122"/>
                <a:cs typeface="Arial" pitchFamily="34" charset="-120"/>
              </a:rPr>
              <a:t>На временной шкале видно, как небольшая крепость постепенно превращалась в крупный государственный центр и признанный памятник культуры.
</a:t>
            </a:r>
            <a:endParaRPr lang="en-US" sz="1500" dirty="0"/>
          </a:p>
        </p:txBody>
      </p:sp>
      <p:sp>
        <p:nvSpPr>
          <p:cNvPr id="7" name="Text 3"/>
          <p:cNvSpPr txBox="1"/>
          <p:nvPr/>
        </p:nvSpPr>
        <p:spPr>
          <a:xfrm>
            <a:off x="4903200" y="2918150"/>
            <a:ext cx="3880800" cy="1161600"/>
          </a:xfrm>
          <a:prstGeom prst="rect">
            <a:avLst/>
          </a:prstGeom>
          <a:noFill/>
          <a:ln/>
        </p:spPr>
        <p:txBody>
          <a:bodyPr wrap="square" lIns="0" tIns="0" rIns="0" bIns="0" rtlCol="0" anchor="t"/>
          <a:lstStyle/>
          <a:p>
            <a:pPr algn="l" indent="0" marL="0">
              <a:lnSpc>
                <a:spcPct val="100000"/>
              </a:lnSpc>
              <a:buNone/>
            </a:pPr>
            <a:r>
              <a:rPr lang="en-US" sz="1500" dirty="0">
                <a:solidFill>
                  <a:srgbClr val="FFFFFF"/>
                </a:solidFill>
                <a:latin typeface="Arial" pitchFamily="34" charset="0"/>
                <a:ea typeface="Arial" pitchFamily="34" charset="-122"/>
                <a:cs typeface="Arial" pitchFamily="34" charset="-120"/>
              </a:rPr>
              <a:t>Чем дальше продвигается линия времени, тем яснее меняется функция Кремля: оборона, власть, архитектура, а затем охрана наследия.
</a:t>
            </a:r>
            <a:endParaRPr lang="en-US" sz="1500" dirty="0"/>
          </a:p>
        </p:txBody>
      </p:sp>
      <p:sp>
        <p:nvSpPr>
          <p:cNvPr id="8" name="Text 4"/>
          <p:cNvSpPr txBox="1"/>
          <p:nvPr/>
        </p:nvSpPr>
        <p:spPr>
          <a:xfrm>
            <a:off x="4903200" y="4358525"/>
            <a:ext cx="3880800" cy="424800"/>
          </a:xfrm>
          <a:prstGeom prst="rect">
            <a:avLst/>
          </a:prstGeom>
          <a:noFill/>
          <a:ln/>
        </p:spPr>
        <p:txBody>
          <a:bodyPr wrap="square" lIns="0" tIns="0" rIns="0" bIns="0" rtlCol="0" anchor="b"/>
          <a:lstStyle/>
          <a:p>
            <a:pPr algn="l" indent="0" marL="0">
              <a:lnSpc>
                <a:spcPct val="100000"/>
              </a:lnSpc>
              <a:buNone/>
            </a:pPr>
            <a:r>
              <a:rPr lang="en-US" sz="1115" dirty="0">
                <a:solidFill>
                  <a:srgbClr val="CD96FF"/>
                </a:solidFill>
                <a:latin typeface="Arial" pitchFamily="34" charset="0"/>
                <a:ea typeface="Arial" pitchFamily="34" charset="-122"/>
                <a:cs typeface="Arial" pitchFamily="34" charset="-120"/>
              </a:rPr>
              <a:t>Хронология по общепринятым датам истории Московского Кремля; для диапазонов использованы средние ориентировочные годы.
</a:t>
            </a:r>
            <a:endParaRPr lang="en-US" sz="1115"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993392" y="-28725"/>
            <a:ext cx="4148616" cy="51723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8784000" y="4827075"/>
            <a:ext cx="360000" cy="316500"/>
          </a:xfrm>
          <a:prstGeom prst="rect">
            <a:avLst/>
          </a:prstGeom>
          <a:noFill/>
          <a:ln/>
        </p:spPr>
        <p:txBody>
          <a:bodyPr wrap="square" lIns="0" tIns="0" rIns="0" bIns="0" rtlCol="0" anchor="ctr"/>
          <a:lstStyle/>
          <a:p>
            <a:pPr algn="ctr" indent="0" marL="0">
              <a:lnSpc>
                <a:spcPct val="90000"/>
              </a:lnSpc>
              <a:buNone/>
            </a:pPr>
            <a:r>
              <a:rPr lang="en-US" sz="1200" b="1" dirty="0">
                <a:solidFill>
                  <a:srgbClr val="FFFFFF"/>
                </a:solidFill>
                <a:latin typeface="Arial" pitchFamily="34" charset="0"/>
                <a:ea typeface="Arial" pitchFamily="34" charset="-122"/>
                <a:cs typeface="Arial" pitchFamily="34" charset="-120"/>
              </a:rPr>
              <a:t>18</a:t>
            </a:r>
            <a:endParaRPr lang="en-US" sz="1200" dirty="0"/>
          </a:p>
        </p:txBody>
      </p:sp>
      <p:sp>
        <p:nvSpPr>
          <p:cNvPr id="10" name="Text 1"/>
          <p:cNvSpPr txBox="1"/>
          <p:nvPr/>
        </p:nvSpPr>
        <p:spPr>
          <a:xfrm>
            <a:off x="360000" y="360000"/>
            <a:ext cx="4534800" cy="780600"/>
          </a:xfrm>
          <a:prstGeom prst="rect">
            <a:avLst/>
          </a:prstGeom>
          <a:noFill/>
          <a:ln/>
        </p:spPr>
        <p:txBody>
          <a:bodyPr wrap="square" lIns="0" tIns="0" rIns="0" bIns="0" rtlCol="0" anchor="t"/>
          <a:lstStyle/>
          <a:p>
            <a:pPr algn="l" indent="0" marL="0">
              <a:lnSpc>
                <a:spcPct val="90000"/>
              </a:lnSpc>
              <a:buNone/>
            </a:pPr>
            <a:r>
              <a:rPr lang="en-US" sz="2800" b="1" dirty="0">
                <a:solidFill>
                  <a:srgbClr val="FFFFFF"/>
                </a:solidFill>
                <a:latin typeface="Arial" pitchFamily="34" charset="0"/>
                <a:ea typeface="Arial" pitchFamily="34" charset="-122"/>
                <a:cs typeface="Arial" pitchFamily="34" charset="-120"/>
              </a:rPr>
              <a:t>Interesting facts for students
</a:t>
            </a:r>
            <a:endParaRPr lang="en-US" sz="2800" dirty="0"/>
          </a:p>
        </p:txBody>
      </p:sp>
      <p:sp>
        <p:nvSpPr>
          <p:cNvPr id="11" name="Text 2"/>
          <p:cNvSpPr txBox="1"/>
          <p:nvPr/>
        </p:nvSpPr>
        <p:spPr>
          <a:xfrm>
            <a:off x="555150" y="1423409"/>
            <a:ext cx="3960000" cy="165900"/>
          </a:xfrm>
          <a:prstGeom prst="rect">
            <a:avLst/>
          </a:prstGeom>
          <a:noFill/>
          <a:ln/>
        </p:spPr>
        <p:txBody>
          <a:bodyPr wrap="square" lIns="0" tIns="0" rIns="0" bIns="0" rtlCol="0" anchor="t"/>
          <a:lstStyle/>
          <a:p>
            <a:pPr algn="l" indent="0" marL="0">
              <a:lnSpc>
                <a:spcPct val="100000"/>
              </a:lnSpc>
              <a:buNone/>
            </a:pPr>
            <a:r>
              <a:rPr lang="en-US" sz="1000" b="1" dirty="0">
                <a:solidFill>
                  <a:srgbClr val="FFFFFF"/>
                </a:solidFill>
                <a:latin typeface="Arial" pitchFamily="34" charset="0"/>
                <a:ea typeface="Arial" pitchFamily="34" charset="-122"/>
                <a:cs typeface="Arial" pitchFamily="34" charset="-120"/>
              </a:rPr>
              <a:t>Большая территория
</a:t>
            </a:r>
            <a:endParaRPr lang="en-US" sz="1000" dirty="0"/>
          </a:p>
        </p:txBody>
      </p:sp>
      <p:sp>
        <p:nvSpPr>
          <p:cNvPr id="12" name="Text 3"/>
          <p:cNvSpPr txBox="1"/>
          <p:nvPr/>
        </p:nvSpPr>
        <p:spPr>
          <a:xfrm>
            <a:off x="555150" y="1626166"/>
            <a:ext cx="3960000" cy="398700"/>
          </a:xfrm>
          <a:prstGeom prst="rect">
            <a:avLst/>
          </a:prstGeom>
          <a:noFill/>
          <a:ln/>
        </p:spPr>
        <p:txBody>
          <a:bodyPr wrap="square" lIns="0" tIns="0" rIns="0" bIns="0" rtlCol="0" anchor="t"/>
          <a:lstStyle/>
          <a:p>
            <a:pPr algn="l" indent="0" marL="0">
              <a:lnSpc>
                <a:spcPct val="100000"/>
              </a:lnSpc>
              <a:buNone/>
            </a:pPr>
            <a:r>
              <a:rPr lang="en-US" sz="800" dirty="0">
                <a:solidFill>
                  <a:srgbClr val="FFFFFF"/>
                </a:solidFill>
                <a:latin typeface="Arial" pitchFamily="34" charset="0"/>
                <a:ea typeface="Arial" pitchFamily="34" charset="-122"/>
                <a:cs typeface="Arial" pitchFamily="34" charset="-120"/>
              </a:rPr>
              <a:t>Площадь Кремля составляет около 27,5 гектара. Это помогает представить, насколько велик весь ансамбль: внутри него помещаются соборы, дворцы, башни и музейные пространства.
</a:t>
            </a:r>
            <a:endParaRPr lang="en-US" sz="800" dirty="0"/>
          </a:p>
        </p:txBody>
      </p:sp>
      <p:sp>
        <p:nvSpPr>
          <p:cNvPr id="13" name="Text 4"/>
          <p:cNvSpPr txBox="1"/>
          <p:nvPr/>
        </p:nvSpPr>
        <p:spPr>
          <a:xfrm>
            <a:off x="555150" y="4086759"/>
            <a:ext cx="3960000" cy="165900"/>
          </a:xfrm>
          <a:prstGeom prst="rect">
            <a:avLst/>
          </a:prstGeom>
          <a:noFill/>
          <a:ln/>
        </p:spPr>
        <p:txBody>
          <a:bodyPr wrap="square" lIns="0" tIns="0" rIns="0" bIns="0" rtlCol="0" anchor="t"/>
          <a:lstStyle/>
          <a:p>
            <a:pPr algn="l" indent="0" marL="0">
              <a:lnSpc>
                <a:spcPct val="100000"/>
              </a:lnSpc>
              <a:buNone/>
            </a:pPr>
            <a:r>
              <a:rPr lang="en-US" sz="1000" b="1" dirty="0">
                <a:solidFill>
                  <a:srgbClr val="FFFFFF"/>
                </a:solidFill>
                <a:latin typeface="Arial" pitchFamily="34" charset="0"/>
                <a:ea typeface="Arial" pitchFamily="34" charset="-122"/>
                <a:cs typeface="Arial" pitchFamily="34" charset="-120"/>
              </a:rPr>
              <a:t>Смешение стилей
</a:t>
            </a:r>
            <a:endParaRPr lang="en-US" sz="1000" dirty="0"/>
          </a:p>
        </p:txBody>
      </p:sp>
      <p:sp>
        <p:nvSpPr>
          <p:cNvPr id="14" name="Text 5"/>
          <p:cNvSpPr txBox="1"/>
          <p:nvPr/>
        </p:nvSpPr>
        <p:spPr>
          <a:xfrm>
            <a:off x="555150" y="4289516"/>
            <a:ext cx="3960000" cy="398700"/>
          </a:xfrm>
          <a:prstGeom prst="rect">
            <a:avLst/>
          </a:prstGeom>
          <a:noFill/>
          <a:ln/>
        </p:spPr>
        <p:txBody>
          <a:bodyPr wrap="square" lIns="0" tIns="0" rIns="0" bIns="0" rtlCol="0" anchor="t"/>
          <a:lstStyle/>
          <a:p>
            <a:pPr algn="l" indent="0" marL="0">
              <a:lnSpc>
                <a:spcPct val="100000"/>
              </a:lnSpc>
              <a:buNone/>
            </a:pPr>
            <a:r>
              <a:rPr lang="en-US" sz="800" dirty="0">
                <a:solidFill>
                  <a:srgbClr val="FFFFFF"/>
                </a:solidFill>
                <a:latin typeface="Arial" pitchFamily="34" charset="0"/>
                <a:ea typeface="Arial" pitchFamily="34" charset="-122"/>
                <a:cs typeface="Arial" pitchFamily="34" charset="-120"/>
              </a:rPr>
              <a:t>В облике Кремля заметны русские, итальянские и более поздние императорские черты. Поэтому он показывает, как разные эпохи и традиции могут соединяться в одном ансамбле.
</a:t>
            </a:r>
            <a:endParaRPr lang="en-US" sz="800" dirty="0"/>
          </a:p>
        </p:txBody>
      </p:sp>
      <p:sp>
        <p:nvSpPr>
          <p:cNvPr id="15" name="Text 6"/>
          <p:cNvSpPr txBox="1"/>
          <p:nvPr/>
        </p:nvSpPr>
        <p:spPr>
          <a:xfrm>
            <a:off x="555150" y="2311193"/>
            <a:ext cx="3960000" cy="165900"/>
          </a:xfrm>
          <a:prstGeom prst="rect">
            <a:avLst/>
          </a:prstGeom>
          <a:noFill/>
          <a:ln/>
        </p:spPr>
        <p:txBody>
          <a:bodyPr wrap="square" lIns="0" tIns="0" rIns="0" bIns="0" rtlCol="0" anchor="t"/>
          <a:lstStyle/>
          <a:p>
            <a:pPr algn="l" indent="0" marL="0">
              <a:lnSpc>
                <a:spcPct val="100000"/>
              </a:lnSpc>
              <a:buNone/>
            </a:pPr>
            <a:r>
              <a:rPr lang="en-US" sz="1000" b="1" dirty="0">
                <a:solidFill>
                  <a:srgbClr val="FFFFFF"/>
                </a:solidFill>
                <a:latin typeface="Arial" pitchFamily="34" charset="0"/>
                <a:ea typeface="Arial" pitchFamily="34" charset="-122"/>
                <a:cs typeface="Arial" pitchFamily="34" charset="-120"/>
              </a:rPr>
              <a:t>Двадцать башен
</a:t>
            </a:r>
            <a:endParaRPr lang="en-US" sz="1000" dirty="0"/>
          </a:p>
        </p:txBody>
      </p:sp>
      <p:sp>
        <p:nvSpPr>
          <p:cNvPr id="16" name="Text 7"/>
          <p:cNvSpPr txBox="1"/>
          <p:nvPr/>
        </p:nvSpPr>
        <p:spPr>
          <a:xfrm>
            <a:off x="555150" y="2513949"/>
            <a:ext cx="3960000" cy="398700"/>
          </a:xfrm>
          <a:prstGeom prst="rect">
            <a:avLst/>
          </a:prstGeom>
          <a:noFill/>
          <a:ln/>
        </p:spPr>
        <p:txBody>
          <a:bodyPr wrap="square" lIns="0" tIns="0" rIns="0" bIns="0" rtlCol="0" anchor="t"/>
          <a:lstStyle/>
          <a:p>
            <a:pPr algn="l" indent="0" marL="0">
              <a:lnSpc>
                <a:spcPct val="100000"/>
              </a:lnSpc>
              <a:buNone/>
            </a:pPr>
            <a:r>
              <a:rPr lang="en-US" sz="800" dirty="0">
                <a:solidFill>
                  <a:srgbClr val="FFFFFF"/>
                </a:solidFill>
                <a:latin typeface="Arial" pitchFamily="34" charset="0"/>
                <a:ea typeface="Arial" pitchFamily="34" charset="-122"/>
                <a:cs typeface="Arial" pitchFamily="34" charset="-120"/>
              </a:rPr>
              <a:t>В Кремле 20 башен, и каждая из них имеет своё название и историю. Вместе они создают узнаваемый силуэт, который легко узнать даже по одному изображению.
</a:t>
            </a:r>
            <a:endParaRPr lang="en-US" sz="800" dirty="0"/>
          </a:p>
        </p:txBody>
      </p:sp>
      <p:sp>
        <p:nvSpPr>
          <p:cNvPr id="17" name="Text 8"/>
          <p:cNvSpPr txBox="1"/>
          <p:nvPr/>
        </p:nvSpPr>
        <p:spPr>
          <a:xfrm>
            <a:off x="555150" y="3198976"/>
            <a:ext cx="3960000" cy="165900"/>
          </a:xfrm>
          <a:prstGeom prst="rect">
            <a:avLst/>
          </a:prstGeom>
          <a:noFill/>
          <a:ln/>
        </p:spPr>
        <p:txBody>
          <a:bodyPr wrap="square" lIns="0" tIns="0" rIns="0" bIns="0" rtlCol="0" anchor="t"/>
          <a:lstStyle/>
          <a:p>
            <a:pPr algn="l" indent="0" marL="0">
              <a:lnSpc>
                <a:spcPct val="100000"/>
              </a:lnSpc>
              <a:buNone/>
            </a:pPr>
            <a:r>
              <a:rPr lang="en-US" sz="1000" b="1" dirty="0">
                <a:solidFill>
                  <a:srgbClr val="FFFFFF"/>
                </a:solidFill>
                <a:latin typeface="Arial" pitchFamily="34" charset="0"/>
                <a:ea typeface="Arial" pitchFamily="34" charset="-122"/>
                <a:cs typeface="Arial" pitchFamily="34" charset="-120"/>
              </a:rPr>
              <a:t>Зубцы-ласточки
</a:t>
            </a:r>
            <a:endParaRPr lang="en-US" sz="1000" dirty="0"/>
          </a:p>
        </p:txBody>
      </p:sp>
      <p:sp>
        <p:nvSpPr>
          <p:cNvPr id="18" name="Text 9"/>
          <p:cNvSpPr txBox="1"/>
          <p:nvPr/>
        </p:nvSpPr>
        <p:spPr>
          <a:xfrm>
            <a:off x="555150" y="3401732"/>
            <a:ext cx="3960000" cy="398700"/>
          </a:xfrm>
          <a:prstGeom prst="rect">
            <a:avLst/>
          </a:prstGeom>
          <a:noFill/>
          <a:ln/>
        </p:spPr>
        <p:txBody>
          <a:bodyPr wrap="square" lIns="0" tIns="0" rIns="0" bIns="0" rtlCol="0" anchor="t"/>
          <a:lstStyle/>
          <a:p>
            <a:pPr algn="l" indent="0" marL="0">
              <a:lnSpc>
                <a:spcPct val="100000"/>
              </a:lnSpc>
              <a:buNone/>
            </a:pPr>
            <a:r>
              <a:rPr lang="en-US" sz="800" dirty="0">
                <a:solidFill>
                  <a:srgbClr val="FFFFFF"/>
                </a:solidFill>
                <a:latin typeface="Arial" pitchFamily="34" charset="0"/>
                <a:ea typeface="Arial" pitchFamily="34" charset="-122"/>
                <a:cs typeface="Arial" pitchFamily="34" charset="-120"/>
              </a:rPr>
              <a:t>Зубцы кремлёвских стен имеют форму ласточкиного хвоста. Такая деталь делает крепость не только оборонительным сооружением, но и интересным памятником архитектуры.
</a:t>
            </a:r>
            <a:endParaRPr lang="en-US" sz="8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60000" y="2238655"/>
            <a:ext cx="4348200" cy="1784041"/>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360000" y="360000"/>
            <a:ext cx="7501500" cy="922800"/>
          </a:xfrm>
          <a:prstGeom prst="rect">
            <a:avLst/>
          </a:prstGeom>
          <a:noFill/>
          <a:ln/>
        </p:spPr>
        <p:txBody>
          <a:bodyPr wrap="square" lIns="0" tIns="0" rIns="0" bIns="0" rtlCol="0" anchor="t"/>
          <a:lstStyle/>
          <a:p>
            <a:pPr algn="l" indent="0" marL="0">
              <a:lnSpc>
                <a:spcPct val="90000"/>
              </a:lnSpc>
              <a:buNone/>
            </a:pPr>
            <a:r>
              <a:rPr lang="en-US" sz="2800" b="1" dirty="0">
                <a:solidFill>
                  <a:srgbClr val="FFFFFF"/>
                </a:solidFill>
                <a:latin typeface="Arial" pitchFamily="34" charset="0"/>
                <a:ea typeface="Arial" pitchFamily="34" charset="-122"/>
                <a:cs typeface="Arial" pitchFamily="34" charset="-120"/>
              </a:rPr>
              <a:t>Useful English sentences about the Kremlin
</a:t>
            </a:r>
            <a:endParaRPr lang="en-US" sz="2800" dirty="0"/>
          </a:p>
        </p:txBody>
      </p:sp>
      <p:sp>
        <p:nvSpPr>
          <p:cNvPr id="6" name="Text 1"/>
          <p:cNvSpPr txBox="1"/>
          <p:nvPr/>
        </p:nvSpPr>
        <p:spPr>
          <a:xfrm>
            <a:off x="8784000" y="4827075"/>
            <a:ext cx="360000" cy="316500"/>
          </a:xfrm>
          <a:prstGeom prst="rect">
            <a:avLst/>
          </a:prstGeom>
          <a:noFill/>
          <a:ln/>
        </p:spPr>
        <p:txBody>
          <a:bodyPr wrap="square" lIns="0" tIns="0" rIns="0" bIns="0" rtlCol="0" anchor="ctr"/>
          <a:lstStyle/>
          <a:p>
            <a:pPr algn="ctr" indent="0" marL="0">
              <a:lnSpc>
                <a:spcPct val="90000"/>
              </a:lnSpc>
              <a:buNone/>
            </a:pPr>
            <a:r>
              <a:rPr lang="en-US" sz="1200" b="1" dirty="0">
                <a:solidFill>
                  <a:srgbClr val="FFFFFF"/>
                </a:solidFill>
                <a:latin typeface="Arial" pitchFamily="34" charset="0"/>
                <a:ea typeface="Arial" pitchFamily="34" charset="-122"/>
                <a:cs typeface="Arial" pitchFamily="34" charset="-120"/>
              </a:rPr>
              <a:t>19</a:t>
            </a:r>
            <a:endParaRPr lang="en-US" sz="1200" dirty="0"/>
          </a:p>
        </p:txBody>
      </p:sp>
      <p:sp>
        <p:nvSpPr>
          <p:cNvPr id="7" name="Text 2"/>
          <p:cNvSpPr txBox="1"/>
          <p:nvPr/>
        </p:nvSpPr>
        <p:spPr>
          <a:xfrm>
            <a:off x="4903200" y="1713000"/>
            <a:ext cx="3880800" cy="1026900"/>
          </a:xfrm>
          <a:prstGeom prst="rect">
            <a:avLst/>
          </a:prstGeom>
          <a:noFill/>
          <a:ln/>
        </p:spPr>
        <p:txBody>
          <a:bodyPr wrap="square" lIns="0" tIns="0" rIns="0" bIns="0" rtlCol="0" anchor="t"/>
          <a:lstStyle/>
          <a:p>
            <a:pPr algn="l" indent="0" marL="0">
              <a:lnSpc>
                <a:spcPct val="100000"/>
              </a:lnSpc>
              <a:buNone/>
            </a:pPr>
            <a:r>
              <a:rPr lang="en-US" sz="1300" dirty="0">
                <a:solidFill>
                  <a:srgbClr val="FFFFFF"/>
                </a:solidFill>
                <a:latin typeface="Arial" pitchFamily="34" charset="0"/>
                <a:ea typeface="Arial" pitchFamily="34" charset="-122"/>
                <a:cs typeface="Arial" pitchFamily="34" charset="-120"/>
              </a:rPr>
              <a:t>These sentences help students describe the Kremlin clearly and confidently in simple English.
</a:t>
            </a:r>
            <a:endParaRPr lang="en-US" sz="1300" dirty="0"/>
          </a:p>
        </p:txBody>
      </p:sp>
      <p:sp>
        <p:nvSpPr>
          <p:cNvPr id="8" name="Text 3"/>
          <p:cNvSpPr txBox="1"/>
          <p:nvPr/>
        </p:nvSpPr>
        <p:spPr>
          <a:xfrm>
            <a:off x="4903200" y="2918150"/>
            <a:ext cx="3880800" cy="1161600"/>
          </a:xfrm>
          <a:prstGeom prst="rect">
            <a:avLst/>
          </a:prstGeom>
          <a:noFill/>
          <a:ln/>
        </p:spPr>
        <p:txBody>
          <a:bodyPr wrap="square" lIns="0" tIns="0" rIns="0" bIns="0" rtlCol="0" anchor="t"/>
          <a:lstStyle/>
          <a:p>
            <a:pPr algn="l" indent="0" marL="0">
              <a:lnSpc>
                <a:spcPct val="100000"/>
              </a:lnSpc>
              <a:buNone/>
            </a:pPr>
            <a:r>
              <a:rPr lang="en-US" sz="1300" dirty="0">
                <a:solidFill>
                  <a:srgbClr val="FFFFFF"/>
                </a:solidFill>
                <a:latin typeface="Arial" pitchFamily="34" charset="0"/>
                <a:ea typeface="Arial" pitchFamily="34" charset="-122"/>
                <a:cs typeface="Arial" pitchFamily="34" charset="-120"/>
              </a:rPr>
              <a:t>Короткие предложения помогают запомнить новую лексику и быстро рассказать о Кремле без сложных грамматических конструкций.
</a:t>
            </a:r>
            <a:endParaRPr lang="en-US" sz="1300" dirty="0"/>
          </a:p>
        </p:txBody>
      </p:sp>
      <p:sp>
        <p:nvSpPr>
          <p:cNvPr id="9" name="Text 4"/>
          <p:cNvSpPr txBox="1"/>
          <p:nvPr/>
        </p:nvSpPr>
        <p:spPr>
          <a:xfrm>
            <a:off x="4903200" y="4358525"/>
            <a:ext cx="3880800" cy="424800"/>
          </a:xfrm>
          <a:prstGeom prst="rect">
            <a:avLst/>
          </a:prstGeom>
          <a:noFill/>
          <a:ln/>
        </p:spPr>
        <p:txBody>
          <a:bodyPr wrap="square" lIns="0" tIns="0" rIns="0" bIns="0" rtlCol="0" anchor="b"/>
          <a:lstStyle/>
          <a:p>
            <a:pPr algn="l" indent="0" marL="0">
              <a:lnSpc>
                <a:spcPct val="100000"/>
              </a:lnSpc>
              <a:buNone/>
            </a:pPr>
            <a:r>
              <a:rPr lang="en-US" sz="1300" dirty="0">
                <a:solidFill>
                  <a:srgbClr val="CD96FF"/>
                </a:solidFill>
                <a:latin typeface="Arial" pitchFamily="34" charset="0"/>
                <a:ea typeface="Arial" pitchFamily="34" charset="-122"/>
                <a:cs typeface="Arial" pitchFamily="34" charset="-120"/>
              </a:rPr>
              <a:t>Фразы составлены по материалам урока о Московском Кремле.
</a:t>
            </a:r>
            <a:endParaRPr lang="en-US" sz="13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3" name="Text 0"/>
          <p:cNvSpPr txBox="1"/>
          <p:nvPr/>
        </p:nvSpPr>
        <p:spPr>
          <a:xfrm>
            <a:off x="2298100" y="2104050"/>
            <a:ext cx="6486000" cy="935400"/>
          </a:xfrm>
          <a:prstGeom prst="rect">
            <a:avLst/>
          </a:prstGeom>
          <a:noFill/>
          <a:ln/>
        </p:spPr>
        <p:txBody>
          <a:bodyPr wrap="square" lIns="0" tIns="0" rIns="0" bIns="0" rtlCol="0" anchor="b"/>
          <a:lstStyle/>
          <a:p>
            <a:pPr algn="l" indent="0" marL="0">
              <a:lnSpc>
                <a:spcPct val="100000"/>
              </a:lnSpc>
              <a:buNone/>
            </a:pPr>
            <a:r>
              <a:rPr lang="en-US" sz="1300" dirty="0">
                <a:solidFill>
                  <a:srgbClr val="FFFFFF"/>
                </a:solidFill>
                <a:latin typeface="Arial" pitchFamily="34" charset="0"/>
                <a:ea typeface="Arial" pitchFamily="34" charset="-122"/>
                <a:cs typeface="Arial" pitchFamily="34" charset="-120"/>
              </a:rPr>
              <a:t>Московский Кремль соединяет прошлое и настоящее: он хранит историю, украшает столицу и остаётся важным государственным символом. Изучая его, школьники учатся говорить о России просто, точно и интересно.
</a:t>
            </a:r>
            <a:endParaRPr lang="en-US" sz="1300" dirty="0"/>
          </a:p>
        </p:txBody>
      </p:sp>
      <p:sp>
        <p:nvSpPr>
          <p:cNvPr id="4" name="Text 1"/>
          <p:cNvSpPr txBox="1"/>
          <p:nvPr/>
        </p:nvSpPr>
        <p:spPr>
          <a:xfrm>
            <a:off x="2298100" y="3245425"/>
            <a:ext cx="6486000" cy="1538100"/>
          </a:xfrm>
          <a:prstGeom prst="rect">
            <a:avLst/>
          </a:prstGeom>
          <a:noFill/>
          <a:ln/>
        </p:spPr>
        <p:txBody>
          <a:bodyPr wrap="square" lIns="0" tIns="0" rIns="0" bIns="0" rtlCol="0" anchor="t"/>
          <a:lstStyle/>
          <a:p>
            <a:pPr algn="l" indent="0" marL="0">
              <a:lnSpc>
                <a:spcPct val="90000"/>
              </a:lnSpc>
              <a:buNone/>
            </a:pPr>
            <a:r>
              <a:rPr lang="en-US" sz="2800" b="1" dirty="0">
                <a:solidFill>
                  <a:srgbClr val="FFFFFF"/>
                </a:solidFill>
                <a:latin typeface="Arial" pitchFamily="34" charset="0"/>
                <a:ea typeface="Arial" pitchFamily="34" charset="-122"/>
                <a:cs typeface="Arial" pitchFamily="34" charset="-120"/>
              </a:rPr>
              <a:t>What the Kremlin means today
</a:t>
            </a:r>
            <a:endParaRPr lang="en-US" sz="2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2026-05-30T19:44:47Z</dcterms:created>
  <dcterms:modified xsi:type="dcterms:W3CDTF">2026-05-30T19:44:47Z</dcterms:modified>
</cp:coreProperties>
</file>