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 ресурсы как основа экономического развития
</a:t>
            </a:r>
            <a:pPr algn="l" indent="0" marL="0">
              <a:lnSpc>
                <a:spcPct val="100000"/>
              </a:lnSpc>
              <a:buNone/>
            </a:pPr>
            <a:r>
              <a:rPr lang="en-US" sz="1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задаёт стартовые возможности территории и её хозяйственную специализацию.
</a:t>
            </a:r>
            <a:endParaRPr lang="en-US" sz="3719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11 классе важно увидеть, как климат, ресурсы и положение территории влияют на хозяйство, уровень жизни и международную специализацию стран. Природная обеспеченность ускоряет рост, а дефицит ресурсов заставляет искать технологии и новые решения.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 фактор развития территории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и природные ресурсы: основные понятия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590" y="1342445"/>
            <a:ext cx="7604871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природные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элементы природы, которые формируют возможности жизни и хозяйства: климат, рельеф, водный режим и свойства почв. Они не всегда используются напрямую, но определяют затраты и размещение деятельности.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590" y="2812716"/>
            <a:ext cx="7604871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природные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компоненты природы, которые человек вовлекает в производство и потребление: полезные ископаемые, вода, лес, земля, биоресурсы, энергия ветра и солнца. Их ценность зависит от потребностей общества и уровня технологий.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3368" y="1479875"/>
            <a:ext cx="2991364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природные факторы и их влияние на хозяйство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факторы одновременно создают преимущества и формируют ограничения для экономики.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благоприятнее природная база, тем ниже издержки и шире выбор отраслей; но любой фактор требует грамотного управления.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география, обобщение по основным природным факторам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как базовое условие хозяйственной деятельности
</a:t>
            </a:r>
            <a:endParaRPr lang="en-US" sz="2903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7837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и влажный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6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удлиняет вегетационный период, снижает расходы на отопление и облегчает ведение сельского хозяйства. В таких условиях выше устойчивость урожая и шире выбор культур.
</a:t>
            </a:r>
            <a:endParaRPr lang="en-US" sz="1176" dirty="0"/>
          </a:p>
        </p:txBody>
      </p:sp>
      <p:sp>
        <p:nvSpPr>
          <p:cNvPr id="13" name="Text 3"/>
          <p:cNvSpPr txBox="1"/>
          <p:nvPr/>
        </p:nvSpPr>
        <p:spPr>
          <a:xfrm>
            <a:off x="7837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Засушливые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6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влаги делает орошение ключевым условием сельского хозяйства. Без водной инфраструктуры возрастает риск падения урожайности и роста затрат на производство.
</a:t>
            </a:r>
            <a:endParaRPr lang="en-US" sz="1225" dirty="0"/>
          </a:p>
        </p:txBody>
      </p:sp>
      <p:sp>
        <p:nvSpPr>
          <p:cNvPr id="14" name="Text 4"/>
          <p:cNvSpPr txBox="1"/>
          <p:nvPr/>
        </p:nvSpPr>
        <p:spPr>
          <a:xfrm>
            <a:off x="3313000" y="13424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6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Суровые зимы увеличивают расходы на строительство, энергоснабжение, содержание дорог и транспорт. Это особенно заметно в удалённых районах с длительным отопительным сезоном.
</a:t>
            </a:r>
            <a:endParaRPr lang="en-US" sz="1188" dirty="0"/>
          </a:p>
        </p:txBody>
      </p:sp>
      <p:sp>
        <p:nvSpPr>
          <p:cNvPr id="15" name="Text 5"/>
          <p:cNvSpPr txBox="1"/>
          <p:nvPr/>
        </p:nvSpPr>
        <p:spPr>
          <a:xfrm>
            <a:off x="3313000" y="2884850"/>
            <a:ext cx="19659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Хозяйственный вывод
</a:t>
            </a:r>
            <a:pPr algn="l" indent="0" marL="0">
              <a:lnSpc>
                <a:spcPct val="100000"/>
              </a:lnSpc>
              <a:buNone/>
            </a:pPr>
            <a:r>
              <a:rPr lang="en-US" sz="6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не определяет развитие автоматически, но заметно влияет на себестоимость продукции и выбор отраслей. Именно поэтому одна и та же деятельность по-разному эффективна в разных широтах.
</a:t>
            </a:r>
            <a:endParaRPr lang="en-US" sz="117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почв и их связь с урожайностью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показана сравнительная оценка природного плодородия почв. Чем ниже показатель, тем больше требуется удобрений, известкования и мелиорации для стабильного урожая.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почв напрямую влияет на специализацию земледелия, объём вложений и себестоимость продукции; чернозёмы дают наибольшее преимущество.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условное сравнение типов почв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82156" y="2528378"/>
            <a:ext cx="25650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37978"/>
            <a:ext cx="337500" cy="30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22375" y="1934332"/>
            <a:ext cx="299250" cy="34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и их экономическое значение
</a:t>
            </a:r>
            <a:endParaRPr lang="en-US" sz="2697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Орошение делает возможным земледелие в засушливых районах и стабилизирует урожайность. Без водных ресурсов многие территории теряют конкурентоспособность в аграрном производстве.
</a:t>
            </a:r>
            <a:endParaRPr lang="en-US" sz="1548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5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Водоснабжение
</a:t>
            </a:r>
            <a:pPr algn="r" indent="0" marL="0">
              <a:lnSpc>
                <a:spcPct val="100000"/>
              </a:lnSpc>
              <a:buNone/>
            </a:pPr>
            <a:r>
              <a:rPr lang="en-US" sz="6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 и подземные воды обеспечивают население и предприятия водой. Надёжное водоснабжение особенно важно для крупных городов и промышленных узлов с высоким потреблением.
</a:t>
            </a:r>
            <a:endParaRPr lang="en-US" sz="157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в металлургии, химической промышленности, энергетике и пищевом производстве. При дефиците воды предприятия сталкиваются с ограничениями по мощности и ростом издержек.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Плотины и водохранилища позволяют получать электроэнергию и регулировать сток. Вместе с каналами, очистными сооружениями и насосными станциями они формируют водохозяйственную инфраструктуру.
</a:t>
            </a:r>
            <a:pPr algn="ctr" indent="0" marL="0">
              <a:lnSpc>
                <a:spcPct val="100000"/>
              </a:lnSpc>
              <a:buNone/>
            </a:pPr>
            <a:r>
              <a:rPr lang="en-US" sz="4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Гидроэнергетика
</a:t>
            </a:r>
            <a:endParaRPr lang="en-US" sz="90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условия влияют на экономический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природная база преобразуется в экономические итоги через специализацию, инфраструктуру и издержки.
</a:t>
            </a:r>
            <a:endParaRPr lang="en-US" sz="2272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ресурсы как основа промышленной специализации
</a:t>
            </a:r>
            <a:endParaRPr lang="en-US" sz="2625" dirty="0"/>
          </a:p>
        </p:txBody>
      </p:sp>
      <p:sp>
        <p:nvSpPr>
          <p:cNvPr id="9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5675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Топливно-энергетическая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Нефть, газ и уголь обеспечивают энергетику и формируют основу сырьевых потоков. Там, где запасы велики, добыча часто становится ведущей отраслью и притягивает переработку.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4872152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Сопутствующий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месторождений поддерживает нефтехимию, энергетику, строительство и сервисные отрасли. Экспорт сырья приносит валютную выручку и усиливает бюджетные поступления.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75675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Металлургическая специализация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Руды чёрных и цветных металлов определяют размещение металлургических предприятий и связанных производств. Возникают рабочие места, транспортные узлы и спрос на инженерные кадры.
</a:t>
            </a:r>
            <a:endParaRPr lang="en-US" sz="1599" dirty="0"/>
          </a:p>
        </p:txBody>
      </p:sp>
      <p:sp>
        <p:nvSpPr>
          <p:cNvPr id="13" name="Text 5"/>
          <p:cNvSpPr txBox="1"/>
          <p:nvPr/>
        </p:nvSpPr>
        <p:spPr>
          <a:xfrm>
            <a:off x="4872152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ресурсной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мировых цен, истощение месторождений и экологические издержки делают такую специализацию уязвимой. Поэтому богатство недр не заменяет диверсификацию экономики.
</a:t>
            </a:r>
            <a:endParaRPr lang="en-US" sz="169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природной ренты в экономике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отражает, какие виды природного богатства чаще всего формируют доходы ресурсной экономики и экспортную выручку.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рентных доходов, тем сильнее экономика зависит от конъюнктуры сырьевых рынков и состояния природной базы.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условные доли природной ренты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 ресурс и как защитник территории
</a:t>
            </a:r>
            <a:endParaRPr lang="en-US" sz="2797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079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и сырьё для промышленности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5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массивы дают древесину, целлюлозу и сырьё для многих производств, поэтому рядом с ними развиваются деревообработка и целлюлозно-бумажные предприятия. На изображении уместно показать лесозаготовку, вывоз стволов и работу лесовозной техники.
</a:t>
            </a:r>
            <a:endParaRPr lang="en-US" sz="1007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продукты и рекреация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промышленного использования, леса обеспечивают сбор грибов, ягод, лекарственных растений и создают пространство для отдыха. Такой сюжет можно передать через тропу в лесу, людей с корзинами и туристическую инфраструктуру на опушке.
</a:t>
            </a:r>
            <a:endParaRPr lang="en-US" sz="1079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Лесовосстановление как необходимость
</a:t>
            </a:r>
            <a:pPr algn="ctr" indent="0" marL="0">
              <a:lnSpc>
                <a:spcPct val="100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вырубки важен следующий этап — посадка молодых деревьев и уход за ними. Это помогает сохранить водный режим, защитить почвы от эрозии и поддержать климатическую роль леса, поэтому на иллюстрации логично сопоставить вырубку и восстановление.
</a:t>
            </a:r>
            <a:endParaRPr lang="en-US" sz="103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2706" y="1479875"/>
            <a:ext cx="4272688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территорий по природной обеспеченности
</a:t>
            </a:r>
            <a:endParaRPr lang="en-US" sz="245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набор ресурсов и природных условий влияет на хозяйственную специализацию, ограничения и риски разных типов территорий.
</a:t>
            </a:r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обеспеченность не равна одинаковому успеху: каждая территория выигрывает в одних отраслях и сталкивается с собственным набором ограничений.
</a:t>
            </a:r>
            <a:endParaRPr lang="en-US" sz="1354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географии и обобщению типовых территориальных различий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6337" y="1300825"/>
            <a:ext cx="2625125" cy="312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 транспортная доступность
</a:t>
            </a:r>
            <a:endParaRPr lang="en-US" sz="2903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55825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рынкам
</a:t>
            </a:r>
            <a:pPr algn="l" indent="0" marL="0">
              <a:lnSpc>
                <a:spcPct val="100000"/>
              </a:lnSpc>
              <a:buNone/>
            </a:pPr>
            <a:r>
              <a:rPr lang="en-US" sz="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Территории, расположенные рядом с крупными центрами потребления, быстрее сбывают продукцию и несут меньшие транспортные расходы. Это особенно важно для тяжёлого сырья, сельхозпродукции и массовых товаров.
</a:t>
            </a:r>
            <a:endParaRPr lang="en-US" sz="1273" dirty="0"/>
          </a:p>
        </p:txBody>
      </p:sp>
      <p:sp>
        <p:nvSpPr>
          <p:cNvPr id="12" name="Text 3"/>
          <p:cNvSpPr txBox="1"/>
          <p:nvPr/>
        </p:nvSpPr>
        <p:spPr>
          <a:xfrm>
            <a:off x="3574700" y="1342450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морю и путям
</a:t>
            </a:r>
            <a:pPr algn="l" indent="0" marL="0">
              <a:lnSpc>
                <a:spcPct val="100000"/>
              </a:lnSpc>
              <a:buNone/>
            </a:pPr>
            <a:r>
              <a:rPr lang="en-US" sz="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и морские маршруты расширяют внешнюю торговлю и делают доставку более дешёвой и гибкой. Поэтому прибрежные районы часто становятся узлами переработки, логистики и международных перевозок.
</a:t>
            </a:r>
            <a:endParaRPr lang="en-US" sz="1324" dirty="0"/>
          </a:p>
        </p:txBody>
      </p:sp>
      <p:sp>
        <p:nvSpPr>
          <p:cNvPr id="13" name="Text 4"/>
          <p:cNvSpPr txBox="1"/>
          <p:nvPr/>
        </p:nvSpPr>
        <p:spPr>
          <a:xfrm>
            <a:off x="655825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магистралями
</a:t>
            </a:r>
            <a:pPr algn="l" indent="0" marL="0">
              <a:lnSpc>
                <a:spcPct val="100000"/>
              </a:lnSpc>
              <a:buNone/>
            </a:pPr>
            <a:r>
              <a:rPr lang="en-US" sz="7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дороги, автомагистрали и трубопроводы связывают месторождения, заводы и потребителей в единую систему. Без этой инфраструктуры даже богатая ресурсами территория теряет часть экономического эффекта.
</a:t>
            </a:r>
            <a:endParaRPr lang="en-US" sz="1273" dirty="0"/>
          </a:p>
        </p:txBody>
      </p:sp>
      <p:sp>
        <p:nvSpPr>
          <p:cNvPr id="14" name="Text 5"/>
          <p:cNvSpPr txBox="1"/>
          <p:nvPr/>
        </p:nvSpPr>
        <p:spPr>
          <a:xfrm>
            <a:off x="3574700" y="3020725"/>
            <a:ext cx="2308800" cy="14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изоляции
</a:t>
            </a:r>
            <a:pPr algn="l" indent="0" marL="0">
              <a:lnSpc>
                <a:spcPct val="100000"/>
              </a:lnSpc>
              <a:buNone/>
            </a:pPr>
            <a:r>
              <a:rPr lang="en-US" sz="6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Удалённые районы нередко развиваются медленнее, потому что им сложнее привлекать инвестиции и обслуживать производство. Транспортная доступность определяет, станет ли территория сырьевым придатком или полноценным центром роста.
</a:t>
            </a:r>
            <a:endParaRPr lang="en-US" sz="125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риски и их последствия для экономики
</a:t>
            </a:r>
            <a:pPr algn="l" indent="0" marL="0">
              <a:lnSpc>
                <a:spcPct val="100000"/>
              </a:lnSpc>
              <a:buNone/>
            </a:pPr>
            <a:r>
              <a:rPr lang="en-US" sz="12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явления и истощение ресурсов вызывают хозяйственные потери и почему важны меры защиты.
</a:t>
            </a:r>
            <a:endParaRPr lang="en-US" sz="2472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издержки ресурсного освоения
</a:t>
            </a:r>
            <a:endParaRPr lang="en-US" sz="2853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интенсивнее добыча, тем сильнее растёт давление на воздух, воду, почвы и ландшафты. Одновременно возрастает потребность в очистке и восстановлении нарушенных территорий.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природоохранных мер рост добычи даёт краткосрочную выгоду, но повышает долгосрочные издержки и ухудшает качество жизни.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ресурсного освоения и экологических последствий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7675" y="1739000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968400" y="1736750"/>
            <a:ext cx="299250" cy="34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70875" y="1772750"/>
            <a:ext cx="337500" cy="27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10080" y="1757750"/>
            <a:ext cx="337500" cy="3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307593" y="1736750"/>
            <a:ext cx="299250" cy="342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52450" y="370650"/>
            <a:ext cx="8059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природопользование и устойчивое развитие
</a:t>
            </a:r>
            <a:endParaRPr lang="en-US" sz="2569" dirty="0"/>
          </a:p>
        </p:txBody>
      </p:sp>
      <p:sp>
        <p:nvSpPr>
          <p:cNvPr id="15" name="Text 2"/>
          <p:cNvSpPr txBox="1"/>
          <p:nvPr/>
        </p:nvSpPr>
        <p:spPr>
          <a:xfrm>
            <a:off x="404025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отходов
</a:t>
            </a:r>
            <a:pPr algn="l" indent="0" marL="0">
              <a:lnSpc>
                <a:spcPct val="100000"/>
              </a:lnSpc>
              <a:buNone/>
            </a:pPr>
            <a:r>
              <a:rPr lang="en-US" sz="51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использование материалов уменьшает объём мусора и снижает потребность в первичном сырье. Это делает производство экономнее и уменьшает нагрузку на полигоны и природные экосистемы.
</a:t>
            </a:r>
            <a:endParaRPr lang="en-US" sz="1025" dirty="0"/>
          </a:p>
        </p:txBody>
      </p:sp>
      <p:sp>
        <p:nvSpPr>
          <p:cNvPr id="16" name="Text 3"/>
          <p:cNvSpPr txBox="1"/>
          <p:nvPr/>
        </p:nvSpPr>
        <p:spPr>
          <a:xfrm>
            <a:off x="3725625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52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Лесовосстановление, рекультивация земель и очистка водоёмов возвращают территориям хозяйственную и экологическую ценность. Без таких мер ресурсное освоение приводит к необратимым потерям.
</a:t>
            </a:r>
            <a:endParaRPr lang="en-US" sz="1045" dirty="0"/>
          </a:p>
        </p:txBody>
      </p:sp>
      <p:sp>
        <p:nvSpPr>
          <p:cNvPr id="17" name="Text 4"/>
          <p:cNvSpPr txBox="1"/>
          <p:nvPr/>
        </p:nvSpPr>
        <p:spPr>
          <a:xfrm>
            <a:off x="7047225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баланс
</a:t>
            </a:r>
            <a:pPr algn="l" indent="0" marL="0">
              <a:lnSpc>
                <a:spcPct val="100000"/>
              </a:lnSpc>
              <a:buNone/>
            </a:pPr>
            <a:r>
              <a:rPr lang="en-US" sz="504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 учитывает не только прибыль, но и здоровье людей, качество среды и долгосрочные интересы общества. Поэтому природные решения должны быть экономически и социально оправданными.
</a:t>
            </a:r>
            <a:endParaRPr lang="en-US" sz="1009" dirty="0"/>
          </a:p>
        </p:txBody>
      </p:sp>
      <p:sp>
        <p:nvSpPr>
          <p:cNvPr id="18" name="Text 5"/>
          <p:cNvSpPr txBox="1"/>
          <p:nvPr/>
        </p:nvSpPr>
        <p:spPr>
          <a:xfrm>
            <a:off x="5386430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4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51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фильтры, замкнутые циклы воды и более точная добыча уменьшают отходы и повышают эффективность предприятий. Технологический прогресс позволяет использовать ресурсы бережнее.
</a:t>
            </a:r>
            <a:endParaRPr lang="en-US" sz="1024" dirty="0"/>
          </a:p>
        </p:txBody>
      </p:sp>
      <p:sp>
        <p:nvSpPr>
          <p:cNvPr id="19" name="Text 6"/>
          <p:cNvSpPr txBox="1"/>
          <p:nvPr/>
        </p:nvSpPr>
        <p:spPr>
          <a:xfrm>
            <a:off x="2064818" y="2359925"/>
            <a:ext cx="1373100" cy="13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4" b="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Энергоэффективность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8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энергии помогает сократить затраты предприятий и домохозяйств, а также уменьшает выбросы загрязняющих веществ. В результате развитие становится более устойчивым и менее зависимым от топлива.
</a:t>
            </a:r>
            <a:endParaRPr lang="en-US" sz="96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292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модели ресурсного развития
</a:t>
            </a:r>
            <a:endParaRPr lang="en-US" sz="3200" dirty="0"/>
          </a:p>
        </p:txBody>
      </p:sp>
      <p:sp>
        <p:nvSpPr>
          <p:cNvPr id="12" name="Text 2"/>
          <p:cNvSpPr txBox="1"/>
          <p:nvPr/>
        </p:nvSpPr>
        <p:spPr>
          <a:xfrm>
            <a:off x="507800" y="32899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Норвегия: ресурсный доход в интересах 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Норвегия использует доходы от нефти и газа не только для текущих расходов, но и для накопления в государственном фонде. Это позволяет превращать ресурсный экспорт в долгосрочную социальную и экономическую устойчивость.
</a:t>
            </a:r>
            <a:endParaRPr lang="en-US" sz="1034" dirty="0"/>
          </a:p>
        </p:txBody>
      </p:sp>
      <p:sp>
        <p:nvSpPr>
          <p:cNvPr id="13" name="Text 3"/>
          <p:cNvSpPr txBox="1"/>
          <p:nvPr/>
        </p:nvSpPr>
        <p:spPr>
          <a:xfrm>
            <a:off x="3585800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ставка на технологии и импорт
</a:t>
            </a:r>
            <a:pPr algn="l" indent="0" marL="0">
              <a:lnSpc>
                <a:spcPct val="100000"/>
              </a:lnSpc>
              <a:buNone/>
            </a:pPr>
            <a:r>
              <a:rPr lang="en-US" sz="5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не располагает крупными запасами многих видов сырья, поэтому делает упор на импорт, высокую производительность и сложные технологии. На карте мира это выглядит как модель экономии ресурсов через знания и организацию производства.
</a:t>
            </a:r>
            <a:endParaRPr lang="en-US" sz="1025" dirty="0"/>
          </a:p>
        </p:txBody>
      </p:sp>
      <p:sp>
        <p:nvSpPr>
          <p:cNvPr id="14" name="Text 4"/>
          <p:cNvSpPr txBox="1"/>
          <p:nvPr/>
        </p:nvSpPr>
        <p:spPr>
          <a:xfrm>
            <a:off x="6663825" y="3290025"/>
            <a:ext cx="226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Саудовская Аравия: от нефтяной опоры к диверсификации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5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Саудовская Аравия долго строила экономику вокруг нефтяного экспорта, но сейчас расширяет промышленность, услуги и новые отрасли. Эта схема особенно наглядна на сравнительной карте, где видно движение от сырьевой зависимости к разнообразию.
</a:t>
            </a:r>
            <a:endParaRPr lang="en-US" sz="102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18087" y="1479875"/>
            <a:ext cx="3501926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успешного использования природных ресурсов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условия помогают превратить природные богатства в устойчивый экономический результат.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3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дают эффект только тогда, когда их поддерживают технологии, кадры, инфраструктура и контроль. Иначе богатство природы остаётся неиспользованным преимуществом.
</a:t>
            </a:r>
            <a:endParaRPr lang="en-US" sz="1323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школьного курса географии и экономики природопользования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ресурсной экономики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010717" y="3011125"/>
            <a:ext cx="13929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спроса на редкие металлы
</a:t>
            </a:r>
            <a:pPr algn="ctr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Электроника, аккумуляторы и новые виды техники увеличивают значение лития, кобальта, никеля и других металлов. Их добыча становится стратегическим направлением мировой экономики.
</a:t>
            </a:r>
            <a:endParaRPr lang="en-US" sz="1315" dirty="0"/>
          </a:p>
        </p:txBody>
      </p:sp>
      <p:sp>
        <p:nvSpPr>
          <p:cNvPr id="12" name="Text 3"/>
          <p:cNvSpPr txBox="1"/>
          <p:nvPr/>
        </p:nvSpPr>
        <p:spPr>
          <a:xfrm>
            <a:off x="1928200" y="1633015"/>
            <a:ext cx="2192700" cy="10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пресной воды
</a:t>
            </a:r>
            <a:pPr algn="r" indent="0" marL="0">
              <a:lnSpc>
                <a:spcPct val="100000"/>
              </a:lnSpc>
              <a:buNone/>
            </a:pPr>
            <a:r>
              <a:rPr lang="en-US" sz="7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воды усиливает конкуренцию между сельским хозяйством, промышленностью и населением. Это повышает ценность водосбережения, повторного использования и современных систем очистки.
</a:t>
            </a:r>
            <a:endParaRPr lang="en-US" sz="1118" dirty="0"/>
          </a:p>
        </p:txBody>
      </p:sp>
      <p:sp>
        <p:nvSpPr>
          <p:cNvPr id="13" name="Text 4"/>
          <p:cNvSpPr txBox="1"/>
          <p:nvPr/>
        </p:nvSpPr>
        <p:spPr>
          <a:xfrm>
            <a:off x="6520900" y="1391225"/>
            <a:ext cx="2383500" cy="10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добычи
</a:t>
            </a:r>
            <a:pPr algn="l" indent="0" marL="0">
              <a:lnSpc>
                <a:spcPct val="100000"/>
              </a:lnSpc>
              <a:buNone/>
            </a:pPr>
            <a:r>
              <a:rPr lang="en-US" sz="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Автоматизация, мониторинг и аналитика повышают точность добычи и сокращают потери. Цифровые технологии делают ресурсные отрасли безопаснее и более управляемыми.
</a:t>
            </a:r>
            <a:endParaRPr lang="en-US" sz="1259" dirty="0"/>
          </a:p>
        </p:txBody>
      </p:sp>
      <p:sp>
        <p:nvSpPr>
          <p:cNvPr id="14" name="Text 5"/>
          <p:cNvSpPr txBox="1"/>
          <p:nvPr/>
        </p:nvSpPr>
        <p:spPr>
          <a:xfrm>
            <a:off x="2808250" y="3834925"/>
            <a:ext cx="20298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возобновляемой энергетики
</a:t>
            </a:r>
            <a:pPr algn="ctr" indent="0" marL="0">
              <a:lnSpc>
                <a:spcPct val="100000"/>
              </a:lnSpc>
              <a:buNone/>
            </a:pPr>
            <a:r>
              <a:rPr lang="en-US" sz="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и ветровая энергетика меняют структуру спроса на сырьё и инфраструктуру. Территории всё чаще оцениваются не только по запасам топлива, но и по условиям для чистой энергетики.
</a:t>
            </a:r>
            <a:endParaRPr lang="en-US" sz="1144" dirty="0"/>
          </a:p>
        </p:txBody>
      </p:sp>
      <p:sp>
        <p:nvSpPr>
          <p:cNvPr id="15" name="Text 6"/>
          <p:cNvSpPr txBox="1"/>
          <p:nvPr/>
        </p:nvSpPr>
        <p:spPr>
          <a:xfrm>
            <a:off x="6520900" y="2729825"/>
            <a:ext cx="1392900" cy="15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Ужесточение экологических требований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7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за странами и регионами, которые умеют сокращать выбросы, перерабатывать сырьё и развивать более разнообразную экономику без разрушения природной базы.
</a:t>
            </a:r>
            <a:endParaRPr lang="en-US" sz="104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дают старт, но не гарантируют успех
</a:t>
            </a:r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определяет исходные возможности территории, однако реальное развитие обеспечивают технологии, инфраструктура, образование и ответственное управление. Устойчивыми становятся те экономики, которые умеют беречь природный капитал и развиваться разнообразно.
</a:t>
            </a:r>
            <a:endParaRPr lang="en-US" sz="320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2026-06-03T07:26:38Z</dcterms:created>
  <dcterms:modified xsi:type="dcterms:W3CDTF">2026-06-03T07:26:38Z</dcterms:modified>
</cp:coreProperties>
</file>