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image" Target="../media/image-16-14.png"/><Relationship Id="rId15" Type="http://schemas.openxmlformats.org/officeDocument/2006/relationships/image" Target="../media/image-16-15.png"/><Relationship Id="rId16" Type="http://schemas.openxmlformats.org/officeDocument/2006/relationships/image" Target="../media/image-16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«Евгений Онегин»: историческая основа и главные проблемы романа
</a:t>
            </a:r>
            <a:endParaRPr lang="en-US" sz="3097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эпохи Пушкина о жизни, чувствах и выборе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его время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1812 года страна ждала перемен, но старые порядки сохранились. Пушкин видел это противоречие вокруг себя и перенёс его в роман, написанный почти восемь лет.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732" y="1375239"/>
            <a:ext cx="325505" cy="2604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75552" y="1375239"/>
            <a:ext cx="325505" cy="2604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20352" y="1375239"/>
            <a:ext cx="325505" cy="260404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97732" y="3143079"/>
            <a:ext cx="325505" cy="260404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984496" y="3128612"/>
            <a:ext cx="325505" cy="289338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95150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7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Реалии 1820-х годов в сюжете и деталях быта
</a:t>
            </a:r>
            <a:endParaRPr lang="en-US" sz="2270" dirty="0"/>
          </a:p>
        </p:txBody>
      </p:sp>
      <p:sp>
        <p:nvSpPr>
          <p:cNvPr id="19" name="Text 1"/>
          <p:cNvSpPr txBox="1"/>
          <p:nvPr/>
        </p:nvSpPr>
        <p:spPr>
          <a:xfrm>
            <a:off x="61175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3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Балы и свет
</a:t>
            </a:r>
            <a:pPr algn="l" indent="0" marL="0">
              <a:lnSpc>
                <a:spcPct val="90000"/>
              </a:lnSpc>
              <a:buNone/>
            </a:pPr>
            <a:r>
              <a:rPr lang="en-US" sz="47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4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 в романе — не просто праздник, а место, где оценивают манеры, внешний вид и умение держаться. Именно там особенно заметны правила светского общества.
</a:t>
            </a:r>
            <a:endParaRPr lang="en-US" sz="1436" dirty="0"/>
          </a:p>
        </p:txBody>
      </p:sp>
      <p:sp>
        <p:nvSpPr>
          <p:cNvPr id="20" name="Text 2"/>
          <p:cNvSpPr txBox="1"/>
          <p:nvPr/>
        </p:nvSpPr>
        <p:spPr>
          <a:xfrm>
            <a:off x="34914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
</a:t>
            </a:r>
            <a:pPr algn="l" indent="0" marL="0">
              <a:lnSpc>
                <a:spcPct val="90000"/>
              </a:lnSpc>
              <a:buNone/>
            </a:pPr>
            <a:r>
              <a:rPr lang="en-US" sz="45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9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был важной частью дворянской жизни. Он соединял развлечение, моду и наблюдение за людьми, которые приходили не только смотреть спектакль, но и быть увиденными.
</a:t>
            </a:r>
            <a:endParaRPr lang="en-US" sz="1374" dirty="0"/>
          </a:p>
        </p:txBody>
      </p:sp>
      <p:sp>
        <p:nvSpPr>
          <p:cNvPr id="21" name="Text 3"/>
          <p:cNvSpPr txBox="1"/>
          <p:nvPr/>
        </p:nvSpPr>
        <p:spPr>
          <a:xfrm>
            <a:off x="63046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Карточная игра
</a:t>
            </a:r>
            <a:pPr algn="l" indent="0" marL="0">
              <a:lnSpc>
                <a:spcPct val="90000"/>
              </a:lnSpc>
              <a:buNone/>
            </a:pPr>
            <a:r>
              <a:rPr lang="en-US" sz="46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2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в романе напоминают о привычках дворянского круга. Игра сопровождала досуг, разговоры и встречи, а иногда показывала легкомысленное отношение к времени и деньгам.
</a:t>
            </a:r>
            <a:endParaRPr lang="en-US" sz="1405" dirty="0"/>
          </a:p>
        </p:txBody>
      </p:sp>
      <p:sp>
        <p:nvSpPr>
          <p:cNvPr id="22" name="Text 4"/>
          <p:cNvSpPr txBox="1"/>
          <p:nvPr/>
        </p:nvSpPr>
        <p:spPr>
          <a:xfrm>
            <a:off x="611750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Дуэли и честь
</a:t>
            </a:r>
            <a:pPr algn="l" indent="0" marL="0">
              <a:lnSpc>
                <a:spcPct val="90000"/>
              </a:lnSpc>
              <a:buNone/>
            </a:pPr>
            <a:r>
              <a:rPr lang="en-US" sz="43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Дуэль воспринималась как способ защитить честь, хотя часто приводила к трагедии. Пушкин показывает, как опасны правила, которые ставят репутацию выше человеческой жизни.
</a:t>
            </a:r>
            <a:endParaRPr lang="en-US" sz="1311" dirty="0"/>
          </a:p>
        </p:txBody>
      </p:sp>
      <p:sp>
        <p:nvSpPr>
          <p:cNvPr id="23" name="Text 5"/>
          <p:cNvSpPr txBox="1"/>
          <p:nvPr/>
        </p:nvSpPr>
        <p:spPr>
          <a:xfrm>
            <a:off x="4886925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Усадебный быт
</a:t>
            </a:r>
            <a:pPr algn="l" indent="0" marL="0">
              <a:lnSpc>
                <a:spcPct val="90000"/>
              </a:lnSpc>
              <a:buNone/>
            </a:pPr>
            <a:r>
              <a:rPr lang="en-US" sz="43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деревне строилась вокруг визитов, обедов, хозяйственных дел и соседских разговоров. Такой уклад был спокойным, но оставлял молодым людям очень мало свободы.
</a:t>
            </a:r>
            <a:endParaRPr lang="en-US" sz="1311" dirty="0"/>
          </a:p>
        </p:txBody>
      </p:sp>
      <p:sp>
        <p:nvSpPr>
          <p:cNvPr id="24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 романе связан с блеском, шумом и модой. Здесь многое зависит от внешнего впечатления, а отношения между людьми часто кажутся холодными и поверхностными.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выглядит более старой и семейной. В ней сильнее ощущаются традиции, память о прошлом и уважение к привычному укладу жизни.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и Москва как два образа русской жизни
</a:t>
            </a:r>
            <a:endParaRPr lang="en-US" sz="2075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Провинциальная Россия: усадьба Лариных и соседский круг
</a:t>
            </a:r>
            <a:endParaRPr lang="en-US" sz="1706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Усадьба Лариных показывает тихую помещичью жизнь, где день проходит между домашними делами, обедами и редкими визитами. Всё здесь размеренно, но очень однообразно.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Соседский круг живёт по негласным правилам приличия. Люди обсуждают друг друга, следят за мнением окружающих и редко выходят за рамки привычного поведения.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молодых героев провинция становится местом ограниченного выбора. Внешне она спокойна, но внутри неё скрыты скука, условности и зависимость от чужой оценки.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836363"/>
            <a:ext cx="4724400" cy="16049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показывают не только характеры, но и разные жизненные позиции внутри одного сословия.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роман в стихах «Евгений Онегин»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персонажей помогает увидеть разные стороны дворянской культуры начала XIX века.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как типы эпохи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Онегин умён, образован и наблюдателен, но не видит дела, которое придало бы его жизни смысл. Поэтому даже успех не приносит ему внутреннего удовлетворения.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повседневность заполнена скукой и разочарованием. Он привык к светским привычкам, но не умеет по-настоящему увлечься ни людьми, ни целью.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Онегин часто понимает происходящее раньше других, однако это знание не делает его счастливее. В нём много критичности, но мало душевной теплоты и решимости.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герой стал образом «лишнего человека»: общество вокруг него существует, но не даёт ему достойного применения сил, таланта и характера.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Онегин как герой своего поколения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 Ларина: искренность, чтение и нравственная сила
</a:t>
            </a:r>
            <a:endParaRPr lang="en-US" sz="1766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 не похожа на обычную светскую барышню. Она молчалива, серьёзна и умеет глубоко чувствовать, поэтому её образ сразу выделяется среди других героинь.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размышления помогают ей лучше понимать себя и людей. Она близка к природе и к простым жизненным представлениям, которые поддерживают её внутреннюю честность.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Татьяна остаётся верна долгу, хотя её чувство к Онегину не исчезает. Именно это решение показывает её духовную самостоятельность и силу характера.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«Евгений Онегин»; тематический анализ произведения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смысловые линии романа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романа переплетаются и влияют на поступки героев, а не существуют отдельно друг от друга.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долг определяют главные решения, а одиночество и общественное мнение усиливают драму.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200" y="397625"/>
            <a:ext cx="6620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как проверка характера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7800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Татьяны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 первой открывает свои чувства. Её письмо звучит смело и искренне, потому что она не боится показать настоящие эмоции.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25322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Онегина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Онегин отвечает холодно и рассудочно. Он уважает Татьяну, но не готов к любви и ответственности, поэтому отвергает её признание.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4815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чувство Онегина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гибели Ленского и долгого отъезда Онегин понимает, что потерял важное. Его чувство приходит слишком поздно и приносит ему боль.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45301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Татьяны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Татьяна не изменяет долгу и своему слову. Она любит Онегина, но выбирает честь и внутреннюю стойкость.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630" y="1444024"/>
            <a:ext cx="443700" cy="354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73920" y="1410754"/>
            <a:ext cx="421500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623" y="1410754"/>
            <a:ext cx="421500" cy="42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81230" y="1410754"/>
            <a:ext cx="421500" cy="42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Дружба, честь и трагедия дуэли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5836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6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доверие
</a:t>
            </a:r>
            <a:pPr algn="l" indent="0" marL="0">
              <a:lnSpc>
                <a:spcPct val="90000"/>
              </a:lnSpc>
              <a:buNone/>
            </a:pPr>
            <a:r>
              <a:rPr lang="en-US" sz="48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7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Онегин и Ленский сначала кажутся близкими по духу, но их дружба оказывается непрочной. Разные взгляды на жизнь и неумение вовремя остановить конфликт ведут к роковому разрыву.
</a:t>
            </a:r>
            <a:endParaRPr lang="en-US" sz="1463" dirty="0"/>
          </a:p>
        </p:txBody>
      </p:sp>
      <p:sp>
        <p:nvSpPr>
          <p:cNvPr id="14" name="Text 2"/>
          <p:cNvSpPr txBox="1"/>
          <p:nvPr/>
        </p:nvSpPr>
        <p:spPr>
          <a:xfrm>
            <a:off x="266281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Светские правила
</a:t>
            </a:r>
            <a:pPr algn="l" indent="0" marL="0">
              <a:lnSpc>
                <a:spcPct val="90000"/>
              </a:lnSpc>
              <a:buNone/>
            </a:pPr>
            <a:r>
              <a:rPr lang="en-US" sz="46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2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Поводом для ссоры становится не настоящее зло, а желание сохранить видимость приличий. Герои действуют так, как будто важнее мнение общества, чем человеческие отношения и здравый смысл.
</a:t>
            </a:r>
            <a:endParaRPr lang="en-US" sz="1408" dirty="0"/>
          </a:p>
        </p:txBody>
      </p:sp>
      <p:sp>
        <p:nvSpPr>
          <p:cNvPr id="15" name="Text 3"/>
          <p:cNvSpPr txBox="1"/>
          <p:nvPr/>
        </p:nvSpPr>
        <p:spPr>
          <a:xfrm>
            <a:off x="4766518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Честь и дуэль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дуэль показана как опасный обычай дворянского мира. Она подчиняет людей ложному представлению о чести и заставляет их выбирать насилие вместо примирения.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68701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Невосполнимая утрата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Гибель Ленского делает историю особенно трагичной: у него были мечты, талант и будущее. Пушкин показывает, как одно неверное решение разрушает не только дружбу, но и жизнь.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главный конфликт романа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сюжете романа А. С. Пушкина «Евгений Онегин»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работал над романом так долго, и за это время светские привычки, страх осуждения и зависимость от мнения общества были показаны особенно точно.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создания романа А. С. Пушкина «Евгений Онегин»
</a:t>
            </a:r>
            <a:endParaRPr lang="en-US" sz="1096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работа над романом помогла Пушкину увидеть, как общественные правила управляют поступками людей и мешают им быть искренними.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лет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и зимние картины в романе не просто украшают текст. Они создают тишину, в которой особенно заметны мысли героев, их сомнения и внутреннее одиночество.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пейзажи связаны с надеждой и ожиданием перемен. Пушкин противопоставляет спокойную природу шумному свету, чтобы показать, где чувства выглядят более настоящими и глубокими.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времена года в романе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романа А. С. Пушкина «Евгений Онегин»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противопоставления в романе
</a:t>
            </a:r>
            <a:endParaRPr lang="en-US" sz="251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у Пушкина не только показывают разные места и характеры, но и помогают увидеть, как устроен мир романа.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противоположности связаны с внутренним выбором человека, а не только с обстановкой, в которой он живет.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732" y="1375239"/>
            <a:ext cx="325505" cy="2604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75552" y="1375239"/>
            <a:ext cx="325505" cy="2604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20352" y="1375239"/>
            <a:ext cx="325505" cy="260404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97732" y="3128612"/>
            <a:ext cx="325505" cy="289338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984496" y="3143079"/>
            <a:ext cx="325505" cy="260404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95150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2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детали в речи и быте героев
</a:t>
            </a:r>
            <a:endParaRPr lang="en-US" sz="2420" dirty="0"/>
          </a:p>
        </p:txBody>
      </p:sp>
      <p:sp>
        <p:nvSpPr>
          <p:cNvPr id="19" name="Text 1"/>
          <p:cNvSpPr txBox="1"/>
          <p:nvPr/>
        </p:nvSpPr>
        <p:spPr>
          <a:xfrm>
            <a:off x="61175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1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речь
</a:t>
            </a:r>
            <a:pPr algn="l" indent="0" marL="0">
              <a:lnSpc>
                <a:spcPct val="90000"/>
              </a:lnSpc>
              <a:buNone/>
            </a:pPr>
            <a:r>
              <a:rPr lang="en-US" sz="47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разговорной речи героев часто звучат французские слова и выражения. Это показывает привычки дворянского общества и помогает почувствовать атмосферу времени Пушкина.
</a:t>
            </a:r>
            <a:endParaRPr lang="en-US" sz="1414" dirty="0"/>
          </a:p>
        </p:txBody>
      </p:sp>
      <p:sp>
        <p:nvSpPr>
          <p:cNvPr id="20" name="Text 2"/>
          <p:cNvSpPr txBox="1"/>
          <p:nvPr/>
        </p:nvSpPr>
        <p:spPr>
          <a:xfrm>
            <a:off x="34914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3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 свет
</a:t>
            </a:r>
            <a:pPr algn="l" indent="0" marL="0">
              <a:lnSpc>
                <a:spcPct val="90000"/>
              </a:lnSpc>
              <a:buNone/>
            </a:pPr>
            <a:r>
              <a:rPr lang="en-US" sz="47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4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Упоминания театра, балов и визитов передают ритм жизни столичного общества. Для героев это не редкие события, а привычная часть повседневности.
</a:t>
            </a:r>
            <a:endParaRPr lang="en-US" sz="1436" dirty="0"/>
          </a:p>
        </p:txBody>
      </p:sp>
      <p:sp>
        <p:nvSpPr>
          <p:cNvPr id="21" name="Text 3"/>
          <p:cNvSpPr txBox="1"/>
          <p:nvPr/>
        </p:nvSpPr>
        <p:spPr>
          <a:xfrm>
            <a:off x="63046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3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 и внешность
</a:t>
            </a:r>
            <a:pPr algn="l" indent="0" marL="0">
              <a:lnSpc>
                <a:spcPct val="90000"/>
              </a:lnSpc>
              <a:buNone/>
            </a:pPr>
            <a:r>
              <a:rPr lang="en-US" sz="47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4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 внешний вид в романе имеют большое значение, потому что по ним судят о человеке. Пушкин точно передает зависимость дворян от моды и светских правил.
</a:t>
            </a:r>
            <a:endParaRPr lang="en-US" sz="1436" dirty="0"/>
          </a:p>
        </p:txBody>
      </p:sp>
      <p:sp>
        <p:nvSpPr>
          <p:cNvPr id="22" name="Text 4"/>
          <p:cNvSpPr txBox="1"/>
          <p:nvPr/>
        </p:nvSpPr>
        <p:spPr>
          <a:xfrm>
            <a:off x="611750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5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 журналы
</a:t>
            </a:r>
            <a:pPr algn="l" indent="0" marL="0">
              <a:lnSpc>
                <a:spcPct val="90000"/>
              </a:lnSpc>
              <a:buNone/>
            </a:pPr>
            <a:r>
              <a:rPr lang="en-US" sz="48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6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читают журналы и книги, обсуждают новые идеи и модные взгляды. Эти детали показывают, чем жила образованная молодежь начала XIX века.
</a:t>
            </a:r>
            <a:endParaRPr lang="en-US" sz="1452" dirty="0"/>
          </a:p>
        </p:txBody>
      </p:sp>
      <p:sp>
        <p:nvSpPr>
          <p:cNvPr id="23" name="Text 5"/>
          <p:cNvSpPr txBox="1"/>
          <p:nvPr/>
        </p:nvSpPr>
        <p:spPr>
          <a:xfrm>
            <a:off x="4886925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распорядок
</a:t>
            </a:r>
            <a:pPr algn="l" indent="0" marL="0">
              <a:lnSpc>
                <a:spcPct val="90000"/>
              </a:lnSpc>
              <a:buNone/>
            </a:pPr>
            <a:r>
              <a:rPr lang="en-US" sz="43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Описания обедов, поездок, визитов и спокойного деревенского быта делают роман очень жизненным. Через такие детали Пушкин показывает привычный уклад дворянской семьи.
</a:t>
            </a:r>
            <a:endParaRPr lang="en-US" sz="1311" dirty="0"/>
          </a:p>
        </p:txBody>
      </p:sp>
      <p:sp>
        <p:nvSpPr>
          <p:cNvPr id="24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876454"/>
            <a:ext cx="5506500" cy="1498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истории героев связаны с общественными правилами и историей эпохи, поэтому роман рассказывает не только о любви, но и о судьбе поколения.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романа А. С. Пушкина «Евгений Онегин»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проблемы романа и их проявления
</a:t>
            </a:r>
            <a:endParaRPr lang="en-US" sz="2250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главные проблемы раскрываются через поступки героев и важные эпизоды сюжета.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 называют «энциклопедией русской жизни»
</a:t>
            </a:r>
            <a:endParaRPr lang="en-US" sz="1794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 сразу несколько слоёв жизни: столицу, деревню, дома дворян, балы, визиты и семейный уклад. Читатель видит не один эпизод, а целую картину эпохи.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важны не только события, но и повседневные привычки людей: чтение, разговоры, мода, путешествия и правила поведения. Именно из таких деталей складывается образ времени.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внимательно изображает и внешнюю, и внутреннюю сторону жизни. Наряду с одеждой, мебелью и бытом он раскрывает чувства, сомнения, скуку и надежды героев.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этому произведение становится похожим на живую летопись общества начала XIX века. В нём можно узнать реальные привычки, взгляды и проблемы дворянской России.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5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романа для школьника XXI века
</a:t>
            </a:r>
            <a:endParaRPr lang="en-US" sz="2256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Онегин и Татьяна переживают одиночество, непонимание и страх ошибиться — чувства, знакомые многим подросткам. Поэтому их история легко вызывает отклик и сегодня.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учит не полагаться только на мнение окружающих. Пушкин показывает, что человек отвечает за свои поступки и должен сам отличать верное решение от удобного.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 особенно важна как пример внутренней честности и уважения к себе. Её выбор помогает понять, что искренность и достоинство ценнее случайного успеха или красивых слов.
</a:t>
            </a:r>
            <a:endParaRPr lang="en-US" sz="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показал эпоху — и человека в ней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«Евгений Онегин» точно передаёт жизнь России 1820-х годов, но говорит о вещах, которые важны всегда: о выборе, чувствах, ответственности и цене ошибки.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2026-05-23T00:32:27Z</dcterms:created>
  <dcterms:modified xsi:type="dcterms:W3CDTF">2026-05-23T00:32:27Z</dcterms:modified>
</cp:coreProperties>
</file>