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slideLayout" Target="../slideLayouts/slideLayout1.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jpeg"/><Relationship Id="rId5" Type="http://schemas.openxmlformats.org/officeDocument/2006/relationships/image" Target="../media/image-18-5.png"/><Relationship Id="rId6" Type="http://schemas.openxmlformats.org/officeDocument/2006/relationships/image" Target="../media/image-18-6.jpe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481452" y="0"/>
            <a:ext cx="4661297"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68325" y="4328725"/>
            <a:ext cx="3791700" cy="308100"/>
          </a:xfrm>
          <a:prstGeom prst="rect">
            <a:avLst/>
          </a:prstGeom>
          <a:noFill/>
          <a:ln/>
        </p:spPr>
        <p:txBody>
          <a:bodyPr wrap="square" lIns="0" tIns="0" rIns="0" bIns="0" rtlCol="0" anchor="b"/>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endParaRPr lang="en-US" sz="1000" dirty="0"/>
          </a:p>
        </p:txBody>
      </p:sp>
      <p:sp>
        <p:nvSpPr>
          <p:cNvPr id="6" name="Text 1"/>
          <p:cNvSpPr txBox="1"/>
          <p:nvPr/>
        </p:nvSpPr>
        <p:spPr>
          <a:xfrm>
            <a:off x="468325" y="3005050"/>
            <a:ext cx="3791700" cy="115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Как сказать, что предметов больше одного?
</a:t>
            </a:r>
            <a:endParaRPr lang="en-US" sz="1300" dirty="0"/>
          </a:p>
        </p:txBody>
      </p:sp>
      <p:sp>
        <p:nvSpPr>
          <p:cNvPr id="7" name="Text 2"/>
          <p:cNvSpPr txBox="1"/>
          <p:nvPr/>
        </p:nvSpPr>
        <p:spPr>
          <a:xfrm>
            <a:off x="468325" y="502425"/>
            <a:ext cx="3791700" cy="2302800"/>
          </a:xfrm>
          <a:prstGeom prst="rect">
            <a:avLst/>
          </a:prstGeom>
          <a:noFill/>
          <a:ln/>
        </p:spPr>
        <p:txBody>
          <a:bodyPr wrap="square" lIns="0" tIns="0" rIns="0" bIns="0" rtlCol="0" anchor="b"/>
          <a:lstStyle/>
          <a:p>
            <a:pPr algn="l" indent="0" marL="0">
              <a:lnSpc>
                <a:spcPct val="100000"/>
              </a:lnSpc>
              <a:buNone/>
            </a:pPr>
            <a:r>
              <a:rPr lang="en-US" sz="4200" dirty="0">
                <a:solidFill>
                  <a:srgbClr val="FFFFFF"/>
                </a:solidFill>
                <a:latin typeface="Arial" pitchFamily="34" charset="0"/>
                <a:ea typeface="Arial" pitchFamily="34" charset="-122"/>
                <a:cs typeface="Arial" pitchFamily="34" charset="-120"/>
              </a:rPr>
              <a:t>Множественное число существительных в английском
</a:t>
            </a:r>
            <a:endParaRPr lang="en-US" sz="4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80943" y="0"/>
            <a:ext cx="486221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2400" y="326250"/>
            <a:ext cx="4081200" cy="1140600"/>
          </a:xfrm>
          <a:prstGeom prst="rect">
            <a:avLst/>
          </a:prstGeom>
          <a:noFill/>
          <a:ln/>
        </p:spPr>
        <p:txBody>
          <a:bodyPr wrap="square" lIns="0" tIns="0" rIns="0" bIns="0" rtlCol="0" anchor="t"/>
          <a:lstStyle/>
          <a:p>
            <a:pPr algn="l" indent="0" marL="0">
              <a:lnSpc>
                <a:spcPct val="90000"/>
              </a:lnSpc>
              <a:buNone/>
            </a:pPr>
            <a:r>
              <a:rPr lang="en-US" sz="3125" dirty="0">
                <a:solidFill>
                  <a:srgbClr val="5384B8"/>
                </a:solidFill>
                <a:latin typeface="Arial" pitchFamily="34" charset="0"/>
                <a:ea typeface="Arial" pitchFamily="34" charset="-122"/>
                <a:cs typeface="Arial" pitchFamily="34" charset="-120"/>
              </a:rPr>
              <a:t>Зачем в английском нужно множественное число
</a:t>
            </a:r>
            <a:endParaRPr lang="en-US" sz="3125" dirty="0"/>
          </a:p>
        </p:txBody>
      </p:sp>
      <p:sp>
        <p:nvSpPr>
          <p:cNvPr id="6" name="Text 1"/>
          <p:cNvSpPr txBox="1"/>
          <p:nvPr/>
        </p:nvSpPr>
        <p:spPr>
          <a:xfrm>
            <a:off x="704700" y="2408125"/>
            <a:ext cx="3962700" cy="1967400"/>
          </a:xfrm>
          <a:prstGeom prst="rect">
            <a:avLst/>
          </a:prstGeom>
          <a:noFill/>
          <a:ln/>
        </p:spPr>
        <p:txBody>
          <a:bodyPr wrap="square" lIns="0" tIns="0" rIns="0" bIns="0" rtlCol="0" anchor="t"/>
          <a:lstStyle/>
          <a:p>
            <a:pPr algn="l" indent="0" marL="0">
              <a:lnSpc>
                <a:spcPct val="115000"/>
              </a:lnSpc>
              <a:buNone/>
            </a:pPr>
            <a:r>
              <a:rPr lang="en-US" sz="1400" dirty="0">
                <a:solidFill>
                  <a:srgbClr val="5384B8"/>
                </a:solidFill>
                <a:latin typeface="Arial" pitchFamily="34" charset="0"/>
                <a:ea typeface="Arial" pitchFamily="34" charset="-122"/>
                <a:cs typeface="Arial" pitchFamily="34" charset="-120"/>
              </a:rPr>
              <a:t>Множественное число помогает точно говорить о нескольких предметах, людях и животных. Оно влияет на форму слова, выбор глагола и указательных слов, поэтому важно для чтения, письма и коротких описаний.
</a:t>
            </a:r>
            <a:endParaRPr lang="en-US" sz="1400" dirty="0"/>
          </a:p>
        </p:txBody>
      </p:sp>
      <p:sp>
        <p:nvSpPr>
          <p:cNvPr id="7"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3</a:t>
            </a:r>
            <a:endParaRPr lang="en-US" sz="900" dirty="0"/>
          </a:p>
        </p:txBody>
      </p:sp>
      <p:sp>
        <p:nvSpPr>
          <p:cNvPr id="7" name="Text 1"/>
          <p:cNvSpPr txBox="1"/>
          <p:nvPr/>
        </p:nvSpPr>
        <p:spPr>
          <a:xfrm>
            <a:off x="463700" y="326250"/>
            <a:ext cx="8308800" cy="424200"/>
          </a:xfrm>
          <a:prstGeom prst="rect">
            <a:avLst/>
          </a:prstGeom>
          <a:noFill/>
          <a:ln/>
        </p:spPr>
        <p:txBody>
          <a:bodyPr wrap="square" lIns="0" tIns="0" rIns="0" bIns="0" rtlCol="0" anchor="t"/>
          <a:lstStyle/>
          <a:p>
            <a:pPr algn="l" indent="0" marL="0">
              <a:lnSpc>
                <a:spcPct val="90000"/>
              </a:lnSpc>
              <a:buNone/>
            </a:pPr>
            <a:r>
              <a:rPr lang="en-US" sz="2600" dirty="0">
                <a:solidFill>
                  <a:srgbClr val="5384B8"/>
                </a:solidFill>
                <a:latin typeface="Arial" pitchFamily="34" charset="0"/>
                <a:ea typeface="Arial" pitchFamily="34" charset="-122"/>
                <a:cs typeface="Arial" pitchFamily="34" charset="-120"/>
              </a:rPr>
              <a:t>Основное правило: добавление -s
</a:t>
            </a:r>
            <a:endParaRPr lang="en-US" sz="2600" dirty="0"/>
          </a:p>
        </p:txBody>
      </p:sp>
      <p:sp>
        <p:nvSpPr>
          <p:cNvPr id="8" name="Text 2"/>
          <p:cNvSpPr txBox="1"/>
          <p:nvPr/>
        </p:nvSpPr>
        <p:spPr>
          <a:xfrm>
            <a:off x="1359400" y="1068500"/>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Самая частая модель
</a:t>
            </a:r>
            <a:endParaRPr lang="en-US" sz="1500" dirty="0"/>
          </a:p>
        </p:txBody>
      </p:sp>
      <p:sp>
        <p:nvSpPr>
          <p:cNvPr id="9" name="Text 3"/>
          <p:cNvSpPr txBox="1"/>
          <p:nvPr/>
        </p:nvSpPr>
        <p:spPr>
          <a:xfrm>
            <a:off x="1359400" y="1338957"/>
            <a:ext cx="7048500" cy="371100"/>
          </a:xfrm>
          <a:prstGeom prst="rect">
            <a:avLst/>
          </a:prstGeom>
          <a:noFill/>
          <a:ln/>
        </p:spPr>
        <p:txBody>
          <a:bodyPr wrap="square" lIns="0" tIns="0" rIns="0" bIns="0" rtlCol="0" anchor="t"/>
          <a:lstStyle/>
          <a:p>
            <a:pPr algn="l" indent="0" marL="0">
              <a:lnSpc>
                <a:spcPct val="100000"/>
              </a:lnSpc>
              <a:buNone/>
            </a:pPr>
            <a:r>
              <a:rPr lang="en-US" sz="1159" dirty="0">
                <a:solidFill>
                  <a:srgbClr val="5384B8"/>
                </a:solidFill>
                <a:latin typeface="Arial" pitchFamily="34" charset="0"/>
                <a:ea typeface="Arial" pitchFamily="34" charset="-122"/>
                <a:cs typeface="Arial" pitchFamily="34" charset="-120"/>
              </a:rPr>
              <a:t>У большинства английских существительных множественное число образуется простым добавлением -s: cat — cats, book — books, pen — pens, dog — dogs. Это базовое правило встречается чаще всего.
</a:t>
            </a:r>
            <a:endParaRPr lang="en-US" sz="1159" dirty="0"/>
          </a:p>
        </p:txBody>
      </p:sp>
      <p:sp>
        <p:nvSpPr>
          <p:cNvPr id="10" name="Text 4"/>
          <p:cNvSpPr txBox="1"/>
          <p:nvPr/>
        </p:nvSpPr>
        <p:spPr>
          <a:xfrm>
            <a:off x="1359400" y="2001971"/>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Изменение минимальное
</a:t>
            </a:r>
            <a:endParaRPr lang="en-US" sz="1500" dirty="0"/>
          </a:p>
        </p:txBody>
      </p:sp>
      <p:sp>
        <p:nvSpPr>
          <p:cNvPr id="11" name="Text 5"/>
          <p:cNvSpPr txBox="1"/>
          <p:nvPr/>
        </p:nvSpPr>
        <p:spPr>
          <a:xfrm>
            <a:off x="1359400" y="2272428"/>
            <a:ext cx="7048500" cy="3711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Обычно слово почти не меняется: к основе добавляется только одна буква. Поэтому такую форму легко узнать в тексте и быстро записать в упражнении без лишних сложностей.
</a:t>
            </a:r>
            <a:endParaRPr lang="en-US" sz="1200" dirty="0"/>
          </a:p>
        </p:txBody>
      </p:sp>
      <p:sp>
        <p:nvSpPr>
          <p:cNvPr id="12" name="Text 6"/>
          <p:cNvSpPr txBox="1"/>
          <p:nvPr/>
        </p:nvSpPr>
        <p:spPr>
          <a:xfrm>
            <a:off x="1359400" y="2935442"/>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Подходит для школьной лексики
</a:t>
            </a:r>
            <a:endParaRPr lang="en-US" sz="1500" dirty="0"/>
          </a:p>
        </p:txBody>
      </p:sp>
      <p:sp>
        <p:nvSpPr>
          <p:cNvPr id="13" name="Text 7"/>
          <p:cNvSpPr txBox="1"/>
          <p:nvPr/>
        </p:nvSpPr>
        <p:spPr>
          <a:xfrm>
            <a:off x="1359400" y="3205899"/>
            <a:ext cx="7048500" cy="3711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Именно эта модель чаще всего встречается в словах из учебника: animals, school things, toys, fruits. Поэтому её нужно выучить первой и уверенно использовать в простых предложениях.
</a:t>
            </a:r>
            <a:endParaRPr lang="en-US" sz="1200" dirty="0"/>
          </a:p>
        </p:txBody>
      </p:sp>
      <p:sp>
        <p:nvSpPr>
          <p:cNvPr id="14" name="Text 8"/>
          <p:cNvSpPr txBox="1"/>
          <p:nvPr/>
        </p:nvSpPr>
        <p:spPr>
          <a:xfrm>
            <a:off x="1359400" y="3868912"/>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Основа для сравнения
</a:t>
            </a:r>
            <a:endParaRPr lang="en-US" sz="1500" dirty="0"/>
          </a:p>
        </p:txBody>
      </p:sp>
      <p:sp>
        <p:nvSpPr>
          <p:cNvPr id="15" name="Text 9"/>
          <p:cNvSpPr txBox="1"/>
          <p:nvPr/>
        </p:nvSpPr>
        <p:spPr>
          <a:xfrm>
            <a:off x="1359400" y="4139369"/>
            <a:ext cx="7048500" cy="3711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Когда правило -s уже понятно, легче замечать другие случаи: -es, y → ies, исключения и слова без изменения. Так ученик быстрее выбирает правильную форму.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775" y="1103609"/>
            <a:ext cx="8512800" cy="246073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63700" y="326250"/>
            <a:ext cx="7513500" cy="5124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Когда добавляется -es
</a:t>
            </a:r>
            <a:endParaRPr lang="en-US" sz="3200" dirty="0"/>
          </a:p>
        </p:txBody>
      </p:sp>
      <p:sp>
        <p:nvSpPr>
          <p:cNvPr id="10"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4</a:t>
            </a:r>
            <a:endParaRPr lang="en-US" sz="900" dirty="0"/>
          </a:p>
        </p:txBody>
      </p:sp>
      <p:sp>
        <p:nvSpPr>
          <p:cNvPr id="11" name="Text 2"/>
          <p:cNvSpPr txBox="1"/>
          <p:nvPr/>
        </p:nvSpPr>
        <p:spPr>
          <a:xfrm>
            <a:off x="7345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Если слово заканчивается на s, ss, ch, sh, x или z, к нему обычно добавляется -es: bus — buses, class — classes, watch — watches, box — boxes.
</a:t>
            </a:r>
            <a:endParaRPr lang="en-US" sz="900" dirty="0"/>
          </a:p>
        </p:txBody>
      </p:sp>
      <p:sp>
        <p:nvSpPr>
          <p:cNvPr id="12" name="Text 3"/>
          <p:cNvSpPr txBox="1"/>
          <p:nvPr/>
        </p:nvSpPr>
        <p:spPr>
          <a:xfrm>
            <a:off x="7345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Сложные окончания
</a:t>
            </a:r>
            <a:endParaRPr lang="en-US" sz="1100" dirty="0"/>
          </a:p>
        </p:txBody>
      </p:sp>
      <p:sp>
        <p:nvSpPr>
          <p:cNvPr id="13" name="Text 4"/>
          <p:cNvSpPr txBox="1"/>
          <p:nvPr/>
        </p:nvSpPr>
        <p:spPr>
          <a:xfrm>
            <a:off x="67202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Чаще всего такие формы встречаются в словах, которые легко найти в учебных темах: bus, class, brush, box, watch. Их удобно запоминать по группам.
</a:t>
            </a:r>
            <a:endParaRPr lang="en-US" sz="900" dirty="0"/>
          </a:p>
        </p:txBody>
      </p:sp>
      <p:sp>
        <p:nvSpPr>
          <p:cNvPr id="14" name="Text 5"/>
          <p:cNvSpPr txBox="1"/>
          <p:nvPr/>
        </p:nvSpPr>
        <p:spPr>
          <a:xfrm>
            <a:off x="67202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Школьные примеры
</a:t>
            </a:r>
            <a:endParaRPr lang="en-US" sz="1100" dirty="0"/>
          </a:p>
        </p:txBody>
      </p:sp>
      <p:sp>
        <p:nvSpPr>
          <p:cNvPr id="15" name="Text 6"/>
          <p:cNvSpPr txBox="1"/>
          <p:nvPr/>
        </p:nvSpPr>
        <p:spPr>
          <a:xfrm>
            <a:off x="2729769"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Такое окончание нужно, чтобы слово было удобнее произносить и читать. Без -es некоторые формы звучали бы неестественно, поэтому в английском используется дополнительный слог.
</a:t>
            </a:r>
            <a:endParaRPr lang="en-US" sz="900" dirty="0"/>
          </a:p>
        </p:txBody>
      </p:sp>
      <p:sp>
        <p:nvSpPr>
          <p:cNvPr id="16" name="Text 7"/>
          <p:cNvSpPr txBox="1"/>
          <p:nvPr/>
        </p:nvSpPr>
        <p:spPr>
          <a:xfrm>
            <a:off x="2729769"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Почему не хватает -s
</a:t>
            </a:r>
            <a:endParaRPr lang="en-US" sz="1100" dirty="0"/>
          </a:p>
        </p:txBody>
      </p:sp>
      <p:sp>
        <p:nvSpPr>
          <p:cNvPr id="17" name="Text 8"/>
          <p:cNvSpPr txBox="1"/>
          <p:nvPr/>
        </p:nvSpPr>
        <p:spPr>
          <a:xfrm>
            <a:off x="4725002"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В этих словах в конце появляется звук /ɪz/. Это полезно не только для письма, но и для правильного чтения вслух на уроке или в диалоге.
</a:t>
            </a:r>
            <a:endParaRPr lang="en-US" sz="900" dirty="0"/>
          </a:p>
        </p:txBody>
      </p:sp>
      <p:sp>
        <p:nvSpPr>
          <p:cNvPr id="18" name="Text 9"/>
          <p:cNvSpPr txBox="1"/>
          <p:nvPr/>
        </p:nvSpPr>
        <p:spPr>
          <a:xfrm>
            <a:off x="4725002"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Звучание формы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20575" y="1712750"/>
            <a:ext cx="3501900" cy="2153549"/>
          </a:xfrm>
          <a:prstGeom prst="rect">
            <a:avLst/>
          </a:prstGeom>
        </p:spPr>
      </p:pic>
      <p:sp>
        <p:nvSpPr>
          <p:cNvPr id="4" name="Text 0"/>
          <p:cNvSpPr txBox="1"/>
          <p:nvPr/>
        </p:nvSpPr>
        <p:spPr>
          <a:xfrm>
            <a:off x="362400" y="326250"/>
            <a:ext cx="8381700" cy="7977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Какие формы множественного числа встречаются чаще
</a:t>
            </a:r>
            <a:endParaRPr lang="en-US" sz="3200" dirty="0"/>
          </a:p>
        </p:txBody>
      </p:sp>
      <p:sp>
        <p:nvSpPr>
          <p:cNvPr id="5" name="Text 1"/>
          <p:cNvSpPr txBox="1"/>
          <p:nvPr/>
        </p:nvSpPr>
        <p:spPr>
          <a:xfrm>
            <a:off x="4945300" y="1711925"/>
            <a:ext cx="3501900" cy="21552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Диаграмма показывает, какие модели полезнее всего выучить в первую очередь на уроке.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Большинство слов следуют простым правилам, но небольшие группы исключений требуют отдельного запоминания.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Учебная классификация форм множественного числа для 5 класса; обобщение по правилам английской грамматики
</a:t>
            </a:r>
            <a:endParaRPr lang="en-US" sz="1100" dirty="0"/>
          </a:p>
        </p:txBody>
      </p:sp>
      <p:sp>
        <p:nvSpPr>
          <p:cNvPr id="6"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0225" y="326250"/>
            <a:ext cx="8274000" cy="5601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Слова на -y: когда y меняется на i
</a:t>
            </a:r>
            <a:endParaRPr lang="en-US" sz="3200" dirty="0"/>
          </a:p>
        </p:txBody>
      </p:sp>
      <p:sp>
        <p:nvSpPr>
          <p:cNvPr id="9" name="Text 1"/>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6</a:t>
            </a:r>
            <a:endParaRPr lang="en-US" sz="900" dirty="0"/>
          </a:p>
        </p:txBody>
      </p:sp>
      <p:sp>
        <p:nvSpPr>
          <p:cNvPr id="10" name="Text 2"/>
          <p:cNvSpPr txBox="1"/>
          <p:nvPr/>
        </p:nvSpPr>
        <p:spPr>
          <a:xfrm>
            <a:off x="952384" y="1469311"/>
            <a:ext cx="3452400" cy="273219"/>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После согласной
</a:t>
            </a:r>
            <a:endParaRPr lang="en-US" sz="1400" dirty="0"/>
          </a:p>
        </p:txBody>
      </p:sp>
      <p:sp>
        <p:nvSpPr>
          <p:cNvPr id="11" name="Text 3"/>
          <p:cNvSpPr txBox="1"/>
          <p:nvPr/>
        </p:nvSpPr>
        <p:spPr>
          <a:xfrm>
            <a:off x="952384" y="1815841"/>
            <a:ext cx="3452400" cy="70252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Если перед -y стоит согласная, буква y меняется на i, а затем добавляется -es: city — cities, baby — babies, party — parties. Это распространённая школьная модель.
</a:t>
            </a:r>
            <a:endParaRPr lang="en-US" sz="1100" dirty="0"/>
          </a:p>
        </p:txBody>
      </p:sp>
      <p:sp>
        <p:nvSpPr>
          <p:cNvPr id="12" name="Text 4"/>
          <p:cNvSpPr txBox="1"/>
          <p:nvPr/>
        </p:nvSpPr>
        <p:spPr>
          <a:xfrm>
            <a:off x="5127884" y="1469311"/>
            <a:ext cx="3452400" cy="273219"/>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После гласной
</a:t>
            </a:r>
            <a:endParaRPr lang="en-US" sz="1400" dirty="0"/>
          </a:p>
        </p:txBody>
      </p:sp>
      <p:sp>
        <p:nvSpPr>
          <p:cNvPr id="13" name="Text 5"/>
          <p:cNvSpPr txBox="1"/>
          <p:nvPr/>
        </p:nvSpPr>
        <p:spPr>
          <a:xfrm>
            <a:off x="5127884" y="1815841"/>
            <a:ext cx="3452400" cy="70252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Если перед -y стоит гласная, обычно сохраняется y и добавляется только -s: toy — toys, day — days, boy — boys. Важно сначала посмотреть на букву перед y.
</a:t>
            </a:r>
            <a:endParaRPr lang="en-US" sz="1100" dirty="0"/>
          </a:p>
        </p:txBody>
      </p:sp>
      <p:sp>
        <p:nvSpPr>
          <p:cNvPr id="14" name="Text 6"/>
          <p:cNvSpPr txBox="1"/>
          <p:nvPr/>
        </p:nvSpPr>
        <p:spPr>
          <a:xfrm>
            <a:off x="952384" y="3482336"/>
            <a:ext cx="3452400" cy="273219"/>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Как быстро проверить
</a:t>
            </a:r>
            <a:endParaRPr lang="en-US" sz="1400" dirty="0"/>
          </a:p>
        </p:txBody>
      </p:sp>
      <p:sp>
        <p:nvSpPr>
          <p:cNvPr id="15" name="Text 7"/>
          <p:cNvSpPr txBox="1"/>
          <p:nvPr/>
        </p:nvSpPr>
        <p:spPr>
          <a:xfrm>
            <a:off x="952384" y="3828866"/>
            <a:ext cx="3452400" cy="70252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Сначала найди последнюю букву, потом посмотри на букву перед ней. Один шаг помогает понять, нужна ли замена y на i или обычное окончание -s.
</a:t>
            </a:r>
            <a:endParaRPr lang="en-US" sz="1100" dirty="0"/>
          </a:p>
        </p:txBody>
      </p:sp>
      <p:sp>
        <p:nvSpPr>
          <p:cNvPr id="16" name="Text 8"/>
          <p:cNvSpPr txBox="1"/>
          <p:nvPr/>
        </p:nvSpPr>
        <p:spPr>
          <a:xfrm>
            <a:off x="5127884" y="3482336"/>
            <a:ext cx="3452400" cy="273219"/>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Полезно для тем урока
</a:t>
            </a:r>
            <a:endParaRPr lang="en-US" sz="1400" dirty="0"/>
          </a:p>
        </p:txBody>
      </p:sp>
      <p:sp>
        <p:nvSpPr>
          <p:cNvPr id="17" name="Text 9"/>
          <p:cNvSpPr txBox="1"/>
          <p:nvPr/>
        </p:nvSpPr>
        <p:spPr>
          <a:xfrm>
            <a:off x="5127884" y="3828866"/>
            <a:ext cx="3452400" cy="70252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Такие слова часто встречаются в темах про город, семью, игры и повседневные действия. Поэтому правило y особенно важно для чтения и письма в 5 классе.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450" y="1831501"/>
            <a:ext cx="4598400" cy="18325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2400" y="326250"/>
            <a:ext cx="7762500" cy="9066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Главные правила образования множественного числа
</a:t>
            </a:r>
            <a:endParaRPr lang="en-US" sz="3200" dirty="0"/>
          </a:p>
        </p:txBody>
      </p:sp>
      <p:sp>
        <p:nvSpPr>
          <p:cNvPr id="6" name="Text 1"/>
          <p:cNvSpPr txBox="1"/>
          <p:nvPr/>
        </p:nvSpPr>
        <p:spPr>
          <a:xfrm>
            <a:off x="5686350" y="1610725"/>
            <a:ext cx="3204300" cy="8469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Таблица помогает сравнить самые важные модели и быстрее выбрать нужное окончание.
</a:t>
            </a:r>
            <a:endParaRPr lang="en-US" sz="1100" dirty="0"/>
          </a:p>
        </p:txBody>
      </p:sp>
      <p:sp>
        <p:nvSpPr>
          <p:cNvPr id="7" name="Text 2"/>
          <p:cNvSpPr txBox="1"/>
          <p:nvPr/>
        </p:nvSpPr>
        <p:spPr>
          <a:xfrm>
            <a:off x="5686350" y="2643936"/>
            <a:ext cx="3204300" cy="7803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Основные модели легко различать по последней букве слова; это ускоряет выбор формы в упражнениях.
</a:t>
            </a:r>
            <a:endParaRPr lang="en-US" sz="1100" dirty="0"/>
          </a:p>
        </p:txBody>
      </p:sp>
      <p:sp>
        <p:nvSpPr>
          <p:cNvPr id="8" name="Text 3"/>
          <p:cNvSpPr txBox="1"/>
          <p:nvPr/>
        </p:nvSpPr>
        <p:spPr>
          <a:xfrm>
            <a:off x="5686350" y="3589049"/>
            <a:ext cx="3136800" cy="450900"/>
          </a:xfrm>
          <a:prstGeom prst="rect">
            <a:avLst/>
          </a:prstGeom>
          <a:noFill/>
          <a:ln/>
        </p:spPr>
        <p:txBody>
          <a:bodyPr wrap="square" lIns="0" tIns="0" rIns="0" bIns="0" rtlCol="0" anchor="ctr"/>
          <a:lstStyle/>
          <a:p>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Школьные правила образования plural nouns в английском языке
</a:t>
            </a:r>
            <a:endParaRPr lang="en-US" sz="1000" dirty="0"/>
          </a:p>
        </p:txBody>
      </p:sp>
      <p:sp>
        <p:nvSpPr>
          <p:cNvPr id="9" name="Text 4"/>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69200" y="1273625"/>
            <a:ext cx="387900" cy="387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992869" y="1273625"/>
            <a:ext cx="339413" cy="387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769200" y="3265225"/>
            <a:ext cx="387900" cy="3879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992869" y="3265225"/>
            <a:ext cx="339413" cy="387900"/>
          </a:xfrm>
          <a:prstGeom prst="rect">
            <a:avLst/>
          </a:prstGeom>
        </p:spPr>
      </p:pic>
      <p:sp>
        <p:nvSpPr>
          <p:cNvPr id="11"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8</a:t>
            </a:r>
            <a:endParaRPr lang="en-US" sz="900" dirty="0"/>
          </a:p>
        </p:txBody>
      </p:sp>
      <p:sp>
        <p:nvSpPr>
          <p:cNvPr id="12" name="Text 1"/>
          <p:cNvSpPr txBox="1"/>
          <p:nvPr/>
        </p:nvSpPr>
        <p:spPr>
          <a:xfrm>
            <a:off x="769200" y="1845875"/>
            <a:ext cx="3417300" cy="811500"/>
          </a:xfrm>
          <a:prstGeom prst="rect">
            <a:avLst/>
          </a:prstGeom>
          <a:noFill/>
          <a:ln/>
        </p:spPr>
        <p:txBody>
          <a:bodyPr wrap="square" lIns="0" tIns="0" rIns="0" bIns="0" rtlCol="0" anchor="t"/>
          <a:lstStyle/>
          <a:p>
            <a:pPr algn="l" indent="0" marL="0">
              <a:lnSpc>
                <a:spcPct val="115000"/>
              </a:lnSpc>
              <a:buNone/>
            </a:pPr>
            <a:r>
              <a:rPr lang="en-US" sz="1100" dirty="0">
                <a:solidFill>
                  <a:srgbClr val="5F92C9"/>
                </a:solidFill>
                <a:latin typeface="Arial" pitchFamily="34" charset="0"/>
                <a:ea typeface="Arial" pitchFamily="34" charset="-122"/>
                <a:cs typeface="Arial" pitchFamily="34" charset="-120"/>
              </a:rPr>
              <a:t>У некоторых существительных f или fe заменяются на ves: leaf — leaves, knife — knives, wolf — wolves. Такие формы нужно запоминать как отдельные случаи.
</a:t>
            </a:r>
            <a:endParaRPr lang="en-US" sz="1100" dirty="0"/>
          </a:p>
        </p:txBody>
      </p:sp>
      <p:sp>
        <p:nvSpPr>
          <p:cNvPr id="13" name="Text 2"/>
          <p:cNvSpPr txBox="1"/>
          <p:nvPr/>
        </p:nvSpPr>
        <p:spPr>
          <a:xfrm>
            <a:off x="1258350" y="1204325"/>
            <a:ext cx="3028800" cy="526500"/>
          </a:xfrm>
          <a:prstGeom prst="rect">
            <a:avLst/>
          </a:prstGeom>
          <a:noFill/>
          <a:ln/>
        </p:spPr>
        <p:txBody>
          <a:bodyPr wrap="square" lIns="0" tIns="0" rIns="0" bIns="0" rtlCol="0" anchor="ctr"/>
          <a:lstStyle/>
          <a:p>
            <a:pPr algn="l" indent="0" marL="0">
              <a:lnSpc>
                <a:spcPct val="100000"/>
              </a:lnSpc>
              <a:buNone/>
            </a:pPr>
            <a:r>
              <a:rPr lang="en-US" sz="1400" dirty="0">
                <a:solidFill>
                  <a:srgbClr val="5F92C9"/>
                </a:solidFill>
                <a:latin typeface="Arial" pitchFamily="34" charset="0"/>
                <a:ea typeface="Arial" pitchFamily="34" charset="-122"/>
                <a:cs typeface="Arial" pitchFamily="34" charset="-120"/>
              </a:rPr>
              <a:t>Часть слов меняется
</a:t>
            </a:r>
            <a:endParaRPr lang="en-US" sz="1400" dirty="0"/>
          </a:p>
        </p:txBody>
      </p:sp>
      <p:sp>
        <p:nvSpPr>
          <p:cNvPr id="14" name="Text 3"/>
          <p:cNvSpPr txBox="1"/>
          <p:nvPr/>
        </p:nvSpPr>
        <p:spPr>
          <a:xfrm>
            <a:off x="4968625" y="1845875"/>
            <a:ext cx="3417300" cy="811500"/>
          </a:xfrm>
          <a:prstGeom prst="rect">
            <a:avLst/>
          </a:prstGeom>
          <a:noFill/>
          <a:ln/>
        </p:spPr>
        <p:txBody>
          <a:bodyPr wrap="square" lIns="0" tIns="0" rIns="0" bIns="0" rtlCol="0" anchor="t"/>
          <a:lstStyle/>
          <a:p>
            <a:pPr algn="l" indent="0" marL="0">
              <a:lnSpc>
                <a:spcPct val="115000"/>
              </a:lnSpc>
              <a:buNone/>
            </a:pPr>
            <a:r>
              <a:rPr lang="en-US" sz="1100" dirty="0">
                <a:solidFill>
                  <a:srgbClr val="5F92C9"/>
                </a:solidFill>
                <a:latin typeface="Arial" pitchFamily="34" charset="0"/>
                <a:ea typeface="Arial" pitchFamily="34" charset="-122"/>
                <a:cs typeface="Arial" pitchFamily="34" charset="-120"/>
              </a:rPr>
              <a:t>Это правило не работает для всех слов с таким окончанием. Например: roof — roofs, chief — chiefs. Значит, одной только последней буквы недостаточно.
</a:t>
            </a:r>
            <a:endParaRPr lang="en-US" sz="1100" dirty="0"/>
          </a:p>
        </p:txBody>
      </p:sp>
      <p:sp>
        <p:nvSpPr>
          <p:cNvPr id="15" name="Text 4"/>
          <p:cNvSpPr txBox="1"/>
          <p:nvPr/>
        </p:nvSpPr>
        <p:spPr>
          <a:xfrm>
            <a:off x="5457800" y="1204325"/>
            <a:ext cx="3028800" cy="526500"/>
          </a:xfrm>
          <a:prstGeom prst="rect">
            <a:avLst/>
          </a:prstGeom>
          <a:noFill/>
          <a:ln/>
        </p:spPr>
        <p:txBody>
          <a:bodyPr wrap="square" lIns="0" tIns="0" rIns="0" bIns="0" rtlCol="0" anchor="ctr"/>
          <a:lstStyle/>
          <a:p>
            <a:pPr algn="l" indent="0" marL="0">
              <a:lnSpc>
                <a:spcPct val="100000"/>
              </a:lnSpc>
              <a:buNone/>
            </a:pPr>
            <a:r>
              <a:rPr lang="en-US" sz="1400" dirty="0">
                <a:solidFill>
                  <a:srgbClr val="5F92C9"/>
                </a:solidFill>
                <a:latin typeface="Arial" pitchFamily="34" charset="0"/>
                <a:ea typeface="Arial" pitchFamily="34" charset="-122"/>
                <a:cs typeface="Arial" pitchFamily="34" charset="-120"/>
              </a:rPr>
              <a:t>Но не у всех
</a:t>
            </a:r>
            <a:endParaRPr lang="en-US" sz="1400" dirty="0"/>
          </a:p>
        </p:txBody>
      </p:sp>
      <p:sp>
        <p:nvSpPr>
          <p:cNvPr id="16" name="Text 5"/>
          <p:cNvSpPr txBox="1"/>
          <p:nvPr/>
        </p:nvSpPr>
        <p:spPr>
          <a:xfrm>
            <a:off x="769200" y="3837475"/>
            <a:ext cx="3417300" cy="828000"/>
          </a:xfrm>
          <a:prstGeom prst="rect">
            <a:avLst/>
          </a:prstGeom>
          <a:noFill/>
          <a:ln/>
        </p:spPr>
        <p:txBody>
          <a:bodyPr wrap="square" lIns="0" tIns="0" rIns="0" bIns="0" rtlCol="0" anchor="t"/>
          <a:lstStyle/>
          <a:p>
            <a:pPr algn="l" indent="0" marL="0">
              <a:lnSpc>
                <a:spcPct val="115000"/>
              </a:lnSpc>
              <a:buNone/>
            </a:pPr>
            <a:r>
              <a:rPr lang="en-US" sz="1100" dirty="0">
                <a:solidFill>
                  <a:srgbClr val="5F92C9"/>
                </a:solidFill>
                <a:latin typeface="Arial" pitchFamily="34" charset="0"/>
                <a:ea typeface="Arial" pitchFamily="34" charset="-122"/>
                <a:cs typeface="Arial" pitchFamily="34" charset="-120"/>
              </a:rPr>
              <a:t>Для этой группы полезно запоминать конкретные слова из учебника, а не полагаться только на общее правило. Так меньше ошибок в письме и чтении.
</a:t>
            </a:r>
            <a:endParaRPr lang="en-US" sz="1100" dirty="0"/>
          </a:p>
        </p:txBody>
      </p:sp>
      <p:sp>
        <p:nvSpPr>
          <p:cNvPr id="17" name="Text 6"/>
          <p:cNvSpPr txBox="1"/>
          <p:nvPr/>
        </p:nvSpPr>
        <p:spPr>
          <a:xfrm>
            <a:off x="1258375" y="3195925"/>
            <a:ext cx="3028800" cy="526500"/>
          </a:xfrm>
          <a:prstGeom prst="rect">
            <a:avLst/>
          </a:prstGeom>
          <a:noFill/>
          <a:ln/>
        </p:spPr>
        <p:txBody>
          <a:bodyPr wrap="square" lIns="0" tIns="0" rIns="0" bIns="0" rtlCol="0" anchor="ctr"/>
          <a:lstStyle/>
          <a:p>
            <a:pPr algn="l" indent="0" marL="0">
              <a:lnSpc>
                <a:spcPct val="100000"/>
              </a:lnSpc>
              <a:buNone/>
            </a:pPr>
            <a:r>
              <a:rPr lang="en-US" sz="1400" dirty="0">
                <a:solidFill>
                  <a:srgbClr val="5F92C9"/>
                </a:solidFill>
                <a:latin typeface="Arial" pitchFamily="34" charset="0"/>
                <a:ea typeface="Arial" pitchFamily="34" charset="-122"/>
                <a:cs typeface="Arial" pitchFamily="34" charset="-120"/>
              </a:rPr>
              <a:t>Лучше учить по списку
</a:t>
            </a:r>
            <a:endParaRPr lang="en-US" sz="1400" dirty="0"/>
          </a:p>
        </p:txBody>
      </p:sp>
      <p:sp>
        <p:nvSpPr>
          <p:cNvPr id="18" name="Text 7"/>
          <p:cNvSpPr txBox="1"/>
          <p:nvPr/>
        </p:nvSpPr>
        <p:spPr>
          <a:xfrm>
            <a:off x="4968625" y="3837475"/>
            <a:ext cx="3417300" cy="828000"/>
          </a:xfrm>
          <a:prstGeom prst="rect">
            <a:avLst/>
          </a:prstGeom>
          <a:noFill/>
          <a:ln/>
        </p:spPr>
        <p:txBody>
          <a:bodyPr wrap="square" lIns="0" tIns="0" rIns="0" bIns="0" rtlCol="0" anchor="t"/>
          <a:lstStyle/>
          <a:p>
            <a:pPr algn="l" indent="0" marL="0">
              <a:lnSpc>
                <a:spcPct val="115000"/>
              </a:lnSpc>
              <a:buNone/>
            </a:pPr>
            <a:r>
              <a:rPr lang="en-US" sz="1100" dirty="0">
                <a:solidFill>
                  <a:srgbClr val="5F92C9"/>
                </a:solidFill>
                <a:latin typeface="Arial" pitchFamily="34" charset="0"/>
                <a:ea typeface="Arial" pitchFamily="34" charset="-122"/>
                <a:cs typeface="Arial" pitchFamily="34" charset="-120"/>
              </a:rPr>
              <a:t>Если слово знакомое, сверяй его с образцом в словаре или учебнике. Это особенно важно при выполнении упражнений, где нужно писать слова точно.
</a:t>
            </a:r>
            <a:endParaRPr lang="en-US" sz="1100" dirty="0"/>
          </a:p>
        </p:txBody>
      </p:sp>
      <p:sp>
        <p:nvSpPr>
          <p:cNvPr id="19" name="Text 8"/>
          <p:cNvSpPr txBox="1"/>
          <p:nvPr/>
        </p:nvSpPr>
        <p:spPr>
          <a:xfrm>
            <a:off x="5457800" y="3195925"/>
            <a:ext cx="3028800" cy="526500"/>
          </a:xfrm>
          <a:prstGeom prst="rect">
            <a:avLst/>
          </a:prstGeom>
          <a:noFill/>
          <a:ln/>
        </p:spPr>
        <p:txBody>
          <a:bodyPr wrap="square" lIns="0" tIns="0" rIns="0" bIns="0" rtlCol="0" anchor="ctr"/>
          <a:lstStyle/>
          <a:p>
            <a:pPr algn="l" indent="0" marL="0">
              <a:lnSpc>
                <a:spcPct val="100000"/>
              </a:lnSpc>
              <a:buNone/>
            </a:pPr>
            <a:r>
              <a:rPr lang="en-US" sz="1400" dirty="0">
                <a:solidFill>
                  <a:srgbClr val="5F92C9"/>
                </a:solidFill>
                <a:latin typeface="Arial" pitchFamily="34" charset="0"/>
                <a:ea typeface="Arial" pitchFamily="34" charset="-122"/>
                <a:cs typeface="Arial" pitchFamily="34" charset="-120"/>
              </a:rPr>
              <a:t>Проверяй форму
</a:t>
            </a:r>
            <a:endParaRPr lang="en-US" sz="1400" dirty="0"/>
          </a:p>
        </p:txBody>
      </p:sp>
      <p:sp>
        <p:nvSpPr>
          <p:cNvPr id="20" name="Text 9"/>
          <p:cNvSpPr txBox="1"/>
          <p:nvPr/>
        </p:nvSpPr>
        <p:spPr>
          <a:xfrm>
            <a:off x="362400" y="326250"/>
            <a:ext cx="8451300" cy="526500"/>
          </a:xfrm>
          <a:prstGeom prst="rect">
            <a:avLst/>
          </a:prstGeom>
          <a:noFill/>
          <a:ln/>
        </p:spPr>
        <p:txBody>
          <a:bodyPr wrap="square" lIns="0" tIns="0" rIns="0" bIns="0" rtlCol="0" anchor="t"/>
          <a:lstStyle/>
          <a:p>
            <a:pPr algn="l" indent="0" marL="0">
              <a:lnSpc>
                <a:spcPct val="90000"/>
              </a:lnSpc>
              <a:buNone/>
            </a:pPr>
            <a:r>
              <a:rPr lang="en-US" sz="3200" dirty="0">
                <a:solidFill>
                  <a:srgbClr val="5384B8"/>
                </a:solidFill>
                <a:latin typeface="Arial" pitchFamily="34" charset="0"/>
                <a:ea typeface="Arial" pitchFamily="34" charset="-122"/>
                <a:cs typeface="Arial" pitchFamily="34" charset="-120"/>
              </a:rPr>
              <a:t>Слова на -f и -fe
</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2400" y="1358806"/>
            <a:ext cx="8456700" cy="3304589"/>
          </a:xfrm>
          <a:prstGeom prst="rect">
            <a:avLst/>
          </a:prstGeom>
        </p:spPr>
      </p:pic>
      <p:sp>
        <p:nvSpPr>
          <p:cNvPr id="4"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9</a:t>
            </a:r>
            <a:endParaRPr lang="en-US" sz="900" dirty="0"/>
          </a:p>
        </p:txBody>
      </p:sp>
      <p:sp>
        <p:nvSpPr>
          <p:cNvPr id="5" name="Text 1"/>
          <p:cNvSpPr txBox="1"/>
          <p:nvPr/>
        </p:nvSpPr>
        <p:spPr>
          <a:xfrm>
            <a:off x="362400" y="326250"/>
            <a:ext cx="8456700" cy="552600"/>
          </a:xfrm>
          <a:prstGeom prst="rect">
            <a:avLst/>
          </a:prstGeom>
          <a:noFill/>
          <a:ln/>
        </p:spPr>
        <p:txBody>
          <a:bodyPr wrap="square" lIns="0" tIns="0" rIns="0" bIns="0" rtlCol="0" anchor="t"/>
          <a:lstStyle/>
          <a:p>
            <a:pPr algn="l" indent="0" marL="0">
              <a:lnSpc>
                <a:spcPct val="90000"/>
              </a:lnSpc>
              <a:buNone/>
            </a:pPr>
            <a:r>
              <a:rPr lang="en-US" sz="2563" dirty="0">
                <a:solidFill>
                  <a:srgbClr val="5F92C9"/>
                </a:solidFill>
                <a:latin typeface="Arial" pitchFamily="34" charset="0"/>
                <a:ea typeface="Arial" pitchFamily="34" charset="-122"/>
                <a:cs typeface="Arial" pitchFamily="34" charset="-120"/>
              </a:rPr>
              <a:t>Как выбрать правильную форму множественного числа
</a:t>
            </a:r>
            <a:endParaRPr lang="en-US" sz="2563" dirty="0"/>
          </a:p>
        </p:txBody>
      </p:sp>
      <p:sp>
        <p:nvSpPr>
          <p:cNvPr id="6" name="Text 2"/>
          <p:cNvSpPr txBox="1"/>
          <p:nvPr/>
        </p:nvSpPr>
        <p:spPr>
          <a:xfrm>
            <a:off x="362400" y="910075"/>
            <a:ext cx="8456700" cy="345900"/>
          </a:xfrm>
          <a:prstGeom prst="rect">
            <a:avLst/>
          </a:prstGeom>
          <a:noFill/>
          <a:ln/>
        </p:spPr>
        <p:txBody>
          <a:bodyPr wrap="square" lIns="0" tIns="0" rIns="0" bIns="0" rtlCol="0" anchor="t"/>
          <a:lstStyle/>
          <a:p>
            <a:pPr algn="l" indent="0" marL="0">
              <a:lnSpc>
                <a:spcPct val="115000"/>
              </a:lnSpc>
              <a:buNone/>
            </a:pPr>
            <a:r>
              <a:rPr lang="en-US" sz="1200" dirty="0">
                <a:solidFill>
                  <a:srgbClr val="5384B8"/>
                </a:solidFill>
                <a:latin typeface="Arial" pitchFamily="34" charset="0"/>
                <a:ea typeface="Arial" pitchFamily="34" charset="-122"/>
                <a:cs typeface="Arial" pitchFamily="34" charset="-120"/>
              </a:rPr>
              <a:t>Алгоритм помогает по шагам определить нужное окончание или форму слова.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9850" y="2901347"/>
            <a:ext cx="2697000" cy="196480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70225" y="326250"/>
            <a:ext cx="7507200" cy="512400"/>
          </a:xfrm>
          <a:prstGeom prst="rect">
            <a:avLst/>
          </a:prstGeom>
          <a:noFill/>
          <a:ln/>
        </p:spPr>
        <p:txBody>
          <a:bodyPr wrap="square" lIns="0" tIns="0" rIns="0" bIns="0" rtlCol="0" anchor="t"/>
          <a:lstStyle/>
          <a:p>
            <a:pPr algn="l" indent="0" marL="0">
              <a:lnSpc>
                <a:spcPct val="90000"/>
              </a:lnSpc>
              <a:buNone/>
            </a:pPr>
            <a:r>
              <a:rPr lang="en-US" sz="3128" dirty="0">
                <a:solidFill>
                  <a:srgbClr val="5F92C9"/>
                </a:solidFill>
                <a:latin typeface="Arial" pitchFamily="34" charset="0"/>
                <a:ea typeface="Arial" pitchFamily="34" charset="-122"/>
                <a:cs typeface="Arial" pitchFamily="34" charset="-120"/>
              </a:rPr>
              <a:t>Нерегулярные формы: изменение корня
</a:t>
            </a:r>
            <a:endParaRPr lang="en-US" sz="3128" dirty="0"/>
          </a:p>
        </p:txBody>
      </p:sp>
      <p:sp>
        <p:nvSpPr>
          <p:cNvPr id="10"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10</a:t>
            </a:r>
            <a:endParaRPr lang="en-US" sz="900" dirty="0"/>
          </a:p>
        </p:txBody>
      </p:sp>
      <p:sp>
        <p:nvSpPr>
          <p:cNvPr id="11" name="Text 2"/>
          <p:cNvSpPr txBox="1"/>
          <p:nvPr/>
        </p:nvSpPr>
        <p:spPr>
          <a:xfrm>
            <a:off x="470241" y="169004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У некоторых слов множественное число образуется не добавлением -s, а изменением самой основы. Поэтому man становится men, а woman — women.
</a:t>
            </a:r>
            <a:endParaRPr lang="en-US" sz="1100" dirty="0"/>
          </a:p>
        </p:txBody>
      </p:sp>
      <p:sp>
        <p:nvSpPr>
          <p:cNvPr id="12" name="Text 3"/>
          <p:cNvSpPr txBox="1"/>
          <p:nvPr/>
        </p:nvSpPr>
        <p:spPr>
          <a:xfrm>
            <a:off x="470225" y="134220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Меняется не окончание
</a:t>
            </a:r>
            <a:endParaRPr lang="en-US" sz="1400" dirty="0"/>
          </a:p>
        </p:txBody>
      </p:sp>
      <p:sp>
        <p:nvSpPr>
          <p:cNvPr id="13" name="Text 4"/>
          <p:cNvSpPr txBox="1"/>
          <p:nvPr/>
        </p:nvSpPr>
        <p:spPr>
          <a:xfrm>
            <a:off x="6074616" y="376779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Для нерегулярных слов лучше вести свой мини-словарь. Так можно быстрее повторять формы и не путать их с обычными словами на -s.
</a:t>
            </a:r>
            <a:endParaRPr lang="en-US" sz="1100" dirty="0"/>
          </a:p>
        </p:txBody>
      </p:sp>
      <p:sp>
        <p:nvSpPr>
          <p:cNvPr id="14" name="Text 5"/>
          <p:cNvSpPr txBox="1"/>
          <p:nvPr/>
        </p:nvSpPr>
        <p:spPr>
          <a:xfrm>
            <a:off x="6074600" y="341995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Отдельный список полезен
</a:t>
            </a:r>
            <a:endParaRPr lang="en-US" sz="1400" dirty="0"/>
          </a:p>
        </p:txBody>
      </p:sp>
      <p:sp>
        <p:nvSpPr>
          <p:cNvPr id="15" name="Text 6"/>
          <p:cNvSpPr txBox="1"/>
          <p:nvPr/>
        </p:nvSpPr>
        <p:spPr>
          <a:xfrm>
            <a:off x="6074629" y="169004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Нельзя просто применить общее правило. Child — children, tooth — teeth, foot — feet, mouse — mice нужно выучить как готовые пары.
</a:t>
            </a:r>
            <a:endParaRPr lang="en-US" sz="1100" dirty="0"/>
          </a:p>
        </p:txBody>
      </p:sp>
      <p:sp>
        <p:nvSpPr>
          <p:cNvPr id="16" name="Text 7"/>
          <p:cNvSpPr txBox="1"/>
          <p:nvPr/>
        </p:nvSpPr>
        <p:spPr>
          <a:xfrm>
            <a:off x="6074613" y="134220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Формы нужно запомнить
</a:t>
            </a:r>
            <a:endParaRPr lang="en-US" sz="1400" dirty="0"/>
          </a:p>
        </p:txBody>
      </p:sp>
      <p:sp>
        <p:nvSpPr>
          <p:cNvPr id="17" name="Text 8"/>
          <p:cNvSpPr txBox="1"/>
          <p:nvPr/>
        </p:nvSpPr>
        <p:spPr>
          <a:xfrm>
            <a:off x="3272441" y="169004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Эти формы относятся к очень частой школьной лексике. Они встречаются в текстах, заданиях и коротких диалогах, поэтому их важно узнавать сразу.
</a:t>
            </a:r>
            <a:endParaRPr lang="en-US" sz="1100" dirty="0"/>
          </a:p>
        </p:txBody>
      </p:sp>
      <p:sp>
        <p:nvSpPr>
          <p:cNvPr id="18" name="Text 9"/>
          <p:cNvSpPr txBox="1"/>
          <p:nvPr/>
        </p:nvSpPr>
        <p:spPr>
          <a:xfrm>
            <a:off x="3272425" y="134220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Слова базового уровня
</a:t>
            </a:r>
            <a:endParaRPr lang="en-US" sz="1400" dirty="0"/>
          </a:p>
        </p:txBody>
      </p:sp>
      <p:sp>
        <p:nvSpPr>
          <p:cNvPr id="19" name="Text 10"/>
          <p:cNvSpPr txBox="1"/>
          <p:nvPr/>
        </p:nvSpPr>
        <p:spPr>
          <a:xfrm>
            <a:off x="3272441" y="376779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Такие слова часто появляются в историях, описаниях семьи, животных и людей. Если знать их заранее, легче понимать текст без пауз и догадок.
</a:t>
            </a:r>
            <a:endParaRPr lang="en-US" sz="1100" dirty="0"/>
          </a:p>
        </p:txBody>
      </p:sp>
      <p:sp>
        <p:nvSpPr>
          <p:cNvPr id="20" name="Text 11"/>
          <p:cNvSpPr txBox="1"/>
          <p:nvPr/>
        </p:nvSpPr>
        <p:spPr>
          <a:xfrm>
            <a:off x="3272425" y="341995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Частые в чтении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2775" y="1103609"/>
            <a:ext cx="8512800" cy="246073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63700" y="326250"/>
            <a:ext cx="7513500" cy="512400"/>
          </a:xfrm>
          <a:prstGeom prst="rect">
            <a:avLst/>
          </a:prstGeom>
          <a:noFill/>
          <a:ln/>
        </p:spPr>
        <p:txBody>
          <a:bodyPr wrap="square" lIns="0" tIns="0" rIns="0" bIns="0" rtlCol="0" anchor="t"/>
          <a:lstStyle/>
          <a:p>
            <a:pPr algn="l" indent="0" marL="0">
              <a:lnSpc>
                <a:spcPct val="90000"/>
              </a:lnSpc>
              <a:buNone/>
            </a:pPr>
            <a:r>
              <a:rPr lang="en-US" sz="2313" dirty="0">
                <a:solidFill>
                  <a:srgbClr val="5F92C9"/>
                </a:solidFill>
                <a:latin typeface="Arial" pitchFamily="34" charset="0"/>
                <a:ea typeface="Arial" pitchFamily="34" charset="-122"/>
                <a:cs typeface="Arial" pitchFamily="34" charset="-120"/>
              </a:rPr>
              <a:t>Слова, которые не меняются во множественном числе
</a:t>
            </a:r>
            <a:endParaRPr lang="en-US" sz="2313" dirty="0"/>
          </a:p>
        </p:txBody>
      </p:sp>
      <p:sp>
        <p:nvSpPr>
          <p:cNvPr id="10"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11</a:t>
            </a:r>
            <a:endParaRPr lang="en-US" sz="900" dirty="0"/>
          </a:p>
        </p:txBody>
      </p:sp>
      <p:sp>
        <p:nvSpPr>
          <p:cNvPr id="11" name="Text 2"/>
          <p:cNvSpPr txBox="1"/>
          <p:nvPr/>
        </p:nvSpPr>
        <p:spPr>
          <a:xfrm>
            <a:off x="7345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У некоторых существительных единственное и множественное число пишутся одинаково: sheep, fish, deer, aircraft. По контексту важно понять, о чём идёт речь — об одном предмете или о нескольких.
</a:t>
            </a:r>
            <a:endParaRPr lang="en-US" sz="900" dirty="0"/>
          </a:p>
        </p:txBody>
      </p:sp>
      <p:sp>
        <p:nvSpPr>
          <p:cNvPr id="12" name="Text 3"/>
          <p:cNvSpPr txBox="1"/>
          <p:nvPr/>
        </p:nvSpPr>
        <p:spPr>
          <a:xfrm>
            <a:off x="7345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Одинаковая форма
</a:t>
            </a:r>
            <a:endParaRPr lang="en-US" sz="1100" dirty="0"/>
          </a:p>
        </p:txBody>
      </p:sp>
      <p:sp>
        <p:nvSpPr>
          <p:cNvPr id="13" name="Text 4"/>
          <p:cNvSpPr txBox="1"/>
          <p:nvPr/>
        </p:nvSpPr>
        <p:spPr>
          <a:xfrm>
            <a:off x="6720235"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Если форма не меняется, ориентируйтесь на числительные, артикли и местоимения. Именно они помогают понять, сколько предметов названо, даже когда существительное выглядит одинаково.
</a:t>
            </a:r>
            <a:endParaRPr lang="en-US" sz="900" dirty="0"/>
          </a:p>
        </p:txBody>
      </p:sp>
      <p:sp>
        <p:nvSpPr>
          <p:cNvPr id="14" name="Text 5"/>
          <p:cNvSpPr txBox="1"/>
          <p:nvPr/>
        </p:nvSpPr>
        <p:spPr>
          <a:xfrm>
            <a:off x="6720235"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Подсказка для чтения
</a:t>
            </a:r>
            <a:endParaRPr lang="en-US" sz="1100" dirty="0"/>
          </a:p>
        </p:txBody>
      </p:sp>
      <p:sp>
        <p:nvSpPr>
          <p:cNvPr id="15" name="Text 6"/>
          <p:cNvSpPr txBox="1"/>
          <p:nvPr/>
        </p:nvSpPr>
        <p:spPr>
          <a:xfrm>
            <a:off x="2729769" y="3755703"/>
            <a:ext cx="1832100" cy="826800"/>
          </a:xfrm>
          <a:prstGeom prst="rect">
            <a:avLst/>
          </a:prstGeom>
          <a:noFill/>
          <a:ln/>
        </p:spPr>
        <p:txBody>
          <a:bodyPr wrap="square" lIns="0" tIns="0" rIns="0" bIns="0" rtlCol="0" anchor="t"/>
          <a:lstStyle/>
          <a:p>
            <a:pPr algn="l" indent="0" marL="0">
              <a:lnSpc>
                <a:spcPct val="100000"/>
              </a:lnSpc>
              <a:buNone/>
            </a:pPr>
            <a:r>
              <a:rPr lang="en-US" sz="897" dirty="0">
                <a:solidFill>
                  <a:srgbClr val="5384B8"/>
                </a:solidFill>
                <a:latin typeface="Arial" pitchFamily="34" charset="0"/>
                <a:ea typeface="Arial" pitchFamily="34" charset="-122"/>
                <a:cs typeface="Arial" pitchFamily="34" charset="-120"/>
              </a:rPr>
              <a:t>Эти слова не получают привычное окончание -s, поэтому выглядят непривычно для русскоязычных учеников. Такое правило нужно просто запомнить, особенно когда слово часто встречается в тексте или задании.
</a:t>
            </a:r>
            <a:endParaRPr lang="en-US" sz="897" dirty="0"/>
          </a:p>
        </p:txBody>
      </p:sp>
      <p:sp>
        <p:nvSpPr>
          <p:cNvPr id="16" name="Text 7"/>
          <p:cNvSpPr txBox="1"/>
          <p:nvPr/>
        </p:nvSpPr>
        <p:spPr>
          <a:xfrm>
            <a:off x="2729769"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Без окончания -s
</a:t>
            </a:r>
            <a:endParaRPr lang="en-US" sz="1100" dirty="0"/>
          </a:p>
        </p:txBody>
      </p:sp>
      <p:sp>
        <p:nvSpPr>
          <p:cNvPr id="17" name="Text 8"/>
          <p:cNvSpPr txBox="1"/>
          <p:nvPr/>
        </p:nvSpPr>
        <p:spPr>
          <a:xfrm>
            <a:off x="4725002" y="3755703"/>
            <a:ext cx="1832100" cy="8268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Неизменяемые формы особенно полезно знать в темах про животных, природу и транспорт. Например, можно сказать one sheep, two sheep, one aircraft, several aircraft, не меняя само слово.
</a:t>
            </a:r>
            <a:endParaRPr lang="en-US" sz="900" dirty="0"/>
          </a:p>
        </p:txBody>
      </p:sp>
      <p:sp>
        <p:nvSpPr>
          <p:cNvPr id="18" name="Text 9"/>
          <p:cNvSpPr txBox="1"/>
          <p:nvPr/>
        </p:nvSpPr>
        <p:spPr>
          <a:xfrm>
            <a:off x="4725002" y="3391828"/>
            <a:ext cx="1832100" cy="3405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Частые темы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20575" y="1712750"/>
            <a:ext cx="3501900" cy="2153549"/>
          </a:xfrm>
          <a:prstGeom prst="rect">
            <a:avLst/>
          </a:prstGeom>
        </p:spPr>
      </p:pic>
      <p:sp>
        <p:nvSpPr>
          <p:cNvPr id="4" name="Text 0"/>
          <p:cNvSpPr txBox="1"/>
          <p:nvPr/>
        </p:nvSpPr>
        <p:spPr>
          <a:xfrm>
            <a:off x="362400" y="326250"/>
            <a:ext cx="8381700" cy="7977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Регулярные и исключительные модели
</a:t>
            </a:r>
            <a:endParaRPr lang="en-US" sz="3200" dirty="0"/>
          </a:p>
        </p:txBody>
      </p:sp>
      <p:sp>
        <p:nvSpPr>
          <p:cNvPr id="5" name="Text 1"/>
          <p:cNvSpPr txBox="1"/>
          <p:nvPr/>
        </p:nvSpPr>
        <p:spPr>
          <a:xfrm>
            <a:off x="4945300" y="1711925"/>
            <a:ext cx="3501900" cy="21552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На диаграмме показано распределение моделей по материалу темы: преобладают регулярные формы, а исключения занимают меньшую часть словаря.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Большинство слов подчиняется простым правилам, но для точного письма нужно отдельно знать нерегулярные и неизменяемые формы.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Учебные примеры и обобщение правил темы plural nouns, 2025
</a:t>
            </a:r>
            <a:endParaRPr lang="en-US" sz="1100" dirty="0"/>
          </a:p>
        </p:txBody>
      </p:sp>
      <p:sp>
        <p:nvSpPr>
          <p:cNvPr id="6"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70225" y="326250"/>
            <a:ext cx="7507200" cy="512400"/>
          </a:xfrm>
          <a:prstGeom prst="rect">
            <a:avLst/>
          </a:prstGeom>
          <a:noFill/>
          <a:ln/>
        </p:spPr>
        <p:txBody>
          <a:bodyPr wrap="square" lIns="0" tIns="0" rIns="0" bIns="0" rtlCol="0" anchor="t"/>
          <a:lstStyle/>
          <a:p>
            <a:pPr algn="l" indent="0" marL="0">
              <a:lnSpc>
                <a:spcPct val="90000"/>
              </a:lnSpc>
              <a:buNone/>
            </a:pPr>
            <a:r>
              <a:rPr lang="en-US" sz="2431" dirty="0">
                <a:solidFill>
                  <a:srgbClr val="5F92C9"/>
                </a:solidFill>
                <a:latin typeface="Arial" pitchFamily="34" charset="0"/>
                <a:ea typeface="Arial" pitchFamily="34" charset="-122"/>
                <a:cs typeface="Arial" pitchFamily="34" charset="-120"/>
              </a:rPr>
              <a:t>Согласование с глаголом и указателями количества
</a:t>
            </a:r>
            <a:endParaRPr lang="en-US" sz="2431" dirty="0"/>
          </a:p>
        </p:txBody>
      </p:sp>
      <p:sp>
        <p:nvSpPr>
          <p:cNvPr id="8"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13</a:t>
            </a:r>
            <a:endParaRPr lang="en-US" sz="900" dirty="0"/>
          </a:p>
        </p:txBody>
      </p:sp>
      <p:sp>
        <p:nvSpPr>
          <p:cNvPr id="9" name="Text 2"/>
          <p:cNvSpPr txBox="1"/>
          <p:nvPr/>
        </p:nvSpPr>
        <p:spPr>
          <a:xfrm>
            <a:off x="470250" y="16900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Существительное во множественном числе обычно требует are: These books are new. В единственном числе используется is: This book is new. Глагол помогает сразу увидеть число в предложении.
</a:t>
            </a:r>
            <a:endParaRPr lang="en-US" sz="1300" dirty="0"/>
          </a:p>
        </p:txBody>
      </p:sp>
      <p:sp>
        <p:nvSpPr>
          <p:cNvPr id="10" name="Text 3"/>
          <p:cNvSpPr txBox="1"/>
          <p:nvPr/>
        </p:nvSpPr>
        <p:spPr>
          <a:xfrm>
            <a:off x="470225" y="1342209"/>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Глагол по числу
</a:t>
            </a:r>
            <a:endParaRPr lang="en-US" sz="1600" dirty="0"/>
          </a:p>
        </p:txBody>
      </p:sp>
      <p:sp>
        <p:nvSpPr>
          <p:cNvPr id="11" name="Text 4"/>
          <p:cNvSpPr txBox="1"/>
          <p:nvPr/>
        </p:nvSpPr>
        <p:spPr>
          <a:xfrm>
            <a:off x="4709625" y="36979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Когда в предложении есть числительное или указатель количества, легче выбрать правильную форму существительного и глагола. Это особенно важно в коротких описаниях и заданиях по картинке.
</a:t>
            </a:r>
            <a:endParaRPr lang="en-US" sz="1300" dirty="0"/>
          </a:p>
        </p:txBody>
      </p:sp>
      <p:sp>
        <p:nvSpPr>
          <p:cNvPr id="12" name="Text 5"/>
          <p:cNvSpPr txBox="1"/>
          <p:nvPr/>
        </p:nvSpPr>
        <p:spPr>
          <a:xfrm>
            <a:off x="4709600" y="3324652"/>
            <a:ext cx="3993000" cy="2934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Чтение по контексту
</a:t>
            </a:r>
            <a:endParaRPr lang="en-US" sz="1600" dirty="0"/>
          </a:p>
        </p:txBody>
      </p:sp>
      <p:sp>
        <p:nvSpPr>
          <p:cNvPr id="13" name="Text 6"/>
          <p:cNvSpPr txBox="1"/>
          <p:nvPr/>
        </p:nvSpPr>
        <p:spPr>
          <a:xfrm>
            <a:off x="4709625" y="16900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This и that относятся к одному предмету, а these и those — к нескольким. Сравните: This pencil is red и These pencils are red. По указателю легко определить нужную форму.
</a:t>
            </a:r>
            <a:endParaRPr lang="en-US" sz="1300" dirty="0"/>
          </a:p>
        </p:txBody>
      </p:sp>
      <p:sp>
        <p:nvSpPr>
          <p:cNvPr id="14" name="Text 7"/>
          <p:cNvSpPr txBox="1"/>
          <p:nvPr/>
        </p:nvSpPr>
        <p:spPr>
          <a:xfrm>
            <a:off x="4709600" y="1326177"/>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Указатели this/these
</a:t>
            </a:r>
            <a:endParaRPr lang="en-US" sz="1600" dirty="0"/>
          </a:p>
        </p:txBody>
      </p:sp>
      <p:sp>
        <p:nvSpPr>
          <p:cNvPr id="15" name="Text 8"/>
          <p:cNvSpPr txBox="1"/>
          <p:nvPr/>
        </p:nvSpPr>
        <p:spPr>
          <a:xfrm>
            <a:off x="470250" y="3697950"/>
            <a:ext cx="3993000" cy="1070700"/>
          </a:xfrm>
          <a:prstGeom prst="rect">
            <a:avLst/>
          </a:prstGeom>
          <a:noFill/>
          <a:ln/>
        </p:spPr>
        <p:txBody>
          <a:bodyPr wrap="square" lIns="0" tIns="0" rIns="0" bIns="0" rtlCol="0" anchor="t"/>
          <a:lstStyle/>
          <a:p>
            <a:pPr algn="l" indent="0" marL="0">
              <a:lnSpc>
                <a:spcPct val="100000"/>
              </a:lnSpc>
              <a:buNone/>
            </a:pPr>
            <a:r>
              <a:rPr lang="en-US" sz="1300" dirty="0">
                <a:solidFill>
                  <a:srgbClr val="5384B8"/>
                </a:solidFill>
                <a:latin typeface="Arial" pitchFamily="34" charset="0"/>
                <a:ea typeface="Arial" pitchFamily="34" charset="-122"/>
                <a:cs typeface="Arial" pitchFamily="34" charset="-120"/>
              </a:rPr>
              <a:t>Слова many, few, several, a lot of показывают, сколько предметов названо: many apples, few pencils, several friends. Они часто стоят перед существительными и делают фразу точнее.
</a:t>
            </a:r>
            <a:endParaRPr lang="en-US" sz="1300" dirty="0"/>
          </a:p>
        </p:txBody>
      </p:sp>
      <p:sp>
        <p:nvSpPr>
          <p:cNvPr id="16" name="Text 9"/>
          <p:cNvSpPr txBox="1"/>
          <p:nvPr/>
        </p:nvSpPr>
        <p:spPr>
          <a:xfrm>
            <a:off x="470225" y="3350109"/>
            <a:ext cx="3993000" cy="277500"/>
          </a:xfrm>
          <a:prstGeom prst="rect">
            <a:avLst/>
          </a:prstGeom>
          <a:noFill/>
          <a:ln/>
        </p:spPr>
        <p:txBody>
          <a:bodyPr wrap="square" lIns="0" tIns="0" rIns="0" bIns="0" rtlCol="0" anchor="t"/>
          <a:lstStyle/>
          <a:p>
            <a:pPr algn="l" indent="0" marL="0">
              <a:lnSpc>
                <a:spcPct val="100000"/>
              </a:lnSpc>
              <a:buNone/>
            </a:pPr>
            <a:r>
              <a:rPr lang="en-US" sz="1600" dirty="0">
                <a:solidFill>
                  <a:srgbClr val="5384B8"/>
                </a:solidFill>
                <a:latin typeface="Arial" pitchFamily="34" charset="0"/>
                <a:ea typeface="Arial" pitchFamily="34" charset="-122"/>
                <a:cs typeface="Arial" pitchFamily="34" charset="-120"/>
              </a:rPr>
              <a:t>Слова-количества
</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079359" y="1733225"/>
            <a:ext cx="4972782" cy="1981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63700" y="3935950"/>
            <a:ext cx="3740400" cy="9066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Сравните, как меняется слово в разных моделях: обычное окончание, -es, изменение корня или отсутствие изменения.
</a:t>
            </a:r>
            <a:endParaRPr lang="en-US" sz="1200" dirty="0"/>
          </a:p>
        </p:txBody>
      </p:sp>
      <p:sp>
        <p:nvSpPr>
          <p:cNvPr id="6" name="Text 1"/>
          <p:cNvSpPr txBox="1"/>
          <p:nvPr/>
        </p:nvSpPr>
        <p:spPr>
          <a:xfrm>
            <a:off x="4600850" y="3935950"/>
            <a:ext cx="3740400" cy="9066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Таблица показывает четыре самые важные модели: регулярную, с -es, нерегулярную и неизменяемую. По ним удобно сравнивать новые слова.
</a:t>
            </a:r>
            <a:endParaRPr lang="en-US" sz="1200" dirty="0"/>
          </a:p>
        </p:txBody>
      </p:sp>
      <p:sp>
        <p:nvSpPr>
          <p:cNvPr id="7" name="Text 2"/>
          <p:cNvSpPr txBox="1"/>
          <p:nvPr/>
        </p:nvSpPr>
        <p:spPr>
          <a:xfrm>
            <a:off x="799225" y="1264522"/>
            <a:ext cx="7868400" cy="345900"/>
          </a:xfrm>
          <a:prstGeom prst="rect">
            <a:avLst/>
          </a:prstGeom>
          <a:noFill/>
          <a:ln/>
        </p:spPr>
        <p:txBody>
          <a:bodyPr wrap="square" lIns="0" tIns="0" rIns="0" bIns="0" rtlCol="0" anchor="ctr"/>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Учебные примеры по теме plural nouns
</a:t>
            </a:r>
            <a:endParaRPr lang="en-US" sz="1000" dirty="0"/>
          </a:p>
        </p:txBody>
      </p:sp>
      <p:sp>
        <p:nvSpPr>
          <p:cNvPr id="8" name="Text 3"/>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14</a:t>
            </a:r>
            <a:endParaRPr lang="en-US" sz="900" dirty="0"/>
          </a:p>
        </p:txBody>
      </p:sp>
      <p:sp>
        <p:nvSpPr>
          <p:cNvPr id="9" name="Text 4"/>
          <p:cNvSpPr txBox="1"/>
          <p:nvPr/>
        </p:nvSpPr>
        <p:spPr>
          <a:xfrm>
            <a:off x="419400" y="326250"/>
            <a:ext cx="8305200" cy="648300"/>
          </a:xfrm>
          <a:prstGeom prst="rect">
            <a:avLst/>
          </a:prstGeom>
          <a:noFill/>
          <a:ln/>
        </p:spPr>
        <p:txBody>
          <a:bodyPr wrap="square" lIns="0" tIns="0" rIns="0" bIns="0" rtlCol="0" anchor="t"/>
          <a:lstStyle/>
          <a:p>
            <a:pPr algn="ctr" indent="0" marL="0">
              <a:lnSpc>
                <a:spcPct val="90000"/>
              </a:lnSpc>
              <a:buNone/>
            </a:pPr>
            <a:r>
              <a:rPr lang="en-US" sz="2834" dirty="0">
                <a:solidFill>
                  <a:srgbClr val="5384B8"/>
                </a:solidFill>
                <a:latin typeface="Arial" pitchFamily="34" charset="0"/>
                <a:ea typeface="Arial" pitchFamily="34" charset="-122"/>
                <a:cs typeface="Arial" pitchFamily="34" charset="-120"/>
              </a:rPr>
              <a:t>Единственное и множественное число в примерах
</a:t>
            </a:r>
            <a:endParaRPr lang="en-US" sz="2834"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15</a:t>
            </a:r>
            <a:endParaRPr lang="en-US" sz="900" dirty="0"/>
          </a:p>
        </p:txBody>
      </p:sp>
      <p:sp>
        <p:nvSpPr>
          <p:cNvPr id="7" name="Text 1"/>
          <p:cNvSpPr txBox="1"/>
          <p:nvPr/>
        </p:nvSpPr>
        <p:spPr>
          <a:xfrm>
            <a:off x="463700" y="326250"/>
            <a:ext cx="8308800" cy="424200"/>
          </a:xfrm>
          <a:prstGeom prst="rect">
            <a:avLst/>
          </a:prstGeom>
          <a:noFill/>
          <a:ln/>
        </p:spPr>
        <p:txBody>
          <a:bodyPr wrap="square" lIns="0" tIns="0" rIns="0" bIns="0" rtlCol="0" anchor="t"/>
          <a:lstStyle/>
          <a:p>
            <a:pPr algn="l" indent="0" marL="0">
              <a:lnSpc>
                <a:spcPct val="90000"/>
              </a:lnSpc>
              <a:buNone/>
            </a:pPr>
            <a:r>
              <a:rPr lang="en-US" sz="2600" dirty="0">
                <a:solidFill>
                  <a:srgbClr val="5384B8"/>
                </a:solidFill>
                <a:latin typeface="Arial" pitchFamily="34" charset="0"/>
                <a:ea typeface="Arial" pitchFamily="34" charset="-122"/>
                <a:cs typeface="Arial" pitchFamily="34" charset="-120"/>
              </a:rPr>
              <a:t>Типичные ошибки учеников
</a:t>
            </a:r>
            <a:endParaRPr lang="en-US" sz="2600" dirty="0"/>
          </a:p>
        </p:txBody>
      </p:sp>
      <p:sp>
        <p:nvSpPr>
          <p:cNvPr id="8" name="Text 2"/>
          <p:cNvSpPr txBox="1"/>
          <p:nvPr/>
        </p:nvSpPr>
        <p:spPr>
          <a:xfrm>
            <a:off x="1359400" y="1068500"/>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1. Лишнее -s
</a:t>
            </a:r>
            <a:endParaRPr lang="en-US" sz="1500" dirty="0"/>
          </a:p>
        </p:txBody>
      </p:sp>
      <p:sp>
        <p:nvSpPr>
          <p:cNvPr id="9" name="Text 3"/>
          <p:cNvSpPr txBox="1"/>
          <p:nvPr/>
        </p:nvSpPr>
        <p:spPr>
          <a:xfrm>
            <a:off x="1359400" y="1338957"/>
            <a:ext cx="7048500" cy="3711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Частая ошибка — добавлять -s к словам, которые меняются иначе: childs, citys, buss. Ученики пытаются применить одно правило ко всем словам сразу.
</a:t>
            </a:r>
            <a:endParaRPr lang="en-US" sz="1200" dirty="0"/>
          </a:p>
        </p:txBody>
      </p:sp>
      <p:sp>
        <p:nvSpPr>
          <p:cNvPr id="10" name="Text 4"/>
          <p:cNvSpPr txBox="1"/>
          <p:nvPr/>
        </p:nvSpPr>
        <p:spPr>
          <a:xfrm>
            <a:off x="1359400" y="2001971"/>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2. Неверное окончание
</a:t>
            </a:r>
            <a:endParaRPr lang="en-US" sz="1500" dirty="0"/>
          </a:p>
        </p:txBody>
      </p:sp>
      <p:sp>
        <p:nvSpPr>
          <p:cNvPr id="11" name="Text 5"/>
          <p:cNvSpPr txBox="1"/>
          <p:nvPr/>
        </p:nvSpPr>
        <p:spPr>
          <a:xfrm>
            <a:off x="1359400" y="2272428"/>
            <a:ext cx="7048500" cy="3711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После букв s, sh, ch, x, z нужно писать -es, поэтому правильные формы — buses, boxes, watches. Обычное -s здесь выглядит кратко, но даёт ошибку.
</a:t>
            </a:r>
            <a:endParaRPr lang="en-US" sz="1200" dirty="0"/>
          </a:p>
        </p:txBody>
      </p:sp>
      <p:sp>
        <p:nvSpPr>
          <p:cNvPr id="12" name="Text 6"/>
          <p:cNvSpPr txBox="1"/>
          <p:nvPr/>
        </p:nvSpPr>
        <p:spPr>
          <a:xfrm>
            <a:off x="1359400" y="2935442"/>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3. Изменение без правила
</a:t>
            </a:r>
            <a:endParaRPr lang="en-US" sz="1500" dirty="0"/>
          </a:p>
        </p:txBody>
      </p:sp>
      <p:sp>
        <p:nvSpPr>
          <p:cNvPr id="13" name="Text 7"/>
          <p:cNvSpPr txBox="1"/>
          <p:nvPr/>
        </p:nvSpPr>
        <p:spPr>
          <a:xfrm>
            <a:off x="1359400" y="3205899"/>
            <a:ext cx="7048500" cy="3711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У слов leaf, child, man и других нужно помнить особую форму: leaves, children, men. Такие примеры не выводятся по одной общей схеме и требуют запоминания.
</a:t>
            </a:r>
            <a:endParaRPr lang="en-US" sz="1200" dirty="0"/>
          </a:p>
        </p:txBody>
      </p:sp>
      <p:sp>
        <p:nvSpPr>
          <p:cNvPr id="14" name="Text 8"/>
          <p:cNvSpPr txBox="1"/>
          <p:nvPr/>
        </p:nvSpPr>
        <p:spPr>
          <a:xfrm>
            <a:off x="1359400" y="3868912"/>
            <a:ext cx="7048500" cy="250200"/>
          </a:xfrm>
          <a:prstGeom prst="rect">
            <a:avLst/>
          </a:prstGeom>
          <a:noFill/>
          <a:ln/>
        </p:spPr>
        <p:txBody>
          <a:bodyPr wrap="square" lIns="0" tIns="0" rIns="0" bIns="0" rtlCol="0" anchor="t"/>
          <a:lstStyle/>
          <a:p>
            <a:pPr algn="l" indent="0" marL="0">
              <a:lnSpc>
                <a:spcPct val="100000"/>
              </a:lnSpc>
              <a:buNone/>
            </a:pPr>
            <a:r>
              <a:rPr lang="en-US" sz="1500" dirty="0">
                <a:solidFill>
                  <a:srgbClr val="5384B8"/>
                </a:solidFill>
                <a:latin typeface="Arial" pitchFamily="34" charset="0"/>
                <a:ea typeface="Arial" pitchFamily="34" charset="-122"/>
                <a:cs typeface="Arial" pitchFamily="34" charset="-120"/>
              </a:rPr>
              <a:t>4. Проверка контекстом
</a:t>
            </a:r>
            <a:endParaRPr lang="en-US" sz="1500" dirty="0"/>
          </a:p>
        </p:txBody>
      </p:sp>
      <p:sp>
        <p:nvSpPr>
          <p:cNvPr id="15" name="Text 9"/>
          <p:cNvSpPr txBox="1"/>
          <p:nvPr/>
        </p:nvSpPr>
        <p:spPr>
          <a:xfrm>
            <a:off x="1359400" y="4139369"/>
            <a:ext cx="7048500" cy="371100"/>
          </a:xfrm>
          <a:prstGeom prst="rect">
            <a:avLst/>
          </a:prstGeom>
          <a:noFill/>
          <a:ln/>
        </p:spPr>
        <p:txBody>
          <a:bodyPr wrap="square" lIns="0" tIns="0" rIns="0" bIns="0" rtlCol="0" anchor="t"/>
          <a:lstStyle/>
          <a:p>
            <a:pPr algn="l" indent="0" marL="0">
              <a:lnSpc>
                <a:spcPct val="100000"/>
              </a:lnSpc>
              <a:buNone/>
            </a:pPr>
            <a:r>
              <a:rPr lang="en-US" sz="1089" dirty="0">
                <a:solidFill>
                  <a:srgbClr val="5384B8"/>
                </a:solidFill>
                <a:latin typeface="Arial" pitchFamily="34" charset="0"/>
                <a:ea typeface="Arial" pitchFamily="34" charset="-122"/>
                <a:cs typeface="Arial" pitchFamily="34" charset="-120"/>
              </a:rPr>
              <a:t>Слово fishs появляется, когда ученик не учитывает исключение. Перед записью полезно посмотреть на предложение целиком: числительное, указатель и соседние слова часто подсказывают правильный вариант.
</a:t>
            </a:r>
            <a:endParaRPr lang="en-US" sz="1089"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2400" y="1358806"/>
            <a:ext cx="8456700" cy="3304589"/>
          </a:xfrm>
          <a:prstGeom prst="rect">
            <a:avLst/>
          </a:prstGeom>
        </p:spPr>
      </p:pic>
      <p:sp>
        <p:nvSpPr>
          <p:cNvPr id="4"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16</a:t>
            </a:r>
            <a:endParaRPr lang="en-US" sz="900" dirty="0"/>
          </a:p>
        </p:txBody>
      </p:sp>
      <p:sp>
        <p:nvSpPr>
          <p:cNvPr id="5" name="Text 1"/>
          <p:cNvSpPr txBox="1"/>
          <p:nvPr/>
        </p:nvSpPr>
        <p:spPr>
          <a:xfrm>
            <a:off x="362400" y="326250"/>
            <a:ext cx="8456700" cy="552600"/>
          </a:xfrm>
          <a:prstGeom prst="rect">
            <a:avLst/>
          </a:prstGeom>
          <a:noFill/>
          <a:ln/>
        </p:spPr>
        <p:txBody>
          <a:bodyPr wrap="square" lIns="0" tIns="0" rIns="0" bIns="0" rtlCol="0" anchor="t"/>
          <a:lstStyle/>
          <a:p>
            <a:pPr algn="l" indent="0" marL="0">
              <a:lnSpc>
                <a:spcPct val="90000"/>
              </a:lnSpc>
              <a:buNone/>
            </a:pPr>
            <a:r>
              <a:rPr lang="en-US" sz="3172" dirty="0">
                <a:solidFill>
                  <a:srgbClr val="5F92C9"/>
                </a:solidFill>
                <a:latin typeface="Arial" pitchFamily="34" charset="0"/>
                <a:ea typeface="Arial" pitchFamily="34" charset="-122"/>
                <a:cs typeface="Arial" pitchFamily="34" charset="-120"/>
              </a:rPr>
              <a:t>Как проверить форму множественного числа
</a:t>
            </a:r>
            <a:endParaRPr lang="en-US" sz="3172" dirty="0"/>
          </a:p>
        </p:txBody>
      </p:sp>
      <p:sp>
        <p:nvSpPr>
          <p:cNvPr id="6" name="Text 2"/>
          <p:cNvSpPr txBox="1"/>
          <p:nvPr/>
        </p:nvSpPr>
        <p:spPr>
          <a:xfrm>
            <a:off x="362400" y="910075"/>
            <a:ext cx="8456700" cy="345900"/>
          </a:xfrm>
          <a:prstGeom prst="rect">
            <a:avLst/>
          </a:prstGeom>
          <a:noFill/>
          <a:ln/>
        </p:spPr>
        <p:txBody>
          <a:bodyPr wrap="square" lIns="0" tIns="0" rIns="0" bIns="0" rtlCol="0" anchor="t"/>
          <a:lstStyle/>
          <a:p>
            <a:pPr algn="l" indent="0" marL="0">
              <a:lnSpc>
                <a:spcPct val="115000"/>
              </a:lnSpc>
              <a:buNone/>
            </a:pPr>
            <a:r>
              <a:rPr lang="en-US" sz="1200" dirty="0">
                <a:solidFill>
                  <a:srgbClr val="5384B8"/>
                </a:solidFill>
                <a:latin typeface="Arial" pitchFamily="34" charset="0"/>
                <a:ea typeface="Arial" pitchFamily="34" charset="-122"/>
                <a:cs typeface="Arial" pitchFamily="34" charset="-120"/>
              </a:rPr>
              <a:t>Пошаговый алгоритм для письменных упражнений по английскому языку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20575" y="1712750"/>
            <a:ext cx="3501900" cy="2153549"/>
          </a:xfrm>
          <a:prstGeom prst="rect">
            <a:avLst/>
          </a:prstGeom>
        </p:spPr>
      </p:pic>
      <p:sp>
        <p:nvSpPr>
          <p:cNvPr id="4" name="Text 0"/>
          <p:cNvSpPr txBox="1"/>
          <p:nvPr/>
        </p:nvSpPr>
        <p:spPr>
          <a:xfrm>
            <a:off x="362400" y="326250"/>
            <a:ext cx="8381700" cy="7977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Где множественное число встречается чаще всего
</a:t>
            </a:r>
            <a:endParaRPr lang="en-US" sz="3200" dirty="0"/>
          </a:p>
        </p:txBody>
      </p:sp>
      <p:sp>
        <p:nvSpPr>
          <p:cNvPr id="5" name="Text 1"/>
          <p:cNvSpPr txBox="1"/>
          <p:nvPr/>
        </p:nvSpPr>
        <p:spPr>
          <a:xfrm>
            <a:off x="4945300" y="1711925"/>
            <a:ext cx="3501900" cy="21552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В этих темах ученики чаще всего встречают короткие и полезные слова, которые легко использовать в устных ответах и письменных описаниях.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Plural nouns особенно важны в повседневной школьной лексике: они помогают говорить о нескольких предметах, людях и действиях без лишних объяснений.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Учебная тематическая лексика по английскому языку для 5 класса, 2025
</a:t>
            </a:r>
            <a:endParaRPr lang="en-US" sz="1100" dirty="0"/>
          </a:p>
        </p:txBody>
      </p:sp>
      <p:sp>
        <p:nvSpPr>
          <p:cNvPr id="6"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6350" y="2773850"/>
            <a:ext cx="2714700" cy="185045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14650" y="2773850"/>
            <a:ext cx="2714700" cy="185045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972950" y="2773850"/>
            <a:ext cx="2714700" cy="185045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56350" y="326250"/>
            <a:ext cx="7646100" cy="512400"/>
          </a:xfrm>
          <a:prstGeom prst="rect">
            <a:avLst/>
          </a:prstGeom>
          <a:noFill/>
          <a:ln/>
        </p:spPr>
        <p:txBody>
          <a:bodyPr wrap="square" lIns="0" tIns="0" rIns="0" bIns="0" rtlCol="0" anchor="t"/>
          <a:lstStyle/>
          <a:p>
            <a:pPr algn="l" indent="0" marL="0">
              <a:lnSpc>
                <a:spcPct val="90000"/>
              </a:lnSpc>
              <a:buNone/>
            </a:pPr>
            <a:r>
              <a:rPr lang="en-US" sz="2241" dirty="0">
                <a:solidFill>
                  <a:srgbClr val="5F92C9"/>
                </a:solidFill>
                <a:latin typeface="Arial" pitchFamily="34" charset="0"/>
                <a:ea typeface="Arial" pitchFamily="34" charset="-122"/>
                <a:cs typeface="Arial" pitchFamily="34" charset="-120"/>
              </a:rPr>
              <a:t>Примеры множественного числа в коротких предложениях
</a:t>
            </a:r>
            <a:endParaRPr lang="en-US" sz="2241" dirty="0"/>
          </a:p>
        </p:txBody>
      </p:sp>
      <p:sp>
        <p:nvSpPr>
          <p:cNvPr id="11" name="Text 1"/>
          <p:cNvSpPr txBox="1"/>
          <p:nvPr/>
        </p:nvSpPr>
        <p:spPr>
          <a:xfrm>
            <a:off x="693525" y="1257000"/>
            <a:ext cx="2207100" cy="1254900"/>
          </a:xfrm>
          <a:prstGeom prst="rect">
            <a:avLst/>
          </a:prstGeom>
          <a:noFill/>
          <a:ln/>
        </p:spPr>
        <p:txBody>
          <a:bodyPr wrap="square" lIns="0" tIns="0" rIns="0" bIns="0" rtlCol="0" anchor="t"/>
          <a:lstStyle/>
          <a:p>
            <a:pPr algn="l" indent="0" marL="0">
              <a:lnSpc>
                <a:spcPct val="90000"/>
              </a:lnSpc>
              <a:buNone/>
            </a:pPr>
            <a:r>
              <a:rPr lang="en-US" sz="1700" dirty="0">
                <a:solidFill>
                  <a:srgbClr val="5F92C9"/>
                </a:solidFill>
                <a:latin typeface="Arial" pitchFamily="34" charset="0"/>
                <a:ea typeface="Arial" pitchFamily="34" charset="-122"/>
                <a:cs typeface="Arial" pitchFamily="34" charset="-120"/>
              </a:rPr>
              <a:t>В парке
</a:t>
            </a:r>
            <a:pPr algn="l" indent="0" marL="0">
              <a:lnSpc>
                <a:spcPct val="90000"/>
              </a:lnSpc>
              <a:buNone/>
            </a:pPr>
            <a:r>
              <a:rPr lang="en-US" sz="17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Two girls are playing in the park, and they have three balls. The picture helps to see that the noun changes because there is more than one person and more than one object.
</a:t>
            </a:r>
            <a:endParaRPr lang="en-US" sz="1700" dirty="0"/>
          </a:p>
        </p:txBody>
      </p:sp>
      <p:sp>
        <p:nvSpPr>
          <p:cNvPr id="12" name="Text 2"/>
          <p:cNvSpPr txBox="1"/>
          <p:nvPr/>
        </p:nvSpPr>
        <p:spPr>
          <a:xfrm>
            <a:off x="3468450" y="1257000"/>
            <a:ext cx="2207100" cy="1254900"/>
          </a:xfrm>
          <a:prstGeom prst="rect">
            <a:avLst/>
          </a:prstGeom>
          <a:noFill/>
          <a:ln/>
        </p:spPr>
        <p:txBody>
          <a:bodyPr wrap="square" lIns="0" tIns="0" rIns="0" bIns="0" rtlCol="0" anchor="t"/>
          <a:lstStyle/>
          <a:p>
            <a:pPr algn="l" indent="0" marL="0">
              <a:lnSpc>
                <a:spcPct val="90000"/>
              </a:lnSpc>
              <a:buNone/>
            </a:pPr>
            <a:r>
              <a:rPr lang="en-US" sz="1700" dirty="0">
                <a:solidFill>
                  <a:srgbClr val="5F92C9"/>
                </a:solidFill>
                <a:latin typeface="Arial" pitchFamily="34" charset="0"/>
                <a:ea typeface="Arial" pitchFamily="34" charset="-122"/>
                <a:cs typeface="Arial" pitchFamily="34" charset="-120"/>
              </a:rPr>
              <a:t>На парте
</a:t>
            </a:r>
            <a:pPr algn="l" indent="0" marL="0">
              <a:lnSpc>
                <a:spcPct val="90000"/>
              </a:lnSpc>
              <a:buNone/>
            </a:pPr>
            <a:r>
              <a:rPr lang="en-US" sz="17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We have three pencils and five boxes on the table. The sentence becomes more informative when the plural form shows a clear number, not just one item.
</a:t>
            </a:r>
            <a:endParaRPr lang="en-US" sz="1700" dirty="0"/>
          </a:p>
        </p:txBody>
      </p:sp>
      <p:sp>
        <p:nvSpPr>
          <p:cNvPr id="13" name="Text 3"/>
          <p:cNvSpPr txBox="1"/>
          <p:nvPr/>
        </p:nvSpPr>
        <p:spPr>
          <a:xfrm>
            <a:off x="6243375" y="1257000"/>
            <a:ext cx="2207100" cy="1254900"/>
          </a:xfrm>
          <a:prstGeom prst="rect">
            <a:avLst/>
          </a:prstGeom>
          <a:noFill/>
          <a:ln/>
        </p:spPr>
        <p:txBody>
          <a:bodyPr wrap="square" lIns="0" tIns="0" rIns="0" bIns="0" rtlCol="0" anchor="t"/>
          <a:lstStyle/>
          <a:p>
            <a:pPr algn="l" indent="0" marL="0">
              <a:lnSpc>
                <a:spcPct val="90000"/>
              </a:lnSpc>
              <a:buNone/>
            </a:pPr>
            <a:r>
              <a:rPr lang="en-US" sz="1700" dirty="0">
                <a:solidFill>
                  <a:srgbClr val="5F92C9"/>
                </a:solidFill>
                <a:latin typeface="Arial" pitchFamily="34" charset="0"/>
                <a:ea typeface="Arial" pitchFamily="34" charset="-122"/>
                <a:cs typeface="Arial" pitchFamily="34" charset="-120"/>
              </a:rPr>
              <a:t>Семейная прогулка
</a:t>
            </a:r>
            <a:pPr algn="l" indent="0" marL="0">
              <a:lnSpc>
                <a:spcPct val="90000"/>
              </a:lnSpc>
              <a:buNone/>
            </a:pPr>
            <a:r>
              <a:rPr lang="en-US" sz="17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The children are walking with their parents, and the deer are near the trees. In these examples, the plural form supports the meaning of the whole sentence, not only one word.
</a:t>
            </a:r>
            <a:endParaRPr lang="en-US" sz="1700" dirty="0"/>
          </a:p>
        </p:txBody>
      </p:sp>
      <p:sp>
        <p:nvSpPr>
          <p:cNvPr id="14" name="Text 4"/>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450" y="1831501"/>
            <a:ext cx="4598400" cy="18325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2400" y="326250"/>
            <a:ext cx="7762500" cy="9066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Мини-словарь для запоминания
</a:t>
            </a:r>
            <a:endParaRPr lang="en-US" sz="3200" dirty="0"/>
          </a:p>
        </p:txBody>
      </p:sp>
      <p:sp>
        <p:nvSpPr>
          <p:cNvPr id="6" name="Text 1"/>
          <p:cNvSpPr txBox="1"/>
          <p:nvPr/>
        </p:nvSpPr>
        <p:spPr>
          <a:xfrm>
            <a:off x="5686350" y="1610725"/>
            <a:ext cx="3204300" cy="8469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Набор слов помогает быстро повторить основные модели темы и увидеть, как работает каждое правило.
</a:t>
            </a:r>
            <a:endParaRPr lang="en-US" sz="1100" dirty="0"/>
          </a:p>
        </p:txBody>
      </p:sp>
      <p:sp>
        <p:nvSpPr>
          <p:cNvPr id="7" name="Text 2"/>
          <p:cNvSpPr txBox="1"/>
          <p:nvPr/>
        </p:nvSpPr>
        <p:spPr>
          <a:xfrm>
            <a:off x="5686350" y="2643936"/>
            <a:ext cx="3204300" cy="7803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Слова в таблице охватывают самые нужные модели: обычное окончание, замену y, переход f/fe в ves и нерегулярную форму.
</a:t>
            </a:r>
            <a:endParaRPr lang="en-US" sz="1100" dirty="0"/>
          </a:p>
        </p:txBody>
      </p:sp>
      <p:sp>
        <p:nvSpPr>
          <p:cNvPr id="8" name="Text 3"/>
          <p:cNvSpPr txBox="1"/>
          <p:nvPr/>
        </p:nvSpPr>
        <p:spPr>
          <a:xfrm>
            <a:off x="5686350" y="3589049"/>
            <a:ext cx="3136800" cy="450900"/>
          </a:xfrm>
          <a:prstGeom prst="rect">
            <a:avLst/>
          </a:prstGeom>
          <a:noFill/>
          <a:ln/>
        </p:spPr>
        <p:txBody>
          <a:bodyPr wrap="square" lIns="0" tIns="0" rIns="0" bIns="0" rtlCol="0" anchor="ctr"/>
          <a:lstStyle/>
          <a:p>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Школьный словарь и примеры по теме plural nouns
</a:t>
            </a:r>
            <a:endParaRPr lang="en-US" sz="1000" dirty="0"/>
          </a:p>
        </p:txBody>
      </p:sp>
      <p:sp>
        <p:nvSpPr>
          <p:cNvPr id="9" name="Text 4"/>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63700" y="2505075"/>
            <a:ext cx="8203800" cy="2047800"/>
          </a:xfrm>
          <a:prstGeom prst="rect">
            <a:avLst/>
          </a:prstGeom>
          <a:noFill/>
          <a:ln/>
        </p:spPr>
        <p:txBody>
          <a:bodyPr wrap="square" lIns="0" tIns="0" rIns="0" bIns="0" rtlCol="0" anchor="b"/>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Главное о plural nouns
</a:t>
            </a:r>
            <a:pPr algn="l" indent="0" marL="0">
              <a:lnSpc>
                <a:spcPct val="90000"/>
              </a:lnSpc>
              <a:buNone/>
            </a:pPr>
            <a:r>
              <a:rPr lang="en-US" sz="3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Множественное число в английском языке строится по нескольким моделям: чаще всего через -s, иногда через -es, а в отдельных словах с изменением корня или без изменений. Чем лучше ученик знает эти группы, тем увереннее пишет и читает.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2026-05-30T10:32:26Z</dcterms:created>
  <dcterms:modified xsi:type="dcterms:W3CDTF">2026-05-30T10:32:26Z</dcterms:modified>
</cp:coreProperties>
</file>