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Политико-экономическая типология на рубеже веков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Типологии стран меняются вместе с историей, а не по календарю.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типология стран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Типология стран упорядочивает мир через две ключевые оси: политический режим и экономическую модель. Она полезна для сравнения, но не терпит грубых ярлыков: одно государство может быть сильным в одном и противоречивым в другом.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начала ХХ века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и 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правления считалась главным признаком политического устройства. Важны были не только законы и институты, но и степень зависимости территории от метрополии или правящей династии.
</a:t>
            </a:r>
            <a:endParaRPr lang="en-US" sz="1253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оставалась иерархичной и неравной. Европейские державы контролировали обширные владения в Азии, Африке и Америке, где собственная государственность была ограничена или отсутствовала.
</a:t>
            </a:r>
            <a:endParaRPr lang="en-US" sz="116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важнее процедур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типология стран опиралась прежде всего на статус государства. Вопрос о выборах, правах граждан и балансе властей еще не был универсальным критерием международного сравнения.
</a:t>
            </a:r>
            <a:endParaRPr lang="en-US" sz="1282" dirty="0"/>
          </a:p>
        </p:txBody>
      </p:sp>
      <p:sp>
        <p:nvSpPr>
          <p:cNvPr id="12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Имперский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ХХ века международный порядок определяли империи, монархии и республики. Суверенитет принадлежал не всем: многие территории управлялись извне и не имели полноценной самостоятельности.
</a:t>
            </a:r>
            <a:endParaRPr lang="en-US" sz="11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начала ХХ века: индустрия и сырье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страны делили по уровню индустриализации. Великобритания, Германия и США быстро наращивали фабрики, железные дороги и городское производство, задавая темп мировой экономики.
</a:t>
            </a:r>
            <a:endParaRPr lang="en-US" sz="1138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периферия
</a:t>
            </a:r>
            <a:pPr algn="l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учитывали аграрность экономики. Во многих регионах сельское хозяйство оставалось основой занятости, а промышленность развивалась медленно и зависела от внешнего капитала.
</a:t>
            </a:r>
            <a:endParaRPr lang="en-US" sz="1138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экспорт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часто выступали поставщиками сырья. Хлопок, каучук, зерно и металлы вывозились в метрополии, где перерабатывались и становились частью промышленного роста.
</a:t>
            </a:r>
            <a:endParaRPr lang="en-US" sz="1214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разделение закрепляло мировую иерархию. Одни страны производили готовую продукцию и управляли рынками, другие оставались поставщиками ресурсов и рабочей силы.
</a:t>
            </a:r>
            <a:endParaRPr lang="en-US" sz="123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социальные модели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242093" y="1768058"/>
            <a:ext cx="2649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страхование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появлялись первые системы страхования. Болезнь, травма или старость постепенно переставали быть только личной бедой и частично становились предметом общественной ответственности.
</a:t>
            </a:r>
            <a:endParaRPr lang="en-US" sz="1422" dirty="0"/>
          </a:p>
        </p:txBody>
      </p:sp>
      <p:sp>
        <p:nvSpPr>
          <p:cNvPr id="9" name="Text 3"/>
          <p:cNvSpPr txBox="1"/>
          <p:nvPr/>
        </p:nvSpPr>
        <p:spPr>
          <a:xfrm>
            <a:off x="6214191" y="1768058"/>
            <a:ext cx="2649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охват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меры еще не создавали полноценного государства всеобщего благосостояния. Поддержка охватывала не всех, а главным образом городских рабочих и наиболее уязвимые группы населения.
</a:t>
            </a:r>
            <a:endParaRPr lang="en-US" sz="14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1768058"/>
            <a:ext cx="2649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Трудовое регулирование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индустриальных странах усиливались законы о труде: ограничение рабочего дня, правила найма и охрана труда. Это было ответом на конфликты фабричной эпохи и рост социальной напряженности.
</a:t>
            </a:r>
            <a:endParaRPr lang="en-US" sz="14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Потрясения, изменившие карту мира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ХХ века, изменивших границы, режимы и роль государства в экономике.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ХХ век как эпоха двух систем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325" y="2322210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режимы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межвоенный и послевоенный периоды рядом существовали разные политические модели. Демократии, фашистские режимы, социалистические государства и авторитарные системы конкурировали за влияние и легитимность.
</a:t>
            </a:r>
            <a:endParaRPr lang="en-US" sz="1041" dirty="0"/>
          </a:p>
        </p:txBody>
      </p:sp>
      <p:sp>
        <p:nvSpPr>
          <p:cNvPr id="11" name="Text 3"/>
          <p:cNvSpPr txBox="1"/>
          <p:nvPr/>
        </p:nvSpPr>
        <p:spPr>
          <a:xfrm>
            <a:off x="2442518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как 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Идеологическое соперничество затрагивало не только власть, но и экономику. Государственное планирование, частная собственность и контроль над ресурсами становились признаками разных систем.
</a:t>
            </a:r>
            <a:endParaRPr lang="en-US" sz="1071" dirty="0"/>
          </a:p>
        </p:txBody>
      </p:sp>
      <p:sp>
        <p:nvSpPr>
          <p:cNvPr id="12" name="Text 4"/>
          <p:cNvSpPr txBox="1"/>
          <p:nvPr/>
        </p:nvSpPr>
        <p:spPr>
          <a:xfrm>
            <a:off x="4609711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Блоковое 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мир все чаще делился на блоки. Это усиливало сравнение стран не по отдельным институтам, а по принадлежности к системе.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6776902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логика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такой логике типология стала более жесткой, но и более содержательной. Она отражала не только форму правления, но и способ организации общества и хозяйства.
</a:t>
            </a:r>
            <a:endParaRPr lang="en-US" sz="11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и новые государства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41750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политические типы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страны сталкивались с дефицитом институтов, кадров и инфраструктуры. Поэтому рядом с ними появились типы постколониальных государств, военных режимов и государств развития.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7090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Уязвимая 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экономика оставалась сырьевой. Зависимость от экспорта полезных ископаемых, сельхозпродукции или одного-двух товаров делала развитие уязвимым к внешним ценам.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11259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государств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деколонизации десятки стран Азии и Африки обрели независимость. Карта мира резко изменилась: число суверенных государств выросло, а прежние имперские связи начали распадаться.
</a:t>
            </a:r>
            <a:endParaRPr lang="en-US" sz="13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ось: политический режим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84" y="1125950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и сменяемость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Демократический режим опирается на регулярные выборы, конкуренцию партий и реальную сменяемость власти. Формальная процедура голосования сама по себе еще не делает систему демократической.
</a:t>
            </a:r>
            <a:endParaRPr lang="en-US" sz="1090" dirty="0"/>
          </a:p>
        </p:txBody>
      </p:sp>
      <p:sp>
        <p:nvSpPr>
          <p:cNvPr id="12" name="Text 3"/>
          <p:cNvSpPr txBox="1"/>
          <p:nvPr/>
        </p:nvSpPr>
        <p:spPr>
          <a:xfrm>
            <a:off x="510984" y="1878316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конкуренция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Авторитарные режимы сохраняют выборы, но ограничивают конкуренцию, свободу СМИ и независимость судов. Внешние институты могут существовать, однако политический выбор остается суженным.
</a:t>
            </a:r>
            <a:endParaRPr lang="en-US" sz="1103" dirty="0"/>
          </a:p>
        </p:txBody>
      </p:sp>
      <p:sp>
        <p:nvSpPr>
          <p:cNvPr id="13" name="Text 4"/>
          <p:cNvSpPr txBox="1"/>
          <p:nvPr/>
        </p:nvSpPr>
        <p:spPr>
          <a:xfrm>
            <a:off x="510984" y="2630681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Гибридные системы соединяют признаки обоих типов. В них есть элементы плюрализма, но правила игры часто неравны, а государство влияет на исход политической борьбы.
</a:t>
            </a:r>
            <a:endParaRPr lang="en-US" sz="1118" dirty="0"/>
          </a:p>
        </p:txBody>
      </p:sp>
      <p:sp>
        <p:nvSpPr>
          <p:cNvPr id="14" name="Text 5"/>
          <p:cNvSpPr txBox="1"/>
          <p:nvPr/>
        </p:nvSpPr>
        <p:spPr>
          <a:xfrm>
            <a:off x="510984" y="3383034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институтов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сравнения важны разделение властей и защита прав. Чем сильнее независимые институты и свободнее общественная дискуссия, тем ближе режим к демократическому полюсу.
</a:t>
            </a:r>
            <a:endParaRPr lang="en-US" sz="1118" dirty="0"/>
          </a:p>
        </p:txBody>
      </p:sp>
      <p:sp>
        <p:nvSpPr>
          <p:cNvPr id="15" name="Text 6"/>
          <p:cNvSpPr txBox="1"/>
          <p:nvPr/>
        </p:nvSpPr>
        <p:spPr>
          <a:xfrm>
            <a:off x="510984" y="4135407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один показатель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политическую ось нельзя сводить к одному признаку. Одинаковые выборы, конституции или партии могут работать по-разному в зависимости от реальных условий.
</a:t>
            </a:r>
            <a:endParaRPr lang="en-US" sz="111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оси помогают увидеть страну объемно: политический режим и хозяйственную модель не совпадают автоматически.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презентации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позволяют сравнивать страны без упрощения до одного ярлыка.
</a:t>
            </a:r>
            <a:endParaRPr lang="en-US" sz="247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оси сравнения стран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 двум осям: политической и экономической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99110"/>
            <a:ext cx="4782600" cy="13925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эпох по ключевым признакам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изменились основные ориентиры анализа государств за столетие.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виден по всем ключевым признакам: меньше колониальной иерархии, больше взаимозависимости и сложных смешанных моделей.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Историко-сравнительный обзор политико-экономической типологии, начало ХХ — начало XXI века
</a:t>
            </a:r>
            <a:endParaRPr lang="en-US" sz="81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ракурса японской трансформации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после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Япония сумела сменить политическую модель, не потеряв экономической силы. На первый план вышли образование, технологическая дисциплина и экспорт, а государство поддерживало долгосрочные приоритеты развития без прямого контроля над всей экономикой.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и корпорации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корпорации стали символом новой индустриальной культуры: качество, стандарты и массовый выпуск работали на внешние рынки. Страна постепенно перешла к высокотехнологичной экономике, где промышленность опирается на науку, инженерию и сложную кооперацию.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модель успеха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Япония соединяет демократические институты, высокий уровень жизни и постиндустриальную структуру хозяйства. Этот пример показывает, что смена типологии не всегда означает утрату статуса сильной державы — меняются инструменты, а не масштаб влияния.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траектория Германии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ХХ 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Германская империя была крупной индустриальной державой с сильной монархической властью и развитой промышленностью. Экономическая мощь росла быстрее политической модернизации.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Веймарская республика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мировой войны возникла Веймарская республика, но политическая нестабильность и кризисы подорвали её устойчивость. Демократические институты оказались слишком слабыми перед радикализацией общества.
</a:t>
            </a:r>
            <a:endParaRPr lang="en-US" sz="1144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Нацистский режим разрушил правовое государство, а затем страна оказалась разделена на два политических и экономических блока. Германия стала символом конфликта мировых систем.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Объединённая Германия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Германия закрепилась как устойчивая демократия с социальной рыночной экономикой. Сочетание конкуренции, социальной защиты и институциональной стабильности стало основой её современного статуса.
</a:t>
            </a:r>
            <a:endParaRPr lang="en-US" sz="114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разные траектории роста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824337" y="1653722"/>
            <a:ext cx="4049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демократия и разрыв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остаётся крупнейшей демократией мира, но её развитие более неоднородно. Сильный государственный сектор, социальное неравенство и региональные различия делают экономический рост менее равномерным, чем у восточноазиатских конкурентов.
</a:t>
            </a:r>
            <a:endParaRPr lang="en-US" sz="1318" dirty="0"/>
          </a:p>
        </p:txBody>
      </p:sp>
      <p:sp>
        <p:nvSpPr>
          <p:cNvPr id="9" name="Text 3"/>
          <p:cNvSpPr txBox="1"/>
          <p:nvPr/>
        </p:nvSpPr>
        <p:spPr>
          <a:xfrm>
            <a:off x="280813" y="1653722"/>
            <a:ext cx="4049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контроль и рынок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демонстрирует сочетание политической однопартийности и рыночных механизмов. При высокой роли государства он активно использует экспорт, промышленную модернизацию и стратегическое планирование для укрепления позиций в мировой экономике.
</a:t>
            </a:r>
            <a:endParaRPr lang="en-US" sz="128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этапа российской трансформации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325" y="2322210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Имперский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империя входила в ХХ век как огромная монархия с неравномерной модернизацией. Политический центр был сильным, но общество и хозяйство оставались крайне разнородными по уровню развития и управляемости.
</a:t>
            </a:r>
            <a:endParaRPr lang="en-US" sz="1071" dirty="0"/>
          </a:p>
        </p:txBody>
      </p:sp>
      <p:sp>
        <p:nvSpPr>
          <p:cNvPr id="11" name="Text 3"/>
          <p:cNvSpPr txBox="1"/>
          <p:nvPr/>
        </p:nvSpPr>
        <p:spPr>
          <a:xfrm>
            <a:off x="2442518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период установил плановую экономику и однопартийную систему. Государство взяло под контроль ключевые ресурсы, промышленность и распределение, превратив экономическую модель в инструмент политического и военного соперничества.
</a:t>
            </a:r>
            <a:endParaRPr lang="en-US" sz="1020" dirty="0"/>
          </a:p>
        </p:txBody>
      </p:sp>
      <p:sp>
        <p:nvSpPr>
          <p:cNvPr id="12" name="Text 4"/>
          <p:cNvSpPr txBox="1"/>
          <p:nvPr/>
        </p:nvSpPr>
        <p:spPr>
          <a:xfrm>
            <a:off x="4609711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1990-х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СССР Россия перешла к смешанной экономике и выборным институтам. Однако рынок, частная собственность и политическая конкуренция формировались одновременно с сохранением сильной вертикали власти.
</a:t>
            </a:r>
            <a:endParaRPr lang="en-US" sz="1071" dirty="0"/>
          </a:p>
        </p:txBody>
      </p:sp>
      <p:sp>
        <p:nvSpPr>
          <p:cNvPr id="13" name="Text 5"/>
          <p:cNvSpPr txBox="1"/>
          <p:nvPr/>
        </p:nvSpPr>
        <p:spPr>
          <a:xfrm>
            <a:off x="6776902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и реальность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особенно важен, потому что формальные институты не всегда совпадают с реальной практикой. Смена названий и конституционных норм не означает автоматической смены типа государства.
</a:t>
            </a:r>
            <a:endParaRPr lang="en-US" sz="111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 причин, почему схема неполна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80825" y="241750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без одинаковых правил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сам по себе тоже не даёт полного ответа. В одних странах он сочетается с минимальным вмешательством государства, в других — с жёстким контролем стратегических отраслей и финансовых потоков.
</a:t>
            </a:r>
            <a:endParaRPr lang="en-US" sz="1322" dirty="0"/>
          </a:p>
        </p:txBody>
      </p:sp>
      <p:sp>
        <p:nvSpPr>
          <p:cNvPr id="9" name="Text 3"/>
          <p:cNvSpPr txBox="1"/>
          <p:nvPr/>
        </p:nvSpPr>
        <p:spPr>
          <a:xfrm>
            <a:off x="280825" y="37090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доход не гарантирует политической свободы, а сырьевая специализация не всегда означает отсталость. Поэтому типология полезна как карта, но для понимания страны нужны дополнительные признаки и исторический контекст.
</a:t>
            </a:r>
            <a:endParaRPr lang="en-US" sz="1322" dirty="0"/>
          </a:p>
        </p:txBody>
      </p:sp>
      <p:sp>
        <p:nvSpPr>
          <p:cNvPr id="10" name="Text 4"/>
          <p:cNvSpPr txBox="1"/>
          <p:nvPr/>
        </p:nvSpPr>
        <p:spPr>
          <a:xfrm>
            <a:off x="280825" y="11259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метка — разные режимы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название режима не раскрывает его содержания. Формально демократические системы могут сильно различаться по уровню конкуренции, а авторитарные — по степени жёсткости, открытости и опоры на закон.
</a:t>
            </a:r>
            <a:endParaRPr lang="en-US" sz="13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включённости в глобальную экономику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страна включена в мировые связи, тем важнее становятся экспорт, импорт комплектующих и участие в международных правилах. Изоляция сегодня редко означает самостоятельность.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стала отдельным критерием сравнения: даже сильные государства уязвимы, если зависят от внешних рынков, технологий и логистики.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современных факторов мировой экономической взаимозависимости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типология: больше комбинаций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4782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экспорт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Авторитарные режимы нередко добиваются экономического эффекта через экспорт, промышленную политику и контроль над стратегическими секторами. Такой рост может быть быстрым, но политическая закрытость ограничивает сменяемость курса.
</a:t>
            </a:r>
            <a:endParaRPr lang="en-US" sz="1248" dirty="0"/>
          </a:p>
        </p:txBody>
      </p:sp>
      <p:sp>
        <p:nvSpPr>
          <p:cNvPr id="10" name="Text 3"/>
          <p:cNvSpPr txBox="1"/>
          <p:nvPr/>
        </p:nvSpPr>
        <p:spPr>
          <a:xfrm>
            <a:off x="46865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Гибридные государства сочетают выборы, ограниченную конкуренцию и сильное влияние административного ресурса. Это создаёт видимость демократических процедур при неравных условиях политической борьбы.
</a:t>
            </a:r>
            <a:endParaRPr lang="en-US" sz="1283" dirty="0"/>
          </a:p>
        </p:txBody>
      </p:sp>
      <p:sp>
        <p:nvSpPr>
          <p:cNvPr id="11" name="Text 4"/>
          <p:cNvSpPr txBox="1"/>
          <p:nvPr/>
        </p:nvSpPr>
        <p:spPr>
          <a:xfrm>
            <a:off x="6894875" y="17679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сырья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Сырьевые экономики особенно чувствительны к мировым ценам и внешнему спросу. Их положение в типологии часто меняется не из-за внутренних реформ, а из-за колебаний на глобальном рынке.
</a:t>
            </a:r>
            <a:endParaRPr lang="en-US" sz="1322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Демократии и услуги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демократии обычно совмещают постиндустриальную экономику, высокую роль сферы услуг и сильные институты. Их устойчивость определяется не только ростом, но и качеством правил, доверия и правовой защиты.
</a:t>
            </a:r>
            <a:endParaRPr lang="en-US" sz="13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Типология стран не бывает вечной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меняет не только границы и режимы, но и сами критерии сравнения стран. Одна и та же страна может быть сильной экономически, но политически ограниченной, поэтому типология всегда зависит от времени и выбранной оси.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2026-07-27T04:03:35Z</dcterms:created>
  <dcterms:modified xsi:type="dcterms:W3CDTF">2026-07-27T04:03:35Z</dcterms:modified>
</cp:coreProperties>
</file>