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jpe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jpeg"/><Relationship Id="rId3" Type="http://schemas.openxmlformats.org/officeDocument/2006/relationships/image" Target="../media/image-6-3.jpeg"/><Relationship Id="rId4" Type="http://schemas.openxmlformats.org/officeDocument/2006/relationships/image" Target="../media/image-6-4.jpeg"/><Relationship Id="rId5" Type="http://schemas.openxmlformats.org/officeDocument/2006/relationships/image" Target="../media/image-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jpe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jpeg"/><Relationship Id="rId3" Type="http://schemas.openxmlformats.org/officeDocument/2006/relationships/image" Target="../media/image-13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jpe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397156" y="0"/>
            <a:ext cx="4746687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44325" y="144325"/>
            <a:ext cx="3790800" cy="180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4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Род имён существительных
</a:t>
            </a:r>
            <a:endParaRPr lang="en-US" sz="4400" dirty="0"/>
          </a:p>
        </p:txBody>
      </p:sp>
      <p:sp>
        <p:nvSpPr>
          <p:cNvPr id="5" name="Text 1"/>
          <p:cNvSpPr txBox="1"/>
          <p:nvPr/>
        </p:nvSpPr>
        <p:spPr>
          <a:xfrm>
            <a:off x="144325" y="2203500"/>
            <a:ext cx="3790800" cy="73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Учимся определять мужской, женский и средний род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2106100" y="3476325"/>
            <a:ext cx="1867500" cy="28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8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940400" y="895548"/>
            <a:ext cx="3430200" cy="3366554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082400" y="144325"/>
            <a:ext cx="3858000" cy="75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такое имя существительное?
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144325" y="1193025"/>
            <a:ext cx="3781200" cy="170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Имя существительное называет людей, животных, предметы, явления и события. К нему задают вопросы кто? и что?. В единственном числе у него есть род, и он помогает словам в предложении дружить правильно.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292675" y="4456175"/>
            <a:ext cx="353400" cy="36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44325" y="144325"/>
            <a:ext cx="5849700" cy="75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 рода существительных
</a:t>
            </a:r>
            <a:endParaRPr lang="en-US" sz="2400" dirty="0"/>
          </a:p>
        </p:txBody>
      </p:sp>
      <p:sp>
        <p:nvSpPr>
          <p:cNvPr id="4" name="Text 1"/>
          <p:cNvSpPr txBox="1"/>
          <p:nvPr/>
        </p:nvSpPr>
        <p:spPr>
          <a:xfrm>
            <a:off x="144325" y="1143000"/>
            <a:ext cx="4800900" cy="7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 мужскому роду относятся слова вроде дом, стол, кот. Обычно они отвечают на вопрос кто? или что? и часто оканчиваются на согласный звук или -й.
</a:t>
            </a:r>
            <a:endParaRPr lang="en-US" sz="1200" dirty="0"/>
          </a:p>
        </p:txBody>
      </p:sp>
      <p:sp>
        <p:nvSpPr>
          <p:cNvPr id="5" name="Text 2"/>
          <p:cNvSpPr txBox="1"/>
          <p:nvPr/>
        </p:nvSpPr>
        <p:spPr>
          <a:xfrm>
            <a:off x="8500550" y="4446975"/>
            <a:ext cx="353400" cy="36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800" dirty="0"/>
          </a:p>
        </p:txBody>
      </p:sp>
      <p:sp>
        <p:nvSpPr>
          <p:cNvPr id="6" name="Text 3"/>
          <p:cNvSpPr txBox="1"/>
          <p:nvPr/>
        </p:nvSpPr>
        <p:spPr>
          <a:xfrm>
            <a:off x="1144450" y="2187275"/>
            <a:ext cx="4800900" cy="7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 женскому роду относятся слова мама, книга, берёза. Их часто можно узнать по окончаниям -а, -я или по мягкому знаку в конце, например в словах ночь и мышь.
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144325" y="3211154"/>
            <a:ext cx="4800900" cy="7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 среднему роду относятся слова окно, море, письмо. Обычно они имеют окончания -о, -е или -мя, а ещё помогают говорить о предметах и явлениях, а не о людях.
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77925" y="890679"/>
            <a:ext cx="3556800" cy="340744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175675" y="144325"/>
            <a:ext cx="4824000" cy="75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Мужской род
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8500550" y="4446975"/>
            <a:ext cx="353400" cy="36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5207925" y="2173350"/>
            <a:ext cx="3791700" cy="7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Подсказки для проверки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 таким словам подходят подсказки он, мой. Если можно сказать мой дом или он прилетел, род уже почти не прячется и становится понятным.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5207925" y="1136038"/>
            <a:ext cx="3791700" cy="7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его узнать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мужского рода часто заканчиваются на согласный, например мяч, лес, шар. Но встречаются и окончания -й или мягкий знак: трамвай, день.
</a:t>
            </a:r>
            <a:endParaRPr lang="en-US" sz="11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806700" y="906904"/>
            <a:ext cx="3556800" cy="340744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175600" y="154525"/>
            <a:ext cx="4824000" cy="75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Женский род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8500550" y="4446975"/>
            <a:ext cx="353400" cy="36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800" dirty="0"/>
          </a:p>
        </p:txBody>
      </p:sp>
      <p:sp>
        <p:nvSpPr>
          <p:cNvPr id="7" name="Text 2"/>
          <p:cNvSpPr txBox="1"/>
          <p:nvPr/>
        </p:nvSpPr>
        <p:spPr>
          <a:xfrm>
            <a:off x="5442850" y="2181895"/>
            <a:ext cx="3556800" cy="7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Есть и слова с мягким знаком на конце: ночь, мышь, рожь. К ним подходят подсказки она, моя. Важно не перепутать их со словами папа и дядя.
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5442850" y="1145407"/>
            <a:ext cx="3556800" cy="7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Существительные женского рода часто оканчиваются на -а или -я: рука, земля, тетрадь. Такие слова легко запомнить, если представить себе аккуратную тетрадку с бантиком.
</a:t>
            </a:r>
            <a:endParaRPr lang="en-US" sz="10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3275" y="1213952"/>
            <a:ext cx="2366100" cy="202874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88943" y="1213952"/>
            <a:ext cx="2366100" cy="2028746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234622" y="1213952"/>
            <a:ext cx="2366100" cy="2028746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44325" y="144325"/>
            <a:ext cx="7539300" cy="39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выглядит средний род
</a:t>
            </a:r>
            <a:endParaRPr lang="en-US" sz="2200" dirty="0"/>
          </a:p>
        </p:txBody>
      </p:sp>
      <p:sp>
        <p:nvSpPr>
          <p:cNvPr id="8" name="Text 1"/>
          <p:cNvSpPr txBox="1"/>
          <p:nvPr/>
        </p:nvSpPr>
        <p:spPr>
          <a:xfrm>
            <a:off x="8689075" y="4681975"/>
            <a:ext cx="310500" cy="31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721314" y="3405808"/>
            <a:ext cx="1995900" cy="102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4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Окно в класс
</a:t>
            </a:r>
            <a:pPr algn="l" indent="0" marL="0">
              <a:lnSpc>
                <a:spcPct val="115000"/>
              </a:lnSpc>
              <a:buNone/>
            </a:pPr>
            <a:r>
              <a:rPr lang="en-US" sz="86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6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подоконнике стоит окно, за которым светится утро. Оно будто спокойно смотрит в класс и ничего не торопит. К таким словам подходят подсказки оно и моё, потому что они звучат мягко и ровно.
</a:t>
            </a:r>
            <a:endParaRPr lang="en-US" sz="947" dirty="0"/>
          </a:p>
        </p:txBody>
      </p:sp>
      <p:sp>
        <p:nvSpPr>
          <p:cNvPr id="10" name="Text 3"/>
          <p:cNvSpPr txBox="1"/>
          <p:nvPr/>
        </p:nvSpPr>
        <p:spPr>
          <a:xfrm>
            <a:off x="3574040" y="3405800"/>
            <a:ext cx="1995900" cy="102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4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Тихое море слов
</a:t>
            </a:r>
            <a:pPr algn="l" indent="0" marL="0">
              <a:lnSpc>
                <a:spcPct val="115000"/>
              </a:lnSpc>
              <a:buNone/>
            </a:pPr>
            <a:r>
              <a:rPr lang="en-US" sz="86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6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Море, облако и письмо относятся к среднему роду. Эти слова часто называют предметы или явления, а не людей. Их удобно узнавать по окончаниям -о и -е, а ещё по дружелюбной подсказке моё.
</a:t>
            </a:r>
            <a:endParaRPr lang="en-US" sz="947" dirty="0"/>
          </a:p>
        </p:txBody>
      </p:sp>
      <p:sp>
        <p:nvSpPr>
          <p:cNvPr id="11" name="Text 4"/>
          <p:cNvSpPr txBox="1"/>
          <p:nvPr/>
        </p:nvSpPr>
        <p:spPr>
          <a:xfrm>
            <a:off x="6426765" y="3405800"/>
            <a:ext cx="1995900" cy="102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4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Слово на -мя
</a:t>
            </a:r>
            <a:pPr algn="l" indent="0" marL="0">
              <a:lnSpc>
                <a:spcPct val="115000"/>
              </a:lnSpc>
              <a:buNone/>
            </a:pPr>
            <a:r>
              <a:rPr lang="en-US" sz="86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6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Интересные слова имя, время и пламя тоже относятся к среднему роду. Они немного особенные, но всё равно любят подсказку оно. Такие слова стоит запомнить, чтобы не растеряться в тетради и на уроке.
</a:t>
            </a:r>
            <a:endParaRPr lang="en-US" sz="947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80725" y="1176962"/>
            <a:ext cx="7200900" cy="294322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108050" y="144325"/>
            <a:ext cx="4842300" cy="48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определить род слова
</a:t>
            </a:r>
            <a:endParaRPr lang="en-US" sz="2200" dirty="0"/>
          </a:p>
        </p:txBody>
      </p:sp>
      <p:sp>
        <p:nvSpPr>
          <p:cNvPr id="5" name="Text 1"/>
          <p:cNvSpPr txBox="1"/>
          <p:nvPr/>
        </p:nvSpPr>
        <p:spPr>
          <a:xfrm>
            <a:off x="8500550" y="4446975"/>
            <a:ext cx="353400" cy="36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1108050" y="686550"/>
            <a:ext cx="4842300" cy="22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Алгоритм помогает быстро найти род существительного в предложении и не запутаться в трудных случаях.
</a:t>
            </a:r>
            <a:endParaRPr lang="en-US" sz="11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67352" y="1805970"/>
            <a:ext cx="597188" cy="682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65694" y="1805966"/>
            <a:ext cx="511875" cy="682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10024" y="3524908"/>
            <a:ext cx="511875" cy="682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765694" y="3524916"/>
            <a:ext cx="511875" cy="682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006100" y="144325"/>
            <a:ext cx="5275200" cy="600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Слова-подсказки для проверки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8521475" y="4535766"/>
            <a:ext cx="353400" cy="36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1890941" y="1805975"/>
            <a:ext cx="1678500" cy="68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Мужской род
</a:t>
            </a:r>
            <a:pPr algn="l" indent="0" marL="0">
              <a:lnSpc>
                <a:spcPct val="115000"/>
              </a:lnSpc>
              <a:buNone/>
            </a:pPr>
            <a:r>
              <a:rPr lang="en-US" sz="62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1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Подсказки он и мой помогают быстро узнать мужской род. Если можно сказать он пришёл или мой карандаш, слово звучит уверенно и без сомнений.
</a:t>
            </a:r>
            <a:endParaRPr lang="en-US" sz="807" dirty="0"/>
          </a:p>
        </p:txBody>
      </p:sp>
      <p:sp>
        <p:nvSpPr>
          <p:cNvPr id="10" name="Text 3"/>
          <p:cNvSpPr txBox="1"/>
          <p:nvPr/>
        </p:nvSpPr>
        <p:spPr>
          <a:xfrm>
            <a:off x="5546627" y="1805970"/>
            <a:ext cx="1678500" cy="68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7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Женский род
</a:t>
            </a:r>
            <a:pPr algn="l" indent="0" marL="0">
              <a:lnSpc>
                <a:spcPct val="115000"/>
              </a:lnSpc>
              <a:buNone/>
            </a:pPr>
            <a:r>
              <a:rPr lang="en-US" sz="60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68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Подсказки она и моя подходят словам женского рода. Они помогают проверить, можно ли сказать моя книга или она улыбнулась, не делая смешных ошибок.
</a:t>
            </a:r>
            <a:endParaRPr lang="en-US" sz="773" dirty="0"/>
          </a:p>
        </p:txBody>
      </p:sp>
      <p:sp>
        <p:nvSpPr>
          <p:cNvPr id="11" name="Text 4"/>
          <p:cNvSpPr txBox="1"/>
          <p:nvPr/>
        </p:nvSpPr>
        <p:spPr>
          <a:xfrm>
            <a:off x="1890956" y="3524913"/>
            <a:ext cx="1678500" cy="68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6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Средний род
</a:t>
            </a:r>
            <a:pPr algn="l" indent="0" marL="0">
              <a:lnSpc>
                <a:spcPct val="115000"/>
              </a:lnSpc>
              <a:buNone/>
            </a:pPr>
            <a:r>
              <a:rPr lang="en-US" sz="59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68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Подсказки оно и моё нужны для среднего рода. Так удобно проверять слова вроде окно, письмо и солнце, чтобы речь звучала аккуратно и правильно.
</a:t>
            </a:r>
            <a:endParaRPr lang="en-US" sz="766" dirty="0"/>
          </a:p>
        </p:txBody>
      </p:sp>
      <p:sp>
        <p:nvSpPr>
          <p:cNvPr id="12" name="Text 5"/>
          <p:cNvSpPr txBox="1"/>
          <p:nvPr/>
        </p:nvSpPr>
        <p:spPr>
          <a:xfrm>
            <a:off x="5546627" y="3524920"/>
            <a:ext cx="1678500" cy="68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5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Памятка для урока
</a:t>
            </a:r>
            <a:pPr algn="l" indent="0" marL="0">
              <a:lnSpc>
                <a:spcPct val="115000"/>
              </a:lnSpc>
              <a:buNone/>
            </a:pPr>
            <a:r>
              <a:rPr lang="en-US" sz="58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66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род вызывает сомнение, полезно произнести слово вслух и подобрать подсказку. Короткие слова-помощники работают как маленький фонарик: быстро освещают нужный ответ.
</a:t>
            </a:r>
            <a:endParaRPr lang="en-US" sz="751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106450" y="154525"/>
            <a:ext cx="4849200" cy="75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Окончание помогает, но не всегда
</a:t>
            </a:r>
            <a:endParaRPr lang="en-US" sz="2400" dirty="0"/>
          </a:p>
        </p:txBody>
      </p:sp>
      <p:sp>
        <p:nvSpPr>
          <p:cNvPr id="4" name="Text 1"/>
          <p:cNvSpPr txBox="1"/>
          <p:nvPr/>
        </p:nvSpPr>
        <p:spPr>
          <a:xfrm>
            <a:off x="1106450" y="1186500"/>
            <a:ext cx="4849200" cy="70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Чаще всего по окончанию можно догадаться о роде слова. Это удобная подсказка, но она работает не во всех случаях, поэтому торопиться не стоит.
</a:t>
            </a:r>
            <a:endParaRPr lang="en-US" sz="1200" dirty="0"/>
          </a:p>
        </p:txBody>
      </p:sp>
      <p:sp>
        <p:nvSpPr>
          <p:cNvPr id="5" name="Text 2"/>
          <p:cNvSpPr txBox="1"/>
          <p:nvPr/>
        </p:nvSpPr>
        <p:spPr>
          <a:xfrm>
            <a:off x="8500550" y="4446975"/>
            <a:ext cx="353400" cy="36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800" dirty="0"/>
          </a:p>
        </p:txBody>
      </p:sp>
      <p:sp>
        <p:nvSpPr>
          <p:cNvPr id="6" name="Text 3"/>
          <p:cNvSpPr txBox="1"/>
          <p:nvPr/>
        </p:nvSpPr>
        <p:spPr>
          <a:xfrm>
            <a:off x="2147400" y="2220575"/>
            <a:ext cx="4849200" cy="70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папа, дядя и мальчишка заканчиваются на -а или -я, но относятся к мужскому роду. Такие слова лучше запоминать сразу вместе с примером.
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1106450" y="3254650"/>
            <a:ext cx="4849200" cy="70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слово выглядит необычно, его можно проверить подсказкой он, она или оно. Так легче избежать смешных ошибок в тетради и в устном ответе.
</a:t>
            </a:r>
            <a:endParaRPr lang="en-US" sz="1200" dirty="0"/>
          </a:p>
        </p:txBody>
      </p:sp>
      <p:sp>
        <p:nvSpPr>
          <p:cNvPr id="8" name="Text 5"/>
          <p:cNvSpPr txBox="1"/>
          <p:nvPr/>
        </p:nvSpPr>
        <p:spPr>
          <a:xfrm>
            <a:off x="2157106" y="4288675"/>
            <a:ext cx="4849200" cy="70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окончания не хватает, помогает внимательное чтение и словарный пример. Род тогда становится не загадкой, а вполне решаемой задачей.
</a:t>
            </a:r>
            <a:endParaRPr lang="en-US" sz="12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801750" y="868029"/>
            <a:ext cx="3556800" cy="340744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44331" y="144325"/>
            <a:ext cx="4824000" cy="75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Трудные слова и слова-исключения
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8500550" y="4446975"/>
            <a:ext cx="353400" cy="36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144325" y="2194636"/>
            <a:ext cx="3791700" cy="7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Имена и контекст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Имена Саша, Женя, Ваня, Ира могут называть и мальчика, и девочку. Поэтому род таких слов узнают по полному имени и по тому, о ком идёт речь.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144325" y="1157324"/>
            <a:ext cx="3791700" cy="7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Слова, которые надо запомнить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Некоторые слова лучше запомнить отдельно: кофе, пальто, метро, кино — это слова среднего рода. Они часто встречаются в речи и любят проверку подсказкой оно.
</a:t>
            </a:r>
            <a:endParaRPr lang="en-US" sz="11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80725" y="1176962"/>
            <a:ext cx="7200900" cy="294322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108050" y="144325"/>
            <a:ext cx="4842300" cy="48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Проверяем согласование по шагам
</a:t>
            </a:r>
            <a:endParaRPr lang="en-US" sz="2200" dirty="0"/>
          </a:p>
        </p:txBody>
      </p:sp>
      <p:sp>
        <p:nvSpPr>
          <p:cNvPr id="5" name="Text 1"/>
          <p:cNvSpPr txBox="1"/>
          <p:nvPr/>
        </p:nvSpPr>
        <p:spPr>
          <a:xfrm>
            <a:off x="8500550" y="4446975"/>
            <a:ext cx="353400" cy="36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1108050" y="686550"/>
            <a:ext cx="4842300" cy="22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находим существительное, затем подбираем к нему слова-помощники и смотрим, звучит ли предложение правильно.
</a:t>
            </a:r>
            <a:endParaRPr lang="en-US" sz="11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44325" y="144325"/>
            <a:ext cx="5227500" cy="600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род скрыт во множественном числе
</a:t>
            </a:r>
            <a:endParaRPr lang="en-US" sz="2400" dirty="0"/>
          </a:p>
        </p:txBody>
      </p:sp>
      <p:sp>
        <p:nvSpPr>
          <p:cNvPr id="7" name="Text 1"/>
          <p:cNvSpPr txBox="1"/>
          <p:nvPr/>
        </p:nvSpPr>
        <p:spPr>
          <a:xfrm>
            <a:off x="8521475" y="4535766"/>
            <a:ext cx="353400" cy="36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800" dirty="0"/>
          </a:p>
        </p:txBody>
      </p:sp>
      <p:sp>
        <p:nvSpPr>
          <p:cNvPr id="8" name="Text 2"/>
          <p:cNvSpPr txBox="1"/>
          <p:nvPr/>
        </p:nvSpPr>
        <p:spPr>
          <a:xfrm>
            <a:off x="144325" y="1891350"/>
            <a:ext cx="2445900" cy="1360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смотрим на форму слова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 множественном числе род обычно не слышен. Слова выглядят похоже, поэтому сначала полезно заметить только само слово и понять, что оно обозначает.
</a:t>
            </a:r>
            <a:endParaRPr lang="en-US" sz="1100" dirty="0"/>
          </a:p>
        </p:txBody>
      </p:sp>
      <p:sp>
        <p:nvSpPr>
          <p:cNvPr id="9" name="Text 3"/>
          <p:cNvSpPr txBox="1"/>
          <p:nvPr/>
        </p:nvSpPr>
        <p:spPr>
          <a:xfrm>
            <a:off x="2897469" y="1891350"/>
            <a:ext cx="2445900" cy="1360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Потом возвращаемся к единственному числу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это возможно, ставим слово в единственное число: дома — дом, книги — книга, окна — окно. Так род становится хорошо виден.
</a:t>
            </a:r>
            <a:endParaRPr lang="en-US" sz="1100" dirty="0"/>
          </a:p>
        </p:txBody>
      </p:sp>
      <p:sp>
        <p:nvSpPr>
          <p:cNvPr id="10" name="Text 4"/>
          <p:cNvSpPr txBox="1"/>
          <p:nvPr/>
        </p:nvSpPr>
        <p:spPr>
          <a:xfrm>
            <a:off x="5650619" y="1891350"/>
            <a:ext cx="2445900" cy="1360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этого называем род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 — мужского рода, книга — женского, окно — среднего. Этот простой возврат к одной форме помогает быстро не запутаться.
</a:t>
            </a:r>
            <a:endParaRPr lang="en-US" sz="11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46675" y="1457467"/>
            <a:ext cx="4762500" cy="136270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46675" y="2977867"/>
            <a:ext cx="4762500" cy="1362708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755175" y="144325"/>
            <a:ext cx="4762500" cy="39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Кто это: мальчик, кошка или белка?
</a:t>
            </a:r>
            <a:endParaRPr lang="en-US" sz="2000" dirty="0"/>
          </a:p>
        </p:txBody>
      </p:sp>
      <p:sp>
        <p:nvSpPr>
          <p:cNvPr id="6" name="Text 1"/>
          <p:cNvSpPr txBox="1"/>
          <p:nvPr/>
        </p:nvSpPr>
        <p:spPr>
          <a:xfrm>
            <a:off x="8689075" y="4681975"/>
            <a:ext cx="310500" cy="31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800" dirty="0"/>
          </a:p>
        </p:txBody>
      </p:sp>
      <p:sp>
        <p:nvSpPr>
          <p:cNvPr id="7" name="Text 2"/>
          <p:cNvSpPr txBox="1"/>
          <p:nvPr/>
        </p:nvSpPr>
        <p:spPr>
          <a:xfrm>
            <a:off x="755175" y="1628825"/>
            <a:ext cx="2644500" cy="102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4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Люди: пол подсказывает род
</a:t>
            </a:r>
            <a:pPr algn="l" indent="0" marL="0">
              <a:lnSpc>
                <a:spcPct val="115000"/>
              </a:lnSpc>
              <a:buNone/>
            </a:pPr>
            <a:r>
              <a:rPr lang="en-US" sz="86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6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слово называет человека, род часто помогает догадаться, о ком идёт речь. Брат, дедушка и мальчик относятся к мужскому роду, а сестра, мама и девочка — к женскому. Слова ведут себя как вежливые гости: каждый знает своё место.
</a:t>
            </a:r>
            <a:endParaRPr lang="en-US" sz="947" dirty="0"/>
          </a:p>
        </p:txBody>
      </p:sp>
      <p:sp>
        <p:nvSpPr>
          <p:cNvPr id="8" name="Text 3"/>
          <p:cNvSpPr txBox="1"/>
          <p:nvPr/>
        </p:nvSpPr>
        <p:spPr>
          <a:xfrm>
            <a:off x="755175" y="3149225"/>
            <a:ext cx="2644500" cy="102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6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Животные: у каждого своя пара слов
</a:t>
            </a:r>
            <a:pPr algn="l" indent="0" marL="0">
              <a:lnSpc>
                <a:spcPct val="115000"/>
              </a:lnSpc>
              <a:buNone/>
            </a:pPr>
            <a:r>
              <a:rPr lang="en-US" sz="96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6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животных род тоже бывает разным. Кот и кошка, лев и львица, петух и курица образуют пары. Но бывают и слова без пары: белка и зебра не показывают, самец это или самка, без дополнительного слова трудно угадать.
</a:t>
            </a:r>
            <a:endParaRPr lang="en-US" sz="1063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44449" y="1207420"/>
            <a:ext cx="682500" cy="682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04696" y="2223440"/>
            <a:ext cx="682500" cy="682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44446" y="3253495"/>
            <a:ext cx="682500" cy="682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44325" y="144325"/>
            <a:ext cx="4851300" cy="72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род нужно определять внимательно
</a:t>
            </a:r>
            <a:endParaRPr lang="en-US" sz="2400" dirty="0"/>
          </a:p>
        </p:txBody>
      </p:sp>
      <p:sp>
        <p:nvSpPr>
          <p:cNvPr id="7" name="Text 1"/>
          <p:cNvSpPr txBox="1"/>
          <p:nvPr/>
        </p:nvSpPr>
        <p:spPr>
          <a:xfrm>
            <a:off x="2098973" y="1136250"/>
            <a:ext cx="2896500" cy="82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Правильные окончания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Род помогает выбрать верное окончание у прилагательного и местоимения. Тогда словосочетание звучит аккуратно: не смешно, а грамотно.
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4169267" y="2159250"/>
            <a:ext cx="2896500" cy="82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Понятная речь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перепутать род, слушателю придётся догадываться, что вы имели в виду. Правильный род делает предложение ясным с первого раза.
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2109017" y="3189306"/>
            <a:ext cx="2896500" cy="82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Легче найти ошибку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род проверен, ошибки заметны сразу. Достаточно прочитать фразу вслух, и неловкое слово обычно само подскажет, что его надо исправить.
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8500550" y="4446975"/>
            <a:ext cx="353400" cy="36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8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80725" y="1176962"/>
            <a:ext cx="7200900" cy="294322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108050" y="144325"/>
            <a:ext cx="4842300" cy="48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Алгоритм, если род слова неясен
</a:t>
            </a:r>
            <a:endParaRPr lang="en-US" sz="2200" dirty="0"/>
          </a:p>
        </p:txBody>
      </p:sp>
      <p:sp>
        <p:nvSpPr>
          <p:cNvPr id="5" name="Text 1"/>
          <p:cNvSpPr txBox="1"/>
          <p:nvPr/>
        </p:nvSpPr>
        <p:spPr>
          <a:xfrm>
            <a:off x="8500550" y="4446975"/>
            <a:ext cx="353400" cy="36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1108050" y="686550"/>
            <a:ext cx="4842300" cy="22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читаем слово, потом проверяем его форму, окончание и подсказку, а трудные случаи запоминаем отдельно.
</a:t>
            </a:r>
            <a:endParaRPr lang="en-US" sz="11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108050" y="1189850"/>
            <a:ext cx="2832300" cy="1800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
</a:t>
            </a:r>
            <a:endParaRPr lang="en-US" sz="7800" dirty="0"/>
          </a:p>
        </p:txBody>
      </p:sp>
      <p:sp>
        <p:nvSpPr>
          <p:cNvPr id="4" name="Text 1"/>
          <p:cNvSpPr txBox="1"/>
          <p:nvPr/>
        </p:nvSpPr>
        <p:spPr>
          <a:xfrm>
            <a:off x="8500550" y="4446975"/>
            <a:ext cx="353400" cy="36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800" dirty="0"/>
          </a:p>
        </p:txBody>
      </p:sp>
      <p:sp>
        <p:nvSpPr>
          <p:cNvPr id="5" name="Text 2"/>
          <p:cNvSpPr txBox="1"/>
          <p:nvPr/>
        </p:nvSpPr>
        <p:spPr>
          <a:xfrm>
            <a:off x="5179799" y="1169850"/>
            <a:ext cx="2877000" cy="1800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Этот маленький набор слов помогает быстро вспоминать образцы: они часто встречаются в заданиях и тренируют проверку рода без лишней путаницы.
</a:t>
            </a:r>
            <a:endParaRPr lang="en-US" sz="1000" dirty="0"/>
          </a:p>
        </p:txBody>
      </p:sp>
      <p:sp>
        <p:nvSpPr>
          <p:cNvPr id="6" name="Text 3"/>
          <p:cNvSpPr txBox="1"/>
          <p:nvPr/>
        </p:nvSpPr>
        <p:spPr>
          <a:xfrm>
            <a:off x="5189814" y="3400000"/>
            <a:ext cx="1839600" cy="36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 урока «Род имён существительных»
</a:t>
            </a:r>
            <a:endParaRPr lang="en-US" sz="800" dirty="0"/>
          </a:p>
        </p:txBody>
      </p:sp>
      <p:sp>
        <p:nvSpPr>
          <p:cNvPr id="7" name="Text 4"/>
          <p:cNvSpPr txBox="1"/>
          <p:nvPr/>
        </p:nvSpPr>
        <p:spPr>
          <a:xfrm>
            <a:off x="1108050" y="3182050"/>
            <a:ext cx="2832300" cy="7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86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рода у существительных нужно помнить особенно внимательно.
</a:t>
            </a:r>
            <a:endParaRPr lang="en-US" sz="1866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806700" y="906904"/>
            <a:ext cx="3556800" cy="340744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175600" y="154525"/>
            <a:ext cx="4824000" cy="75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Род в небольшом тексте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8500550" y="4446975"/>
            <a:ext cx="353400" cy="36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800" dirty="0"/>
          </a:p>
        </p:txBody>
      </p:sp>
      <p:sp>
        <p:nvSpPr>
          <p:cNvPr id="7" name="Text 2"/>
          <p:cNvSpPr txBox="1"/>
          <p:nvPr/>
        </p:nvSpPr>
        <p:spPr>
          <a:xfrm>
            <a:off x="5442850" y="2181895"/>
            <a:ext cx="3556800" cy="7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слово выбрано верно, предложения соединяются без спотыкания. Текст читается легко, а слушатель видит картинку почти как в мультфильме.
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5442850" y="1145407"/>
            <a:ext cx="3556800" cy="7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коротком рассказе род делает описание точным и стройным. Смелый мальчик, добрая девочка и пушистый кот сразу звучат как дружная компания.
</a:t>
            </a:r>
            <a:endParaRPr lang="en-US" sz="10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3175000" y="144325"/>
            <a:ext cx="4849200" cy="75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Частые ошибки второклассников
</a:t>
            </a:r>
            <a:endParaRPr lang="en-US" sz="2400" dirty="0"/>
          </a:p>
        </p:txBody>
      </p:sp>
      <p:sp>
        <p:nvSpPr>
          <p:cNvPr id="4" name="Text 1"/>
          <p:cNvSpPr txBox="1"/>
          <p:nvPr/>
        </p:nvSpPr>
        <p:spPr>
          <a:xfrm>
            <a:off x="4198775" y="1143000"/>
            <a:ext cx="4800900" cy="7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Ребята часто путают слова на мягкий знак и думают, что все такие слова одного рода. На деле ночь и мышь — женского рода, а путь — мужского.
</a:t>
            </a:r>
            <a:endParaRPr lang="en-US" sz="1200" dirty="0"/>
          </a:p>
        </p:txBody>
      </p:sp>
      <p:sp>
        <p:nvSpPr>
          <p:cNvPr id="5" name="Text 2"/>
          <p:cNvSpPr txBox="1"/>
          <p:nvPr/>
        </p:nvSpPr>
        <p:spPr>
          <a:xfrm>
            <a:off x="8500550" y="4446975"/>
            <a:ext cx="353400" cy="36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800" dirty="0"/>
          </a:p>
        </p:txBody>
      </p:sp>
      <p:sp>
        <p:nvSpPr>
          <p:cNvPr id="6" name="Text 3"/>
          <p:cNvSpPr txBox="1"/>
          <p:nvPr/>
        </p:nvSpPr>
        <p:spPr>
          <a:xfrm>
            <a:off x="3175000" y="2177075"/>
            <a:ext cx="4800900" cy="7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Ещё одна ошибка — доверять только окончанию. Слова папа, дядя и мальчишка выглядят как «неожиданные», но относятся к мужскому роду и требуют запоминания.
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2137650" y="3211154"/>
            <a:ext cx="4800900" cy="7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Третья ошибка — не проверять слово подсказкой. Если вслух сказать он, она или оно, многие промахи становятся заметны почти мгновенно.
</a:t>
            </a:r>
            <a:endParaRPr lang="en-US" sz="12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498100" y="4478925"/>
            <a:ext cx="353400" cy="36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800" dirty="0"/>
          </a:p>
        </p:txBody>
      </p:sp>
      <p:sp>
        <p:nvSpPr>
          <p:cNvPr id="7" name="Text 1"/>
          <p:cNvSpPr txBox="1"/>
          <p:nvPr/>
        </p:nvSpPr>
        <p:spPr>
          <a:xfrm>
            <a:off x="144325" y="202033"/>
            <a:ext cx="3750300" cy="600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нужно запомнить
</a:t>
            </a:r>
            <a:endParaRPr lang="en-US" sz="2400" dirty="0"/>
          </a:p>
        </p:txBody>
      </p:sp>
      <p:sp>
        <p:nvSpPr>
          <p:cNvPr id="8" name="Text 2"/>
          <p:cNvSpPr txBox="1"/>
          <p:nvPr/>
        </p:nvSpPr>
        <p:spPr>
          <a:xfrm>
            <a:off x="5242275" y="1176775"/>
            <a:ext cx="2794200" cy="71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Вспоминаем три рода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существительных в русском языке есть мужской, женский и средний род. Это основа, без которой дальше легко запутаться.
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5242278" y="2214450"/>
            <a:ext cx="2794200" cy="71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Проверяем подсказкой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Чтобы не гадать, подставляем слова он, она или оно. Такая маленькая проверка часто работает быстрее любого длинного размышления.
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5242278" y="3252125"/>
            <a:ext cx="2794200" cy="71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Запоминаем трудные случаи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Окончание помогает не всегда, поэтому слова-исключения лучше учить с примером. Тогда они не устроят сюрприз на уроке.
</a:t>
            </a:r>
            <a:endParaRPr lang="en-US" sz="10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160600" y="1167150"/>
            <a:ext cx="4822800" cy="280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Род помогает речи звучать красиво
</a:t>
            </a:r>
            <a:pPr algn="ctr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мы определяем род существительных, слова в предложении дружат между собой. Речь становится точной, понятной и аккуратной, а ошибки легче заметить и исправить.
</a:t>
            </a:r>
            <a:endParaRPr lang="en-US" sz="28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2026-05-21T21:04:46Z</dcterms:created>
  <dcterms:modified xsi:type="dcterms:W3CDTF">2026-05-21T21:04:46Z</dcterms:modified>
</cp:coreProperties>
</file>