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image" Target="../media/image-5-4.jpeg"/><Relationship Id="rId5" Type="http://schemas.openxmlformats.org/officeDocument/2006/relationships/image" Target="../media/image-5-5.png"/><Relationship Id="rId6" Type="http://schemas.openxmlformats.org/officeDocument/2006/relationships/image" Target="../media/image-5-6.jpeg"/><Relationship Id="rId7" Type="http://schemas.openxmlformats.org/officeDocument/2006/relationships/image" Target="../media/image-5-7.png"/><Relationship Id="rId8" Type="http://schemas.openxmlformats.org/officeDocument/2006/relationships/image" Target="../media/image-5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image" Target="../media/image-6-9.png"/><Relationship Id="rId10" Type="http://schemas.openxmlformats.org/officeDocument/2006/relationships/image" Target="../media/image-6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image" Target="../media/image-1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image" Target="../media/image-18-8.png"/><Relationship Id="rId9" Type="http://schemas.openxmlformats.org/officeDocument/2006/relationships/image" Target="../media/image-18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81452" y="0"/>
            <a:ext cx="4661297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68325" y="4328725"/>
            <a:ext cx="3791700" cy="308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468325" y="3005050"/>
            <a:ext cx="3791700" cy="115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Учим простые немецкие слова о детстве, школе, семье и друзьях.
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468325" y="502425"/>
            <a:ext cx="3791700" cy="2302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2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Die beste Zeit auf der Welt: урок немецкого языка в 3 классе
</a:t>
            </a:r>
            <a:endParaRPr lang="en-US" sz="3823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80943" y="0"/>
            <a:ext cx="4862215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2400" y="326250"/>
            <a:ext cx="4081200" cy="11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открывает урок немецкого в 3 классе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704700" y="2408125"/>
            <a:ext cx="3962700" cy="196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занятии дети слушают короткие фразы, повторяют знакомые звуки, читают небольшие подписи и связывают новые слова с повседневной жизнью: школой, семьёй, друзьями, играми и любимыми занятиями.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39" y="-100"/>
            <a:ext cx="4907421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510000" y="333375"/>
            <a:ext cx="4255500" cy="98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91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Приветствия и первые фразы на немецком
</a:t>
            </a:r>
            <a:endParaRPr lang="en-US" sz="3191" dirty="0"/>
          </a:p>
        </p:txBody>
      </p:sp>
      <p:sp>
        <p:nvSpPr>
          <p:cNvPr id="7" name="Text 1"/>
          <p:cNvSpPr txBox="1"/>
          <p:nvPr/>
        </p:nvSpPr>
        <p:spPr>
          <a:xfrm>
            <a:off x="5091375" y="2089700"/>
            <a:ext cx="3731400" cy="85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Урок начинается с самых нужных слов: Guten Morgen, Hallo, Tschüss, Danke, Bitte. Они звучат в школьном общении каждый день и легко запоминаются даже после одного повторения.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091375" y="3457699"/>
            <a:ext cx="3731400" cy="85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знакомства подходят простые фразы: Ich heiße ..., Ich bin 9 Jahre alt, Ich komme aus ... . Дети быстро учатся произносить их уверенно и улыбаться при ответе.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2400" y="326250"/>
            <a:ext cx="7498800" cy="86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Немецкий алфавит и звучание букв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715300" y="2353750"/>
            <a:ext cx="2178300" cy="172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немецком алфавите есть знакомые буквы и особые знаки: ä, ö, ü, ß. В 3 классе важно заметить, что письмо и чтение не всегда совпадают.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3483088" y="2353750"/>
            <a:ext cx="2178300" cy="172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Отдельного внимания требуют сочетания и буквы, которые читаются непривычно: s в начале слова, ch в ich, Buch, Schule. Такие примеры помогают не путаться при чтении.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6250838" y="2353750"/>
            <a:ext cx="2178300" cy="172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и долгие гласные нужно слышать и различать. Это помогает правильно произносить простые слова, читать их без спешки и постепенно говорить по-немецки точнее.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6350" y="2773850"/>
            <a:ext cx="2714700" cy="185045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14650" y="2773850"/>
            <a:ext cx="2714700" cy="185045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72950" y="2773850"/>
            <a:ext cx="2714700" cy="185045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456350" y="326250"/>
            <a:ext cx="7646100" cy="5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слова на немецком языке
</a:t>
            </a:r>
            <a:endParaRPr lang="en-US" sz="3200" dirty="0"/>
          </a:p>
        </p:txBody>
      </p:sp>
      <p:sp>
        <p:nvSpPr>
          <p:cNvPr id="11" name="Text 1"/>
          <p:cNvSpPr txBox="1"/>
          <p:nvPr/>
        </p:nvSpPr>
        <p:spPr>
          <a:xfrm>
            <a:off x="693525" y="1257000"/>
            <a:ext cx="2207100" cy="125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лежит в портфеле
</a:t>
            </a:r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Ребёнок открывает рюкзак и находит там das Heft, der Stift и das Buch. Эти слова легко связать с настоящими школьными вещами, поэтому они запоминаются особенно быстро.
</a:t>
            </a:r>
            <a:endParaRPr lang="en-US" sz="1700" dirty="0"/>
          </a:p>
        </p:txBody>
      </p:sp>
      <p:sp>
        <p:nvSpPr>
          <p:cNvPr id="12" name="Text 2"/>
          <p:cNvSpPr txBox="1"/>
          <p:nvPr/>
        </p:nvSpPr>
        <p:spPr>
          <a:xfrm>
            <a:off x="3468450" y="1257000"/>
            <a:ext cx="2207100" cy="125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классе у доски
</a:t>
            </a:r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парте стоят der Tisch и die Tafel, а рядом лежит школьный набор для работы. Когда предметы видны на картинке, фразы Das ist mein Buch и Ich habe einen Stift становятся понятными и живыми.
</a:t>
            </a:r>
            <a:endParaRPr lang="en-US" sz="1700" dirty="0"/>
          </a:p>
        </p:txBody>
      </p:sp>
      <p:sp>
        <p:nvSpPr>
          <p:cNvPr id="13" name="Text 3"/>
          <p:cNvSpPr txBox="1"/>
          <p:nvPr/>
        </p:nvSpPr>
        <p:spPr>
          <a:xfrm>
            <a:off x="6243375" y="1257000"/>
            <a:ext cx="2207100" cy="125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дороге в школу
</a:t>
            </a:r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Утром ученик берёт der Rucksack и идёт in die Schule. Такая маленькая сцена помогает узнать слова не по списку, а в знакомой ситуации из школьного дня.
</a:t>
            </a:r>
            <a:endParaRPr lang="en-US" sz="1700" dirty="0"/>
          </a:p>
        </p:txBody>
      </p:sp>
      <p:sp>
        <p:nvSpPr>
          <p:cNvPr id="14" name="Text 4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5062" y="1120000"/>
            <a:ext cx="141375" cy="226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5200" y="1902758"/>
            <a:ext cx="221100" cy="19653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05200" y="2680510"/>
            <a:ext cx="221100" cy="17688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05200" y="3448435"/>
            <a:ext cx="221100" cy="17688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05200" y="4194250"/>
            <a:ext cx="221100" cy="2211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900" dirty="0"/>
          </a:p>
        </p:txBody>
      </p:sp>
      <p:sp>
        <p:nvSpPr>
          <p:cNvPr id="13" name="Text 1"/>
          <p:cNvSpPr txBox="1"/>
          <p:nvPr/>
        </p:nvSpPr>
        <p:spPr>
          <a:xfrm>
            <a:off x="362400" y="326250"/>
            <a:ext cx="8410200" cy="42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Семья и дом в словах немецкого языка
</a:t>
            </a:r>
            <a:endParaRPr lang="en-US" sz="2600" dirty="0"/>
          </a:p>
        </p:txBody>
      </p:sp>
      <p:sp>
        <p:nvSpPr>
          <p:cNvPr id="14" name="Text 2"/>
          <p:cNvSpPr txBox="1"/>
          <p:nvPr/>
        </p:nvSpPr>
        <p:spPr>
          <a:xfrm>
            <a:off x="1090575" y="963700"/>
            <a:ext cx="7317300" cy="53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Мама и папа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die Mutter и der Vater относятся к самым важным темам урока. Они помогают рассказать о близких людях коротко и понятно, без длинных объяснений.
</a:t>
            </a:r>
            <a:endParaRPr lang="en-US" sz="1100" dirty="0"/>
          </a:p>
        </p:txBody>
      </p:sp>
      <p:sp>
        <p:nvSpPr>
          <p:cNvPr id="15" name="Text 3"/>
          <p:cNvSpPr txBox="1"/>
          <p:nvPr/>
        </p:nvSpPr>
        <p:spPr>
          <a:xfrm>
            <a:off x="1090575" y="1731625"/>
            <a:ext cx="7317300" cy="53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Домашний круг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ребёнок говорит о доме, он легко использует слова die Familie и meine Familie. Такая лексика звучит тепло и подходит для первых простых рассказов о себе.
</a:t>
            </a:r>
            <a:endParaRPr lang="en-US" sz="1100" dirty="0"/>
          </a:p>
        </p:txBody>
      </p:sp>
      <p:sp>
        <p:nvSpPr>
          <p:cNvPr id="16" name="Text 4"/>
          <p:cNvSpPr txBox="1"/>
          <p:nvPr/>
        </p:nvSpPr>
        <p:spPr>
          <a:xfrm>
            <a:off x="1090575" y="2499550"/>
            <a:ext cx="7317300" cy="53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Бабушка и дедушка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die Oma и der Opa помогают добавить в рассказ ещё больше близких людей. Дети быстро узнают их и с удовольствием называют по-немецки.
</a:t>
            </a:r>
            <a:endParaRPr lang="en-US" sz="1100" dirty="0"/>
          </a:p>
        </p:txBody>
      </p:sp>
      <p:sp>
        <p:nvSpPr>
          <p:cNvPr id="17" name="Text 5"/>
          <p:cNvSpPr txBox="1"/>
          <p:nvPr/>
        </p:nvSpPr>
        <p:spPr>
          <a:xfrm>
            <a:off x="1090575" y="3267475"/>
            <a:ext cx="7317300" cy="53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Братья и сёстры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die Schwester и der Bruder нужны, когда ученик рассказывает о своих домашних. Они особенно полезны в короткой фразе Ich habe einen Bruder.
</a:t>
            </a:r>
            <a:endParaRPr lang="en-US" sz="1100" dirty="0"/>
          </a:p>
        </p:txBody>
      </p:sp>
      <p:sp>
        <p:nvSpPr>
          <p:cNvPr id="18" name="Text 6"/>
          <p:cNvSpPr txBox="1"/>
          <p:nvPr/>
        </p:nvSpPr>
        <p:spPr>
          <a:xfrm>
            <a:off x="1090575" y="4035400"/>
            <a:ext cx="7317300" cy="53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Простые высказывания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Модели Meine Familie ist groß и Das ist meine Mutter учат строить собственное сообщение. Ребёнок говорит о себе коротко, но уже по-немецки.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2400" y="326250"/>
            <a:ext cx="8451300" cy="95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Любимые игры и занятия детей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383550" y="2735775"/>
            <a:ext cx="2588100" cy="177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Первое слово — действие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Ученики знакомятся с глаголами spielen, malen и lesen. Сначала они слышат слово, затем повторяют его и связывают с картинкой или движением.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3155325" y="2735775"/>
            <a:ext cx="2588100" cy="177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Фраза про себя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появляются короткие высказывания: Ich spiele gern. Ich male gern. Ребёнок уже может сказать, что ему нравится, без сложной грамматики.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5927100" y="2735775"/>
            <a:ext cx="2588100" cy="177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Общее дело в классе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конце урока дети объединяют слова в маленькие предложения: Wir singen im Unterricht. Так лексика становится частью живого общения и школьной игры.
</a:t>
            </a:r>
            <a:endParaRPr lang="en-US" sz="13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82775" y="1103609"/>
            <a:ext cx="8512800" cy="246073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2400" y="326250"/>
            <a:ext cx="7614900" cy="5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Цвета, числа и простые описания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917300" y="3431787"/>
            <a:ext cx="3495600" cy="91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дети запоминают яркие цвета: rot, blau, grün, gelb, schwarz, weiß. Эти слова легко соединяются с картинками и помогают назвать предмет по признаку цвета.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8408025" y="4718050"/>
            <a:ext cx="589200" cy="29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4912425" y="3431787"/>
            <a:ext cx="3495600" cy="91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добавляются числа от 1 до 12. Они нужны для возраста и количества предметов: Ich bin neun Jahre alt. Das Heft ist rot. Всё звучит просто и по-детски понятно.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2400" y="1358806"/>
            <a:ext cx="8456700" cy="330458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362400" y="326250"/>
            <a:ext cx="8456700" cy="55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75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проходит маленькое немецкое высказывание
</a:t>
            </a:r>
            <a:endParaRPr lang="en-US" sz="2875" dirty="0"/>
          </a:p>
        </p:txBody>
      </p:sp>
      <p:sp>
        <p:nvSpPr>
          <p:cNvPr id="6" name="Text 2"/>
          <p:cNvSpPr txBox="1"/>
          <p:nvPr/>
        </p:nvSpPr>
        <p:spPr>
          <a:xfrm>
            <a:off x="362400" y="910075"/>
            <a:ext cx="84567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путь от первого услышанного слова к короткому ответу в классе.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03725" y="2124675"/>
            <a:ext cx="1695600" cy="195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дети читают очень короткий текст о семье, школе или друзьях. В нём встречаются знакомые слова, поэтому смысл можно понять без долгих объяснений.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362400" y="326250"/>
            <a:ext cx="7498800" cy="86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Чтение коротких немецких текстов
</a:t>
            </a:r>
            <a:endParaRPr lang="en-US" sz="3200" dirty="0"/>
          </a:p>
        </p:txBody>
      </p:sp>
      <p:sp>
        <p:nvSpPr>
          <p:cNvPr id="7" name="Text 3"/>
          <p:cNvSpPr txBox="1"/>
          <p:nvPr/>
        </p:nvSpPr>
        <p:spPr>
          <a:xfrm>
            <a:off x="2698500" y="2124675"/>
            <a:ext cx="1695600" cy="195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они замечают простые модели: Ich sehe..., Ich habe..., Das ist..., Wir sind.... Такие фразы помогают узнавать уже изученную лексику в новом контексте.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4793275" y="2124675"/>
            <a:ext cx="1695600" cy="195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чтения остаются две или три главные мысли. Их легко назвать вслух одним-двумя предложениями, не теряя нить текста и не уставая от объёма.
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6888050" y="2124675"/>
            <a:ext cx="1695600" cy="195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формат делает чтение спокойным и посильным для 3 класса. Ребёнок чувствует успех: текст понятен, а немецкие слова уже не выглядят слишком строгими.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39" y="-100"/>
            <a:ext cx="4907421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510000" y="333375"/>
            <a:ext cx="4255500" cy="98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Игры на уроке немецкого языка
</a:t>
            </a:r>
            <a:endParaRPr lang="en-US" sz="3200" dirty="0"/>
          </a:p>
        </p:txBody>
      </p:sp>
      <p:sp>
        <p:nvSpPr>
          <p:cNvPr id="7" name="Text 1"/>
          <p:cNvSpPr txBox="1"/>
          <p:nvPr/>
        </p:nvSpPr>
        <p:spPr>
          <a:xfrm>
            <a:off x="5091375" y="2089700"/>
            <a:ext cx="3731400" cy="85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Игровые задания помогают быстро узнать знакомое слово, повторить его вслух и не бояться ошибки. Карточки, поиск пары и цепочка слов превращают запоминание в живое соревнование.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091375" y="3457699"/>
            <a:ext cx="3731400" cy="85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помощью игры дети тренируют внимание, память и произношение. Особенно удачны задания, где нужно мгновенно назвать предмет по-немецки, как будто это маленькая языковая эстафета.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9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44843" y="1564625"/>
            <a:ext cx="5781900" cy="74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дети учатся задавать самые простые вопросы и отвечать на них коротко. Такие реплики легко произнести и несложно запомнить.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644825" y="2649750"/>
            <a:ext cx="5781900" cy="74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диалог связывается с предметами и школьной жизнью. Ребёнок может показать картинку, назвать вещь и сразу услышать ответ одноклассника.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644825" y="3734875"/>
            <a:ext cx="5781900" cy="74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отрабатываются вежливые формы общения. Короткий разговор помогает говорить ясно, по порядку и с уважением к собеседнику.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362400" y="326250"/>
            <a:ext cx="7498800" cy="74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Маленькие диалоги в классе
</a:t>
            </a:r>
            <a:endParaRPr lang="en-US" sz="3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5200" y="1201150"/>
            <a:ext cx="221100" cy="221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5200" y="2157475"/>
            <a:ext cx="221100" cy="2211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05200" y="3097750"/>
            <a:ext cx="221100" cy="2211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05200" y="4046050"/>
            <a:ext cx="221100" cy="2211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900" dirty="0"/>
          </a:p>
        </p:txBody>
      </p:sp>
      <p:sp>
        <p:nvSpPr>
          <p:cNvPr id="11" name="Text 1"/>
          <p:cNvSpPr txBox="1"/>
          <p:nvPr/>
        </p:nvSpPr>
        <p:spPr>
          <a:xfrm>
            <a:off x="362400" y="326250"/>
            <a:ext cx="8410200" cy="42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Песня, рифмовка и ритм
</a:t>
            </a:r>
            <a:endParaRPr lang="en-US" sz="2600" dirty="0"/>
          </a:p>
        </p:txBody>
      </p:sp>
      <p:sp>
        <p:nvSpPr>
          <p:cNvPr id="12" name="Text 2"/>
          <p:cNvSpPr txBox="1"/>
          <p:nvPr/>
        </p:nvSpPr>
        <p:spPr>
          <a:xfrm>
            <a:off x="1124125" y="980500"/>
            <a:ext cx="7283700" cy="67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Песня для запоминания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Короткая песня повторяет знакомые слова много раз. Благодаря мелодии дети легче запоминают приветствия, числа и названия предметов, почти не замечая усилий.
</a:t>
            </a:r>
            <a:endParaRPr lang="en-US" sz="1200" dirty="0"/>
          </a:p>
        </p:txBody>
      </p:sp>
      <p:sp>
        <p:nvSpPr>
          <p:cNvPr id="13" name="Text 3"/>
          <p:cNvSpPr txBox="1"/>
          <p:nvPr/>
        </p:nvSpPr>
        <p:spPr>
          <a:xfrm>
            <a:off x="1124125" y="1936825"/>
            <a:ext cx="7283700" cy="67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Рифмовка и созвучие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Рифмованные строчки делают слова цепкими и весёлыми. Повторяющиеся окончания помогают услышать ритм языка и правильно произносить простые фразы без лишнего напряжения.
</a:t>
            </a:r>
            <a:endParaRPr lang="en-US" sz="1200" dirty="0"/>
          </a:p>
        </p:txBody>
      </p:sp>
      <p:sp>
        <p:nvSpPr>
          <p:cNvPr id="14" name="Text 4"/>
          <p:cNvSpPr txBox="1"/>
          <p:nvPr/>
        </p:nvSpPr>
        <p:spPr>
          <a:xfrm>
            <a:off x="1124125" y="2877100"/>
            <a:ext cx="7283700" cy="67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Ритм в речи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Чёткий ритм поддерживает внимание класса. Ученики могут хлопать, повторять и произносить слова вместе, словно маленький хор, который не сбивается с темпа.
</a:t>
            </a:r>
            <a:endParaRPr lang="en-US" sz="1200" dirty="0"/>
          </a:p>
        </p:txBody>
      </p:sp>
      <p:sp>
        <p:nvSpPr>
          <p:cNvPr id="15" name="Text 5"/>
          <p:cNvSpPr txBox="1"/>
          <p:nvPr/>
        </p:nvSpPr>
        <p:spPr>
          <a:xfrm>
            <a:off x="1124125" y="3825400"/>
            <a:ext cx="7283700" cy="67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Интерес без скуки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Стихотворная форма позволяет возвращаться к материалу несколько раз. Для третьеклассников это особенно удобно: урок остаётся живым, а повторение не кажется однообразным.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39" y="-100"/>
            <a:ext cx="4907421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510000" y="333375"/>
            <a:ext cx="4255500" cy="98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Дружба и вежливость на немецком
</a:t>
            </a:r>
            <a:endParaRPr lang="en-US" sz="3200" dirty="0"/>
          </a:p>
        </p:txBody>
      </p:sp>
      <p:sp>
        <p:nvSpPr>
          <p:cNvPr id="7" name="Text 1"/>
          <p:cNvSpPr txBox="1"/>
          <p:nvPr/>
        </p:nvSpPr>
        <p:spPr>
          <a:xfrm>
            <a:off x="5091375" y="2089700"/>
            <a:ext cx="3731400" cy="85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Вежливые слова делают речь доброй и понятной. Когда дети говорят bitte, danke и entschuldigung, они учатся не только языку, но и хорошим манерам.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091375" y="3457699"/>
            <a:ext cx="3731400" cy="85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дружбы помогает строить простые фразы о помощи и совместной игре. Такие предложения легко запомнить, а говорить их приятно — почти как улыбаться словами.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9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2400" y="326250"/>
            <a:ext cx="8451300" cy="11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ошибки превращаются в шаги к успеху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463700" y="2373650"/>
            <a:ext cx="2591400" cy="219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ученик пробует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Ребёнок произносит слово, читает его или пишет по памяти. Ошибка на этом этапе нормальна и показывает, что новый материал уже в работе.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3185275" y="2373650"/>
            <a:ext cx="2591400" cy="219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ошибка становится заметной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Учитель помогает услышать лишнюю букву, неверное ударение или похожий звук. Исправление делает слово понятнее и связывает звучание с написанием.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5957050" y="2373650"/>
            <a:ext cx="2591400" cy="219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приходит уверенность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нескольких коротких повторений слово произносится и читается легче. Так маленькая ошибка превращается в полезную подсказку для следующего раза.
</a:t>
            </a:r>
            <a:endParaRPr lang="en-US" sz="13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753263" y="0"/>
            <a:ext cx="239092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2400" y="326250"/>
            <a:ext cx="5007300" cy="107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Домашняя работа и повторение
</a:t>
            </a:r>
            <a:endParaRPr lang="en-US" sz="3200" dirty="0"/>
          </a:p>
        </p:txBody>
      </p:sp>
      <p:sp>
        <p:nvSpPr>
          <p:cNvPr id="7" name="Text 1"/>
          <p:cNvSpPr txBox="1"/>
          <p:nvPr/>
        </p:nvSpPr>
        <p:spPr>
          <a:xfrm>
            <a:off x="623075" y="3548975"/>
            <a:ext cx="3708000" cy="91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можно выучить мини-диалог и проговорить его вслух дома. Такое задание небольшое, но очень полезное: слова закрепляются спокойно и без усталости.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623075" y="2017750"/>
            <a:ext cx="3708000" cy="91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54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ребёнок повторяет несколько слов и читает одну-две короткие строки. Потом он подписывает картинки или составляет простое предложение, чтобы ещё раз увидеть знакомую лексику в действии.
</a:t>
            </a:r>
            <a:endParaRPr lang="en-US" sz="1254" dirty="0"/>
          </a:p>
        </p:txBody>
      </p:sp>
      <p:sp>
        <p:nvSpPr>
          <p:cNvPr id="9" name="Text 3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9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29733" y="1342454"/>
            <a:ext cx="6421200" cy="6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Картинка рядом со словом сразу создаёт связь в памяти. Ребёнок видит предмет, произносит название и легче вспоминает его потом.
</a:t>
            </a:r>
            <a:endParaRPr lang="en-US" sz="1300" dirty="0"/>
          </a:p>
        </p:txBody>
      </p:sp>
      <p:sp>
        <p:nvSpPr>
          <p:cNvPr id="5" name="Text 1"/>
          <p:cNvSpPr txBox="1"/>
          <p:nvPr/>
        </p:nvSpPr>
        <p:spPr>
          <a:xfrm>
            <a:off x="629733" y="2277620"/>
            <a:ext cx="6421200" cy="6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 и жесты делают слово живым. Если показать действие или предмет рукой, новое слово запоминается быстрее и звучит увереннее.
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629733" y="3212787"/>
            <a:ext cx="6421200" cy="6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Песня и ритм помогают повторять материал без скуки. Когда слово встречается в мелодии, его легче услышать, произнести и повторить хором.
</a:t>
            </a:r>
            <a:endParaRPr lang="en-US" sz="1300" dirty="0"/>
          </a:p>
        </p:txBody>
      </p:sp>
      <p:sp>
        <p:nvSpPr>
          <p:cNvPr id="7" name="Text 3"/>
          <p:cNvSpPr txBox="1"/>
          <p:nvPr/>
        </p:nvSpPr>
        <p:spPr>
          <a:xfrm>
            <a:off x="629733" y="4147954"/>
            <a:ext cx="6421200" cy="6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Тематические группы слов собирают материал в понятные «полочки». Школа, семья, игрушки и цвета учат детей вспоминать слова не по одному, а целыми наборами.
</a:t>
            </a:r>
            <a:endParaRPr lang="en-US" sz="1300" dirty="0"/>
          </a:p>
        </p:txBody>
      </p:sp>
      <p:sp>
        <p:nvSpPr>
          <p:cNvPr id="8" name="Text 4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900" dirty="0"/>
          </a:p>
        </p:txBody>
      </p:sp>
      <p:sp>
        <p:nvSpPr>
          <p:cNvPr id="9" name="Text 5"/>
          <p:cNvSpPr txBox="1"/>
          <p:nvPr/>
        </p:nvSpPr>
        <p:spPr>
          <a:xfrm>
            <a:off x="362400" y="326250"/>
            <a:ext cx="7498800" cy="56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91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помогает запомнить немецкие слова
</a:t>
            </a:r>
            <a:endParaRPr lang="en-US" sz="3091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9200" y="1273625"/>
            <a:ext cx="387900" cy="387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68625" y="1273625"/>
            <a:ext cx="387900" cy="3879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69200" y="3286775"/>
            <a:ext cx="387900" cy="3448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968625" y="3304015"/>
            <a:ext cx="387900" cy="31032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900" dirty="0"/>
          </a:p>
        </p:txBody>
      </p:sp>
      <p:sp>
        <p:nvSpPr>
          <p:cNvPr id="12" name="Text 1"/>
          <p:cNvSpPr txBox="1"/>
          <p:nvPr/>
        </p:nvSpPr>
        <p:spPr>
          <a:xfrm>
            <a:off x="769200" y="1845875"/>
            <a:ext cx="3417300" cy="81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Дети учатся узнавать знакомые слова на слух и замечать, как они звучат. Это помогает не теряться, когда учитель говорит по-немецки чуть быстрее.
</a:t>
            </a:r>
            <a:endParaRPr lang="en-US" sz="1100" dirty="0"/>
          </a:p>
        </p:txBody>
      </p:sp>
      <p:sp>
        <p:nvSpPr>
          <p:cNvPr id="13" name="Text 2"/>
          <p:cNvSpPr txBox="1"/>
          <p:nvPr/>
        </p:nvSpPr>
        <p:spPr>
          <a:xfrm>
            <a:off x="1258350" y="1204325"/>
            <a:ext cx="3028800" cy="52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Слух и внимание
</a:t>
            </a:r>
            <a:endParaRPr lang="en-US" sz="1400" dirty="0"/>
          </a:p>
        </p:txBody>
      </p:sp>
      <p:sp>
        <p:nvSpPr>
          <p:cNvPr id="14" name="Text 3"/>
          <p:cNvSpPr txBox="1"/>
          <p:nvPr/>
        </p:nvSpPr>
        <p:spPr>
          <a:xfrm>
            <a:off x="4968625" y="1845875"/>
            <a:ext cx="3417300" cy="81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Учащиеся строят простые фразы и отвечают на понятные вопросы. Такой навык особенно важен в 3 классе, когда каждое удачное предложение приносит радость.
</a:t>
            </a:r>
            <a:endParaRPr lang="en-US" sz="1100" dirty="0"/>
          </a:p>
        </p:txBody>
      </p:sp>
      <p:sp>
        <p:nvSpPr>
          <p:cNvPr id="15" name="Text 4"/>
          <p:cNvSpPr txBox="1"/>
          <p:nvPr/>
        </p:nvSpPr>
        <p:spPr>
          <a:xfrm>
            <a:off x="5457800" y="1204325"/>
            <a:ext cx="3028800" cy="52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Короткая речь
</a:t>
            </a:r>
            <a:endParaRPr lang="en-US" sz="1400" dirty="0"/>
          </a:p>
        </p:txBody>
      </p:sp>
      <p:sp>
        <p:nvSpPr>
          <p:cNvPr id="16" name="Text 5"/>
          <p:cNvSpPr txBox="1"/>
          <p:nvPr/>
        </p:nvSpPr>
        <p:spPr>
          <a:xfrm>
            <a:off x="769200" y="3837475"/>
            <a:ext cx="3417300" cy="82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Школьники читают короткие подписи и небольшие тексты без перегрузки. Они постепенно учатся находить знакомые слова и понимать общий смысл.
</a:t>
            </a:r>
            <a:endParaRPr lang="en-US" sz="1100" dirty="0"/>
          </a:p>
        </p:txBody>
      </p:sp>
      <p:sp>
        <p:nvSpPr>
          <p:cNvPr id="17" name="Text 6"/>
          <p:cNvSpPr txBox="1"/>
          <p:nvPr/>
        </p:nvSpPr>
        <p:spPr>
          <a:xfrm>
            <a:off x="1258375" y="3195925"/>
            <a:ext cx="3028800" cy="52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Чтение и понимание
</a:t>
            </a:r>
            <a:endParaRPr lang="en-US" sz="1400" dirty="0"/>
          </a:p>
        </p:txBody>
      </p:sp>
      <p:sp>
        <p:nvSpPr>
          <p:cNvPr id="18" name="Text 7"/>
          <p:cNvSpPr txBox="1"/>
          <p:nvPr/>
        </p:nvSpPr>
        <p:spPr>
          <a:xfrm>
            <a:off x="4968625" y="3837475"/>
            <a:ext cx="3417300" cy="82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Урок развивает умение работать вместе, ждать своей очереди и отвечать вежливо. Это полезно и на немецком, и в обычной школьной жизни.
</a:t>
            </a:r>
            <a:endParaRPr lang="en-US" sz="1100" dirty="0"/>
          </a:p>
        </p:txBody>
      </p:sp>
      <p:sp>
        <p:nvSpPr>
          <p:cNvPr id="19" name="Text 8"/>
          <p:cNvSpPr txBox="1"/>
          <p:nvPr/>
        </p:nvSpPr>
        <p:spPr>
          <a:xfrm>
            <a:off x="5457800" y="3195925"/>
            <a:ext cx="3028800" cy="52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Общение в классе
</a:t>
            </a:r>
            <a:endParaRPr lang="en-US" sz="1400" dirty="0"/>
          </a:p>
        </p:txBody>
      </p:sp>
      <p:sp>
        <p:nvSpPr>
          <p:cNvPr id="20" name="Text 9"/>
          <p:cNvSpPr txBox="1"/>
          <p:nvPr/>
        </p:nvSpPr>
        <p:spPr>
          <a:xfrm>
            <a:off x="362400" y="326250"/>
            <a:ext cx="8451300" cy="52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умения формирует урок
</a:t>
            </a:r>
            <a:endParaRPr lang="en-US" sz="3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2400" y="934235"/>
            <a:ext cx="4245300" cy="246260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2400" y="326250"/>
            <a:ext cx="8305500" cy="5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детства в простых словах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5112200" y="1643152"/>
            <a:ext cx="3624600" cy="122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тема близка детям
</a:t>
            </a:r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Фраза Die beste Zeit ist die Kindheit говорит о том, что детство наполнено играми, смехом и открытиями. Для третьеклассников это понятная и очень близкая мысль.
</a:t>
            </a:r>
            <a:endParaRPr lang="en-US" sz="1500" dirty="0"/>
          </a:p>
        </p:txBody>
      </p:sp>
      <p:sp>
        <p:nvSpPr>
          <p:cNvPr id="7" name="Text 2"/>
          <p:cNvSpPr txBox="1"/>
          <p:nvPr/>
        </p:nvSpPr>
        <p:spPr>
          <a:xfrm>
            <a:off x="842475" y="3633877"/>
            <a:ext cx="3624600" cy="122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и настроение
</a:t>
            </a:r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Freude, Spiel, Freund, Schule, Familie и Zeit легко связываются с радостью и знакомой школьной жизнью. Они звучат просто и помогают передать тёплое настроение урока.
</a:t>
            </a:r>
            <a:endParaRPr lang="en-US" sz="1500" dirty="0"/>
          </a:p>
        </p:txBody>
      </p:sp>
      <p:sp>
        <p:nvSpPr>
          <p:cNvPr id="8" name="Text 3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9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57149" y="0"/>
            <a:ext cx="4585953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12425" y="1557275"/>
            <a:ext cx="4092600" cy="3129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Deutsch lernen mit Freude
</a:t>
            </a:r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Урок по теме Die beste Zeit auf der Welt показывает, что немецкий можно учить через знакомые ситуации, добрые слова и короткие фразы. Так язык становится понятным, живым и по-настоящему детским.
</a:t>
            </a:r>
            <a:endParaRPr lang="en-US" sz="3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2026-05-25T00:01:05Z</dcterms:created>
  <dcterms:modified xsi:type="dcterms:W3CDTF">2026-05-25T00:01:05Z</dcterms:modified>
</cp:coreProperties>
</file>