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1958022"/>
            <a:ext cx="4347000" cy="27338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и общество на рубеже XIX—XX веков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5217550" y="4500900"/>
            <a:ext cx="26286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5217550" y="3501125"/>
            <a:ext cx="3476400" cy="8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Империя менялась быстрее, чем менялась власть: к кризису вели и заводы, и деревня.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260517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к 1900 году: исторический фон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1900 году население Российской империи превысило 130 млн, около 80% жили в деревне. При этом росли фабрики, города, железные дороги и образованные люди, усиливая споры между «старыми» порядками и новой жизнью.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Самодержавие при Николае II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6944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Государственный совет, Сенат, министерства и полиция участвовали в управлении, но общего для всех выборного парламента в империи не было.
</a:t>
            </a:r>
            <a:endParaRPr lang="en-US" sz="1086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Земства и городские думы занимались местными делами, однако их полномочия ограничивались: решения, затрагивавшие основы управления, оставались под контролем власти.
</a:t>
            </a:r>
            <a:endParaRPr lang="en-US" sz="1086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6172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II вступил на престол в 1894 году и придерживался идеи неограниченной монархии: император концентрировал высшую власть и направлял управление страной.
</a:t>
            </a:r>
            <a:endParaRPr lang="en-US" sz="10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Социальный состав населения империи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крестьян делало аграрные проблемы особенно «заметными» для страны, даже когда обсуждались новые идеи и заводской рост.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показывают: недовольство охватывало почти все слои, потому что ни одна группа не была малочисленной «влиянием».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Оценки по курсу истории России для 9 класса (на рубеже XIX—XX вв.).
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0000" y="2701245"/>
            <a:ext cx="2747700" cy="19910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97793" y="2701137"/>
            <a:ext cx="2748000" cy="199122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45896" y="2701137"/>
            <a:ext cx="2748000" cy="1991227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Индустриализация и рост городов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96200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Заводские центры: где «приживалась» новая жизнь
</a:t>
            </a:r>
            <a:pPr algn="l" indent="0" marL="0">
              <a:lnSpc>
                <a:spcPct val="115000"/>
              </a:lnSpc>
              <a:buNone/>
            </a:pPr>
            <a:r>
              <a:rPr lang="en-US" sz="2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XIX — начале XX века быстрее всего развивались крупные промышленные районы: Петербург, Москва, Баку, Донбасс, Урал и территории Польши. Туда тянулись люди и капитал, а заводские корпуса меняли привычный городской облик.
</a:t>
            </a:r>
            <a:endParaRPr lang="en-US" sz="773" dirty="0"/>
          </a:p>
        </p:txBody>
      </p:sp>
      <p:sp>
        <p:nvSpPr>
          <p:cNvPr id="11" name="Text 3"/>
          <p:cNvSpPr txBox="1"/>
          <p:nvPr/>
        </p:nvSpPr>
        <p:spPr>
          <a:xfrm>
            <a:off x="3344393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Железные дороги и Транссиб: империя становилась «связанной»
</a:t>
            </a:r>
            <a:pPr algn="l" indent="0" marL="0">
              <a:lnSpc>
                <a:spcPct val="115000"/>
              </a:lnSpc>
              <a:buNone/>
            </a:pPr>
            <a:r>
              <a:rPr lang="en-US" sz="2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железных дорог ускоряло перевозки товаров и сырья и соединяло дальние районы. Транссибирская магистраль помогала быстрее доставлять грузы, что особенно важно было для промышленности и снабжения городов.
</a:t>
            </a:r>
            <a:endParaRPr lang="en-US" sz="830" dirty="0"/>
          </a:p>
        </p:txBody>
      </p:sp>
      <p:sp>
        <p:nvSpPr>
          <p:cNvPr id="12" name="Text 4"/>
          <p:cNvSpPr txBox="1"/>
          <p:nvPr/>
        </p:nvSpPr>
        <p:spPr>
          <a:xfrm>
            <a:off x="6092496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Фабричные окраины: рядом с производством появлялся «новый быт»
</a:t>
            </a:r>
            <a:pPr algn="l" indent="0" marL="0">
              <a:lnSpc>
                <a:spcPct val="115000"/>
              </a:lnSpc>
              <a:buNone/>
            </a:pPr>
            <a:r>
              <a:rPr lang="en-US" sz="2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крупных предприятиях трудилось много людей, и рядом возникали фабричные окраины. Часто появлялись бараки, вокзалы и рынки, а вместе с ними — теснота и повседневные проблемы рабочих.
</a:t>
            </a:r>
            <a:endParaRPr lang="en-US" sz="84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46296" y="1580032"/>
            <a:ext cx="449100" cy="449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246285" y="2441445"/>
            <a:ext cx="449100" cy="399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246285" y="3297869"/>
            <a:ext cx="449100" cy="35928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2246285" y="4114352"/>
            <a:ext cx="449100" cy="3992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рабочих
</a:t>
            </a:r>
            <a:endParaRPr lang="en-US" sz="2400" dirty="0"/>
          </a:p>
        </p:txBody>
      </p:sp>
      <p:sp>
        <p:nvSpPr>
          <p:cNvPr id="1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16" name="Text 2"/>
          <p:cNvSpPr txBox="1"/>
          <p:nvPr/>
        </p:nvSpPr>
        <p:spPr>
          <a:xfrm>
            <a:off x="3070392" y="1509076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Длинный рабочий день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многих предприятиях рабочий день доходил до 11–12 часов. Такая нагрузка быстро истощала людей, особенно при тяжёлом труде и слабой организации рабочего отдыха.
</a:t>
            </a:r>
            <a:endParaRPr lang="en-US" sz="800" dirty="0"/>
          </a:p>
        </p:txBody>
      </p:sp>
      <p:sp>
        <p:nvSpPr>
          <p:cNvPr id="17" name="Text 3"/>
          <p:cNvSpPr txBox="1"/>
          <p:nvPr/>
        </p:nvSpPr>
        <p:spPr>
          <a:xfrm>
            <a:off x="3070381" y="2345535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заработка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Зарплата определялась квалификацией, возрастом и полом, а ещё влияли штрафы. Из-за этого доходы часто были нестабильными, а несправедливость ощущалась особенно остро.
</a:t>
            </a:r>
            <a:endParaRPr lang="en-US" sz="800" dirty="0"/>
          </a:p>
        </p:txBody>
      </p:sp>
      <p:sp>
        <p:nvSpPr>
          <p:cNvPr id="18" name="Text 4"/>
          <p:cNvSpPr txBox="1"/>
          <p:nvPr/>
        </p:nvSpPr>
        <p:spPr>
          <a:xfrm>
            <a:off x="3070381" y="3181993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 труда и детский труд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труда оставалась слабой. На фабриках широко использовали женский и детский труд, что усиливало социальное напряжение и повышало требования к условиям работы.
</a:t>
            </a:r>
            <a:endParaRPr lang="en-US" sz="800" dirty="0"/>
          </a:p>
        </p:txBody>
      </p:sp>
      <p:sp>
        <p:nvSpPr>
          <p:cNvPr id="19" name="Text 5"/>
          <p:cNvSpPr txBox="1"/>
          <p:nvPr/>
        </p:nvSpPr>
        <p:spPr>
          <a:xfrm>
            <a:off x="3070381" y="4018437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Тесное жильё и отсутствие гарантий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жили скученно, денег не хватало, социальных гарантий было мало. Именно это, вместе с тяжёлыми условиями, становилось причиной недовольства и стачек.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74159" y="1162275"/>
            <a:ext cx="4995682" cy="1939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988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и чем был недоволен в империи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035225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Нарастающее недовольство различалось по причинам, но охватывало почти все крупные группы населения.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797000" y="4035300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Вывод: недовольство имело «разные адреса», но общий итог — власть воспринималась как недостаточно гибкая, а перемены требовались почти всем.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51288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по истории России начала XX века.
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0000" y="1085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Крестьянский вопрос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50000" y="1903290"/>
            <a:ext cx="2157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проблемы: земли часто не хватало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 сохранении общины и традиций хозяйство нередко страдало из-за нехватки земли, а значит — из-за невозможности жить «по норме».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364400" y="1903290"/>
            <a:ext cx="2157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между деревней и городом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крестьян уходила на заработки в города и на стройки, а потом возвращалась. Эта связь показывала, что одна лишь традиция проблему не решала.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6278800" y="1903290"/>
            <a:ext cx="2157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Нерешённость аграрного вопроса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Переделы и зависимость от обычного уклада продолжали влиять на жизнь. Поэтому напряжение в деревне сохранялось, а конфликт накапливался.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нарастал социальный конфликт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промышленного роста к забастовкам и политическим требованиям (логика событий, ведущих к кризису 1905 года).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Либеральная оппозиция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49975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Либералы считали, что стране нужны конституция, законность и гражданские свободы. Они хотели, чтобы общество участвовало в управлении, а правила для государства стали понятнее и справедливее.
</a:t>
            </a:r>
            <a:endParaRPr lang="en-US" sz="11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283187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либералов были земские деятели, профессора, адвокаты и часть предпринимателей. Они не поддерживали революционное насилие и рассчитывали на постепенные реформы через власть.
</a:t>
            </a:r>
            <a:endParaRPr lang="en-US" sz="1186" dirty="0"/>
          </a:p>
        </p:txBody>
      </p:sp>
      <p:sp>
        <p:nvSpPr>
          <p:cNvPr id="8" name="Text 4"/>
          <p:cNvSpPr txBox="1"/>
          <p:nvPr/>
        </p:nvSpPr>
        <p:spPr>
          <a:xfrm>
            <a:off x="6116425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Главной целью либералов было ограничение самодержавия. Они настаивали на правовых «рамках» для управления, чтобы решения не зависели только от воли правителя.
</a:t>
            </a:r>
            <a:endParaRPr lang="en-US" sz="118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Революционные партии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306245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Эсеры делали основной упор на крестьянство, потому что именно оно составляло большую часть населения. Их идея заключалась в том, что землю должны получать те, кто на ней трудится.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14214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силы считали, что без сильного давления на власть перемены не произойдут. Они критиковали сохранение старой системы и требовали изменений, выходящих за рамки частичных поправок.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47035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Социал-демократы видели в рабочем классе главную силу перемен и связывали их с борьбой между трудом и капиталом. Они стремились организовать сопротивление несправедливым порядкам.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450000" y="3978036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Радикальные взгляды находили отклик там, где люди ощущали ухудшение жизни и отсутствие защиты. Поэтому революционные партии усиливали влияние среди недовольной части общества.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протестной активности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учебным материалам отмечается заметный подъем стачек с начала 1900-х годов и особенно в 1904 году, когда протесты становились более массовыми и политически окрашенными.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Тенденция к росту показывает, что недовольство усиливалось не отдельными вспышками, а накапливалось и объединяло разные группы: рабочих, студентов и крестьян.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курсы по истории России начала XX века (данные представлены в виде динамики/оценочного индекса; точные числа по годам могут различаться в источниках).
</a:t>
            </a:r>
            <a:endParaRPr lang="en-US" sz="57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75272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как центр общественной жизни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810900" y="2259825"/>
            <a:ext cx="3570900" cy="10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 и «нерв» политической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5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был столицей империи и местом концентрации власти и информации: там находились правительственные учреждения, университеты, крупные газеты и политические кружки. Поэтому любые события быстро становились общественной темой.
</a:t>
            </a:r>
            <a:endParaRPr lang="en-US" sz="1078" dirty="0"/>
          </a:p>
        </p:txBody>
      </p:sp>
      <p:sp>
        <p:nvSpPr>
          <p:cNvPr id="7" name="Text 3"/>
          <p:cNvSpPr txBox="1"/>
          <p:nvPr/>
        </p:nvSpPr>
        <p:spPr>
          <a:xfrm>
            <a:off x="810900" y="3632100"/>
            <a:ext cx="3570900" cy="10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Контрасты города и причины напряжения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столице особенно бросались в глаза различия между парадным центром и промышленными районами. Соседство чиновников, интеллигенции и рабочих окраин усиливало чувство несправедливости и подталкивало к протесту.
</a:t>
            </a:r>
            <a:endParaRPr lang="en-US" sz="108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8153" y="1861625"/>
            <a:ext cx="397500" cy="31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82951" y="1821875"/>
            <a:ext cx="397500" cy="397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77752" y="1861625"/>
            <a:ext cx="397500" cy="31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72552" y="1861625"/>
            <a:ext cx="397500" cy="318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12" name="Text 1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Образование, печать и новые идеи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588134" y="2582525"/>
            <a:ext cx="1821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образования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Сеть гимназий, университетов и технических училищ увеличивалась, а значит росло число грамотных людей. Это помогало формировать круг тех, кто умел спорить о государстве и законах.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2682943" y="2582525"/>
            <a:ext cx="1821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Газеты и журналы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Пресса быстрее распространяла новости и мнения, включая критические оценки политики. Общественные дискуссии о конституции и свободах становились заметнее даже вне официальных учреждений.
</a:t>
            </a:r>
            <a:endParaRPr lang="en-US" sz="800" dirty="0"/>
          </a:p>
        </p:txBody>
      </p:sp>
      <p:sp>
        <p:nvSpPr>
          <p:cNvPr id="15" name="Text 4"/>
          <p:cNvSpPr txBox="1"/>
          <p:nvPr/>
        </p:nvSpPr>
        <p:spPr>
          <a:xfrm>
            <a:off x="4777735" y="2582525"/>
            <a:ext cx="1821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Общественные обсуждения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Образованная часть общества обсуждала не только идеи свободы, но и вопросы повседневности: положение деревни и причины бедности. Такие разговоры сближали разные по происхождению группы людей.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6872538" y="2582525"/>
            <a:ext cx="1821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среда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Городской образ жизни усиливал обмен мнениями между студентами, служащими и работниками. Школа и печать поддерживали этот процесс, делая новые идеи устойчивыми и распространенными.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Национальный вопрос в Российской империи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1810175"/>
            <a:ext cx="2577600" cy="15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Империя объединяла десятки народов с разными языками и религиями. В Польше, Финляндии, Прибалтике, на Кавказе и в Средней Азии управление часто учитывало местные традиции.
</a:t>
            </a:r>
            <a:endParaRPr lang="en-US" sz="12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283203" y="1810175"/>
            <a:ext cx="2577600" cy="15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политика русификации и ограничения автономии вызывали недовольство части населения. Люди воспринимали эти меры как вмешательство в привычный уклад и в возможности самоуправления.
</a:t>
            </a:r>
            <a:endParaRPr lang="en-US" sz="1286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680468"/>
            <a:ext cx="5410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национальных окраинах усиливались требования расширения прав и возвращения участия в решениях. Так национальные проблемы постепенно превращались в один из факторов общего кризиса.
</a:t>
            </a:r>
            <a:endParaRPr lang="en-US" sz="128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1846824"/>
            <a:ext cx="4122000" cy="17276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проблемы империи к 1900 году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540727" y="1697375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началу XX века сложилось несколько взаимосвязанных кризисов: политического, социального, экономического, национального и культурного.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540725" y="2776222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показывает: проблемы не существовали по отдельности. Политическая закрытость усиливала социальное напряжение, а национальные конфликты расширяли масштаб кризиса.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Курс истории России для 9 класса.
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реформ к напряжению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цепочка: изменения общества и запаздывание реакции власти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реформы запаздывали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6944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Чиновничий аппарат работал медленно, а интересы разных групп сильно расходились. Дворяне, предприниматели, рабочие и крестьяне по-разному понимали, какие изменения нужны в первую очередь.
</a:t>
            </a:r>
            <a:endParaRPr lang="en-US" sz="1086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этого многие решения принимались поздно и внедрялись частично. Общественное напряжение росло быстрее, чем готовность власти менять систему, и конфликт углублялся.
</a:t>
            </a:r>
            <a:endParaRPr lang="en-US" sz="1086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6172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Правительство опасалось потерять контроль над страной и считало уступки признаком слабости. Поэтому меры часто ограничивались тем, что сохраняло прежние рычаги управления.
</a:t>
            </a:r>
            <a:endParaRPr lang="en-US" sz="10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менялось в обществе, а что оставалось прежним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Ускоренный рост городов и печати сопровождался расширением рабочей солидарности и политических обсуждений, но изменения прав и участия общества в управлении шли значительно медленнее.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между быстрыми переменами «внизу» и медленными реформами «сверху» объясняет незавершенность модернизации. Это создавало почву для обострения кризиса.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данные учебных курсов и методических материалов (представлены как сравнительный индекс изменений; точные численные значения по каждому показателю различаются по источникам).
</a:t>
            </a:r>
            <a:endParaRPr lang="en-US" sz="57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23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3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рубежа XIX—XX веков
</a:t>
            </a:r>
            <a:endParaRPr lang="en-US" sz="4312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3707950"/>
            <a:ext cx="4122000" cy="9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началу XX века Россия оставалась страной больших противоречий: промышленной в отдельных районах и аграрной по большинству населения, современной по технике и традиционной по политическому устройству. Нерешенные вопросы рабочих, крестьян, национальных окраин и политических свобод сформировали почву для революционного кризиса, а необходимость перемен стала очевидной для многих слоев общества.
</a:t>
            </a:r>
            <a:endParaRPr lang="en-US" sz="96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2026-05-12T18:25:42Z</dcterms:created>
  <dcterms:modified xsi:type="dcterms:W3CDTF">2026-05-12T18:25:42Z</dcterms:modified>
</cp:coreProperties>
</file>