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1958022"/>
            <a:ext cx="4347000" cy="27338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10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и время: почему эта тема важна в литературе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5217550" y="4500900"/>
            <a:ext cx="26286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5217550" y="3501125"/>
            <a:ext cx="3476400" cy="8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Поэзия сохраняет голос эпохи и нравственный выбор человека.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260517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и вызовы истории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поэзия XIX–XX веков развивалась на фоне реформ, войн, революций и цензуры. Именно поэтому вопрос о связи поэта и времени стал одним из ключевых: в стихах отражались не только события, но и перемены в сознании общества.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выражение «поэт и время»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6944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просто описывает события: он превращает их в образ, символ и эмоционально пережитую художественную правду, доступную читателю.
</a:t>
            </a:r>
            <a:endParaRPr lang="en-US" sz="1086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7716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как литература запоминает свою эпоху и почему одни стихи становятся голосом времени, а другие — его оценкой.
</a:t>
            </a:r>
            <a:endParaRPr lang="en-US" sz="1086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617200"/>
            <a:ext cx="4060200" cy="9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временем понимают не только историческую эпоху, но и духовную атмосферу, ценности общества, культурные нормы и личный опыт самого автора.
</a:t>
            </a:r>
            <a:endParaRPr lang="en-US" sz="10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0000" y="2701245"/>
            <a:ext cx="2747700" cy="19910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97793" y="2701137"/>
            <a:ext cx="2748000" cy="1991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45896" y="2701137"/>
            <a:ext cx="2748000" cy="1991227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50000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человек своей эпохи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596200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который слышит эпоху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 поэта редко существует вне времени: в ней слышны политические споры, городская речь, новые идеи и интонации поколения. Через выбор слов и ритмов автор показывает, в какой исторической среде он живет и что его волнует больше всего.
</a:t>
            </a:r>
            <a:endParaRPr lang="en-US" sz="840" dirty="0"/>
          </a:p>
        </p:txBody>
      </p:sp>
      <p:sp>
        <p:nvSpPr>
          <p:cNvPr id="11" name="Text 3"/>
          <p:cNvSpPr txBox="1"/>
          <p:nvPr/>
        </p:nvSpPr>
        <p:spPr>
          <a:xfrm>
            <a:off x="3344393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на фоне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2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отделен от событий, которые происходят вокруг него. Реформы, конфликты, общественные ожидания и литературные направления влияют на его взгляды, жанры и темы, а иногда даже на саму манеру говорить о мире.
</a:t>
            </a:r>
            <a:endParaRPr lang="en-US" sz="840" dirty="0"/>
          </a:p>
        </p:txBody>
      </p:sp>
      <p:sp>
        <p:nvSpPr>
          <p:cNvPr id="12" name="Text 4"/>
          <p:cNvSpPr txBox="1"/>
          <p:nvPr/>
        </p:nvSpPr>
        <p:spPr>
          <a:xfrm>
            <a:off x="6092496" y="1350000"/>
            <a:ext cx="24555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эпохи в рукописях и изданиях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28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Старые книги, черновики, портреты и городские пейзажи помогают увидеть, как тесно связаны творчество и историческая среда. Такие детали делают поэта не абстрактной фигурой, а живым человеком своей эпохи.
</a:t>
            </a:r>
            <a:endParaRPr lang="en-US" sz="865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образа поэта в русской литературе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роста показывает усиление личного голоса автора и усложнение его связи с историей.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XX веку, тем свободнее становится образ поэта и тем сильнее его внутренний конфликт с эпохой.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литературно-исторической традиции русской поэзии XIX — начала XX века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Пушкин: историческая мера и свобода личности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4997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творчестве Пушкина личная независимость сочетается с ощущением ответственности художника перед историей. Его герои часто оказываются перед выбором между частной судьбой и силой государственного начала.
</a:t>
            </a:r>
            <a:endParaRPr lang="en-US" sz="11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283187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«Борисе Годунове» и «Медном всаднике» особенно заметно столкновение власти, народа и человеческой личности. Эти произведения помогают увидеть историю не как схему, а как драму.
</a:t>
            </a:r>
            <a:endParaRPr lang="en-US" sz="1186" dirty="0"/>
          </a:p>
        </p:txBody>
      </p:sp>
      <p:sp>
        <p:nvSpPr>
          <p:cNvPr id="8" name="Text 4"/>
          <p:cNvSpPr txBox="1"/>
          <p:nvPr/>
        </p:nvSpPr>
        <p:spPr>
          <a:xfrm>
            <a:off x="6116425" y="2063000"/>
            <a:ext cx="2577600" cy="17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расширил границы поэтического взгляда: от узкого дворянского круга он пришел к более широкому пониманию национальной жизни. Поэтому его тексты остаются важными для чтения эпохи.
</a:t>
            </a:r>
            <a:endParaRPr lang="en-US" sz="11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60977" y="1564732"/>
            <a:ext cx="419738" cy="479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46285" y="2461405"/>
            <a:ext cx="449100" cy="35928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246285" y="3252959"/>
            <a:ext cx="449100" cy="449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2260966" y="4074102"/>
            <a:ext cx="419738" cy="479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Лермонтов: конфликт личности и поколения
</a:t>
            </a:r>
            <a:endParaRPr lang="en-US" sz="2400" dirty="0"/>
          </a:p>
        </p:txBody>
      </p:sp>
      <p:sp>
        <p:nvSpPr>
          <p:cNvPr id="1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6" name="Text 2"/>
          <p:cNvSpPr txBox="1"/>
          <p:nvPr/>
        </p:nvSpPr>
        <p:spPr>
          <a:xfrm>
            <a:off x="3070392" y="1509076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Одиночество героя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Лермонтовский лирический герой часто ощущает себя оторванным от окружающих. Это не просто личная черта, а признак внутреннего разлада целого поколения.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3070381" y="2345535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с обществом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поэта особенно остро звучит противопоставление личности и толпы. Общество представлено как пространство непонимания, в котором трудно найти духовную опору.
</a:t>
            </a:r>
            <a:endParaRPr lang="en-US" sz="800" dirty="0"/>
          </a:p>
        </p:txBody>
      </p:sp>
      <p:sp>
        <p:nvSpPr>
          <p:cNvPr id="18" name="Text 4"/>
          <p:cNvSpPr txBox="1"/>
          <p:nvPr/>
        </p:nvSpPr>
        <p:spPr>
          <a:xfrm>
            <a:off x="3070381" y="3181993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 диагноз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«Думе» и «Пророке» поэт говорит о разочаровании, усталости и невозможности честного действия. Его лирика становится точным выражением исторической тревоги.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070381" y="4018437"/>
            <a:ext cx="3904200" cy="5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и протест
</a:t>
            </a:r>
            <a:pPr algn="l" indent="0" marL="0">
              <a:lnSpc>
                <a:spcPct val="115000"/>
              </a:lnSpc>
              <a:buNone/>
            </a:pPr>
            <a:r>
              <a:rPr lang="en-US" sz="3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Лермонтовская интонация напряжена и полна скрытого вызова. Через нее поэт показывает не только личное чувство, но и кризис ценностей в современном ему мире.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1198513"/>
            <a:ext cx="8244000" cy="186702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9988" y="450000"/>
            <a:ext cx="8244000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поэтов и их исторического взгляда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035225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меняется образ поэта в разные эпохи и литературные направления.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797000" y="4035300"/>
            <a:ext cx="38970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поэт связан со временем, но его роль меняется: от наблюдателя к свидетелю, а затем к участнику исторического перелома.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51288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произведений русской литературы XIX — начала XX века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Николай Некрасов и гражданская поэзия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2306245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поэта важно не только выразить чувство, но и назвать правду времени. Поэтому его творчество воспринимается как нравственная оценка общественной жизни.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314214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поэзии Некрасова сострадание не отделено от гражданской позиции. Он пишет о страдании так, чтобы читатель почувствовал личную ответственность за происходящее.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1470350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сделал центром своей лирики судьбу простого человека. Его стихи показывают не украшенную реальность, а боль, несправедливость и тяжелую цену исторических перемен.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450000" y="3978036"/>
            <a:ext cx="4060200" cy="71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его стихи стали образцом гражданской поэзии: в них художественная сила соединяется с социальной совестью и вниманием к человеческому достоинству.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9527" y="0"/>
            <a:ext cx="392794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752725"/>
            <a:ext cx="3931800" cy="88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Серебряный век: поиск нового языка эпохи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810900" y="2259825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перелом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 стало временем резких перемен и культурной напряженности. Символисты, акмеисты и футуристы по-разному отвечали на чувство исторического кризиса.
</a:t>
            </a:r>
            <a:endParaRPr lang="en-US" sz="1086" dirty="0"/>
          </a:p>
        </p:txBody>
      </p:sp>
      <p:sp>
        <p:nvSpPr>
          <p:cNvPr id="7" name="Text 3"/>
          <p:cNvSpPr txBox="1"/>
          <p:nvPr/>
        </p:nvSpPr>
        <p:spPr>
          <a:xfrm>
            <a:off x="810900" y="3632100"/>
            <a:ext cx="3570900" cy="10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поэтической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искали новые ритмы, образы и способы говорить о современности. Так литература пыталась передать сложность эпохи, которая уже не укладывалась в старые формы.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историческое время влияет на поэзию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эпохи и событий — к личному опыту автора, затем к художественному образу и культурной памяти.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0000" y="1085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Блок: ощущение надвигающегося перелома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500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лирике Блока усиливаются тревожные ожидания и чувство неустойчивости мира. Личное переживание постепенно соединяется с предчувствием больших исторических перемен.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33644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о России и в поэме «Двенадцать» поэт фиксирует распад старого уклада и напряжённый поиск нового смысла, превращая современность в художественное свидетельство эпохи.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6278800" y="1903290"/>
            <a:ext cx="21576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 год и далее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Блок воспринимается как поэт перелома: его тексты читаются как документ времени, где надежда, страх и историческое предвидение существуют одновременно.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38" y="1697995"/>
            <a:ext cx="4122000" cy="20252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72025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в эпохи потрясений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50002" y="1697350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кризисные периоды поэты чаще обращаются к выбору, ответственности и внутреннему сопротивлению разрушению привычного мира.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450000" y="2776197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темы исторического конфликта и нравственного выбора; личная судьба не исчезает, а становится способом понять эпоху.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72013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русской поэзии XIX–XX веков; тематическая классификация для учебного анализа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Владимир Маяковский: поэт революционного времени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1512663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Маяковский воспринимал стих как действие: слово должно было не только отражать перемены, но и участвовать в перестройке общественного сознания.
</a:t>
            </a:r>
            <a:endParaRPr lang="en-US" sz="10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640851" y="1512675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поэтика строится на резком ритме, плакатной интонации и смелой метафоре, которые передают напряжение и ускорение революционной эпохи.
</a:t>
            </a:r>
            <a:endParaRPr lang="en-US" sz="1086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ранних произведениях преобладают энергия, вера в обновление и пафос исторического размаха, связанный с идеей преобразования мира.
</a:t>
            </a:r>
            <a:endParaRPr lang="en-US" sz="1086" dirty="0"/>
          </a:p>
        </p:txBody>
      </p:sp>
      <p:sp>
        <p:nvSpPr>
          <p:cNvPr id="9" name="Text 5"/>
          <p:cNvSpPr txBox="1"/>
          <p:nvPr/>
        </p:nvSpPr>
        <p:spPr>
          <a:xfrm>
            <a:off x="3640851" y="3244500"/>
            <a:ext cx="2929200" cy="14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Поздняя лирика показывает иное измерение времени: личную драму, одиночество и болезненное несоответствие между мечтой о будущем и реальностью.
</a:t>
            </a:r>
            <a:endParaRPr lang="en-US" sz="108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5418275" y="1925225"/>
            <a:ext cx="32757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способы сохраняли авторскую позицию, когда открытое высказывание становилось невозможным или опасным.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0000" y="1310544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50000" y="2621216"/>
            <a:ext cx="3275700" cy="12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приёма помогали поэтам обходить прямой запрет: аллегория, намёк и символ.
</a:t>
            </a:r>
            <a:endParaRPr lang="en-US" sz="1906" dirty="0"/>
          </a:p>
        </p:txBody>
      </p:sp>
      <p:sp>
        <p:nvSpPr>
          <p:cNvPr id="7" name="Text 4"/>
          <p:cNvSpPr txBox="1"/>
          <p:nvPr/>
        </p:nvSpPr>
        <p:spPr>
          <a:xfrm>
            <a:off x="5418275" y="4461225"/>
            <a:ext cx="3275700" cy="23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русской литературы и практики цензуры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25" y="2128696"/>
            <a:ext cx="4122000" cy="116385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0000" y="450000"/>
            <a:ext cx="4122000" cy="85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эпохи и доминирующие поэтические интонации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540727" y="1697375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темы и тональность поэтической речи в разные исторические периоды.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540725" y="2776222"/>
            <a:ext cx="3153300" cy="9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высказывания меняется вместе с эпохой: чем напряжённее время, тем сложнее прямое слово и заметнее роль подтекста.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450000" y="4525712"/>
            <a:ext cx="41220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русской поэзии
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" y="2892484"/>
            <a:ext cx="9144000" cy="22502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1025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сохраняет не только факт, но и чувство времени: страх, надежду, растерянность, сопротивление. Именно поэтому поэзия нередко точнее передаёт атмосферу эпохи, чем краткая хроника.
</a:t>
            </a:r>
            <a:endParaRPr lang="en-US" sz="1086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033100" y="1449000"/>
            <a:ext cx="3660900" cy="89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превращает частный опыт в культурную память, а читатель узнаёт в этом образе историю своего народа. Так художественное слово связывает личное переживание с общим историческим смыслом.
</a:t>
            </a:r>
            <a:endParaRPr lang="en-US" sz="1086" dirty="0"/>
          </a:p>
        </p:txBody>
      </p:sp>
      <p:sp>
        <p:nvSpPr>
          <p:cNvPr id="9" name="Text 3"/>
          <p:cNvSpPr txBox="1"/>
          <p:nvPr/>
        </p:nvSpPr>
        <p:spPr>
          <a:xfrm>
            <a:off x="450000" y="450000"/>
            <a:ext cx="82440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как хранитель исторической памяти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000" y="2073251"/>
            <a:ext cx="8244000" cy="261789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619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450000" y="450000"/>
            <a:ext cx="8244000" cy="4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личного переживания к общему смыслу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50025" y="990000"/>
            <a:ext cx="82440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биографического опыта поэта к универсальному значению художественного текста.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172" y="1808825"/>
            <a:ext cx="370650" cy="423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71025" y="1808825"/>
            <a:ext cx="317700" cy="423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00902" y="1861145"/>
            <a:ext cx="398700" cy="318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71247" y="1843425"/>
            <a:ext cx="398700" cy="354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241624" y="1821275"/>
            <a:ext cx="398700" cy="3987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1"/>
          <p:cNvSpPr txBox="1"/>
          <p:nvPr/>
        </p:nvSpPr>
        <p:spPr>
          <a:xfrm>
            <a:off x="450000" y="450000"/>
            <a:ext cx="8244000" cy="6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поэт и цифровое время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560146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публикация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 позволяют публиковать стихи мгновенно, без долгого ожидания печати. Это ускоряет отклик, но делает конкуренцию за внимание читателя особенно жёсткой.
</a:t>
            </a:r>
            <a:endParaRPr lang="en-US" sz="700" dirty="0"/>
          </a:p>
        </p:txBody>
      </p:sp>
      <p:sp>
        <p:nvSpPr>
          <p:cNvPr id="16" name="Text 3"/>
          <p:cNvSpPr txBox="1"/>
          <p:nvPr/>
        </p:nvSpPr>
        <p:spPr>
          <a:xfrm>
            <a:off x="2230519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формат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часто читают с экрана, короткими фрагментами и в потоке новостей. Поэту приходится учитывать ритм цифрового восприятия, не упрощая смысл.
</a:t>
            </a:r>
            <a:endParaRPr lang="en-US" sz="700" dirty="0"/>
          </a:p>
        </p:txBody>
      </p:sp>
      <p:sp>
        <p:nvSpPr>
          <p:cNvPr id="17" name="Text 4"/>
          <p:cNvSpPr txBox="1"/>
          <p:nvPr/>
        </p:nvSpPr>
        <p:spPr>
          <a:xfrm>
            <a:off x="3900878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Моментальная реакция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и репосты создают ощущение постоянного диалога с аудиторией. Однако быстрый отклик не всегда означает глубокое понимание поэтической мысли.
</a:t>
            </a:r>
            <a:endParaRPr lang="en-US" sz="700" dirty="0"/>
          </a:p>
        </p:txBody>
      </p:sp>
      <p:sp>
        <p:nvSpPr>
          <p:cNvPr id="18" name="Text 5"/>
          <p:cNvSpPr txBox="1"/>
          <p:nvPr/>
        </p:nvSpPr>
        <p:spPr>
          <a:xfrm>
            <a:off x="557124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Соперничество с визуальным контентом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конкурирует с видео, изображениями и мемами, поэтому особенно важны выразительность формы, точность слова и узнаваемый голос автора.
</a:t>
            </a:r>
            <a:endParaRPr lang="en-US" sz="700" dirty="0"/>
          </a:p>
        </p:txBody>
      </p:sp>
      <p:sp>
        <p:nvSpPr>
          <p:cNvPr id="19" name="Text 6"/>
          <p:cNvSpPr txBox="1"/>
          <p:nvPr/>
        </p:nvSpPr>
        <p:spPr>
          <a:xfrm>
            <a:off x="7241617" y="2582525"/>
            <a:ext cx="1452300" cy="120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глубины
</a:t>
            </a:r>
            <a:pPr algn="l" indent="0" marL="0">
              <a:lnSpc>
                <a:spcPct val="115000"/>
              </a:lnSpc>
              <a:buNone/>
            </a:pPr>
            <a:r>
              <a:rPr lang="en-US" sz="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цифровой среде поэзия удерживает темы одиночества, памяти, войны и выбора, напоминая, что подлинное слово не зависит от скорости передачи.
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50000" y="450000"/>
            <a:ext cx="8244000" cy="23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3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поэт не вне времени, а внутри него
</a:t>
            </a:r>
            <a:endParaRPr lang="en-US" sz="4312" dirty="0"/>
          </a:p>
        </p:txBody>
      </p:sp>
      <p:sp>
        <p:nvSpPr>
          <p:cNvPr id="4" name="Text 1"/>
          <p:cNvSpPr txBox="1"/>
          <p:nvPr/>
        </p:nvSpPr>
        <p:spPr>
          <a:xfrm>
            <a:off x="450000" y="3707950"/>
            <a:ext cx="4122000" cy="98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не стоит над эпохой со стороны: он проживает её противоречия и превращает их в слово, которое сохраняет память о времени и помогает понять человека в истории.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2026-05-23T20:47:05Z</dcterms:created>
  <dcterms:modified xsi:type="dcterms:W3CDTF">2026-05-23T20:47:05Z</dcterms:modified>
</cp:coreProperties>
</file>