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slideLayout" Target="../slideLayouts/slideLayout1.xml"/><Relationship Id="rId1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68331" y="274425"/>
            <a:ext cx="3736037" cy="4626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33500" y="395475"/>
            <a:ext cx="4148700" cy="1437000"/>
          </a:xfrm>
          <a:prstGeom prst="rect">
            <a:avLst/>
          </a:prstGeom>
          <a:noFill/>
          <a:ln/>
        </p:spPr>
        <p:txBody>
          <a:bodyPr wrap="square" lIns="0" tIns="0" rIns="0" bIns="0" rtlCol="0" anchor="ctr"/>
          <a:lstStyle/>
          <a:p>
            <a:pPr algn="l" indent="0" marL="0">
              <a:lnSpc>
                <a:spcPct val="90000"/>
              </a:lnSpc>
              <a:buNone/>
            </a:pPr>
            <a:r>
              <a:rPr lang="en-US" sz="3141" b="1" dirty="0">
                <a:solidFill>
                  <a:srgbClr val="000000"/>
                </a:solidFill>
                <a:latin typeface="Arial" pitchFamily="34" charset="0"/>
                <a:ea typeface="Arial" pitchFamily="34" charset="-122"/>
                <a:cs typeface="Arial" pitchFamily="34" charset="-120"/>
              </a:rPr>
              <a:t>Сотня тысяч и миллион: большие числа на уроке математики
</a:t>
            </a:r>
            <a:endParaRPr lang="en-US" sz="3141" dirty="0"/>
          </a:p>
        </p:txBody>
      </p:sp>
      <p:sp>
        <p:nvSpPr>
          <p:cNvPr id="6" name="Text 1"/>
          <p:cNvSpPr txBox="1"/>
          <p:nvPr/>
        </p:nvSpPr>
        <p:spPr>
          <a:xfrm>
            <a:off x="333488" y="4620663"/>
            <a:ext cx="4425900" cy="1647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
</a:t>
            </a:r>
            <a:endParaRPr lang="en-US" sz="900" dirty="0"/>
          </a:p>
        </p:txBody>
      </p:sp>
      <p:sp>
        <p:nvSpPr>
          <p:cNvPr id="7" name="Text 2"/>
          <p:cNvSpPr txBox="1"/>
          <p:nvPr/>
        </p:nvSpPr>
        <p:spPr>
          <a:xfrm>
            <a:off x="333500" y="2783650"/>
            <a:ext cx="4148700" cy="885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Узнаем, как читать, сравнивать и считать очень большие числа без страха.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75050" y="1343877"/>
            <a:ext cx="3548100" cy="318774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Большие числа вокруг нас
</a:t>
            </a:r>
            <a:endParaRPr lang="en-US" sz="3000" dirty="0"/>
          </a:p>
        </p:txBody>
      </p:sp>
      <p:sp>
        <p:nvSpPr>
          <p:cNvPr id="6" name="Text 1"/>
          <p:cNvSpPr txBox="1"/>
          <p:nvPr/>
        </p:nvSpPr>
        <p:spPr>
          <a:xfrm>
            <a:off x="900625" y="1502575"/>
            <a:ext cx="3349200" cy="28899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Большие числа встречаются в городах, библиотеках, магазинах и даже в копилке. После тысячи мы шаг за шагом идем к десяткам тысяч, сотням тысяч и миллиону. Это первый серьезный выход в мир очень больших количеств.
</a:t>
            </a:r>
            <a:endParaRPr lang="en-US" sz="1200" dirty="0"/>
          </a:p>
        </p:txBody>
      </p:sp>
      <p:sp>
        <p:nvSpPr>
          <p:cNvPr id="7"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992200" y="818825"/>
            <a:ext cx="3432300" cy="1997400"/>
          </a:xfrm>
          <a:prstGeom prst="rect">
            <a:avLst/>
          </a:prstGeom>
          <a:noFill/>
          <a:ln/>
        </p:spPr>
        <p:txBody>
          <a:bodyPr wrap="square" lIns="0" tIns="0" rIns="0" bIns="0" rtlCol="0" anchor="ctr"/>
          <a:lstStyle/>
          <a:p>
            <a:pPr algn="ctr" indent="0" marL="0">
              <a:lnSpc>
                <a:spcPct val="90000"/>
              </a:lnSpc>
              <a:buNone/>
            </a:pPr>
            <a:r>
              <a:rPr lang="en-US" sz="8803" b="1" dirty="0">
                <a:solidFill>
                  <a:srgbClr val="000000"/>
                </a:solidFill>
                <a:latin typeface="Arial" pitchFamily="34" charset="0"/>
                <a:ea typeface="Arial" pitchFamily="34" charset="-122"/>
                <a:cs typeface="Arial" pitchFamily="34" charset="-120"/>
              </a:rPr>
              <a:t>10 раз
</a:t>
            </a:r>
            <a:endParaRPr lang="en-US" sz="8803" dirty="0"/>
          </a:p>
        </p:txBody>
      </p:sp>
      <p:sp>
        <p:nvSpPr>
          <p:cNvPr id="4" name="Text 1"/>
          <p:cNvSpPr txBox="1"/>
          <p:nvPr/>
        </p:nvSpPr>
        <p:spPr>
          <a:xfrm>
            <a:off x="579275" y="4416125"/>
            <a:ext cx="3432300" cy="3318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Материал урока
</a:t>
            </a:r>
            <a:endParaRPr lang="en-US" sz="800" dirty="0"/>
          </a:p>
        </p:txBody>
      </p:sp>
      <p:sp>
        <p:nvSpPr>
          <p:cNvPr id="5"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3</a:t>
            </a:r>
            <a:endParaRPr lang="en-US" sz="800" dirty="0"/>
          </a:p>
        </p:txBody>
      </p:sp>
      <p:sp>
        <p:nvSpPr>
          <p:cNvPr id="6" name="Text 3"/>
          <p:cNvSpPr txBox="1"/>
          <p:nvPr/>
        </p:nvSpPr>
        <p:spPr>
          <a:xfrm>
            <a:off x="579275" y="1959200"/>
            <a:ext cx="3339600" cy="12255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От 1 000 к 10 000, а затем к 100 000 числа растут очень быстро. Такой шаг помогает увидеть, как работает большой счет.
</a:t>
            </a:r>
            <a:endParaRPr lang="en-US" sz="1100" dirty="0"/>
          </a:p>
        </p:txBody>
      </p:sp>
      <p:sp>
        <p:nvSpPr>
          <p:cNvPr id="7" name="Text 4"/>
          <p:cNvSpPr txBox="1"/>
          <p:nvPr/>
        </p:nvSpPr>
        <p:spPr>
          <a:xfrm>
            <a:off x="4992200" y="2949025"/>
            <a:ext cx="3432300" cy="1798800"/>
          </a:xfrm>
          <a:prstGeom prst="rect">
            <a:avLst/>
          </a:prstGeom>
          <a:noFill/>
          <a:ln/>
        </p:spPr>
        <p:txBody>
          <a:bodyPr wrap="square" lIns="0" tIns="0" rIns="0" bIns="0" rtlCol="0" anchor="t"/>
          <a:lstStyle/>
          <a:p>
            <a:pPr algn="ctr" indent="0" marL="0">
              <a:lnSpc>
                <a:spcPct val="90000"/>
              </a:lnSpc>
              <a:buNone/>
            </a:pPr>
            <a:r>
              <a:rPr lang="en-US" sz="2837" b="1" dirty="0">
                <a:solidFill>
                  <a:srgbClr val="000000"/>
                </a:solidFill>
                <a:latin typeface="Arial" pitchFamily="34" charset="0"/>
                <a:ea typeface="Arial" pitchFamily="34" charset="-122"/>
                <a:cs typeface="Arial" pitchFamily="34" charset="-120"/>
              </a:rPr>
              <a:t>больше становится каждое следующее круглое число в этом ряду.
</a:t>
            </a:r>
            <a:endParaRPr lang="en-US" sz="28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992200" y="818825"/>
            <a:ext cx="3432300" cy="1997400"/>
          </a:xfrm>
          <a:prstGeom prst="rect">
            <a:avLst/>
          </a:prstGeom>
          <a:noFill/>
          <a:ln/>
        </p:spPr>
        <p:txBody>
          <a:bodyPr wrap="square" lIns="0" tIns="0" rIns="0" bIns="0" rtlCol="0" anchor="ctr"/>
          <a:lstStyle/>
          <a:p>
            <a:pPr algn="ctr" indent="0" marL="0">
              <a:lnSpc>
                <a:spcPct val="90000"/>
              </a:lnSpc>
              <a:buNone/>
            </a:pPr>
            <a:r>
              <a:rPr lang="en-US" sz="8738" b="1" dirty="0">
                <a:solidFill>
                  <a:srgbClr val="000000"/>
                </a:solidFill>
                <a:latin typeface="Arial" pitchFamily="34" charset="0"/>
                <a:ea typeface="Arial" pitchFamily="34" charset="-122"/>
                <a:cs typeface="Arial" pitchFamily="34" charset="-120"/>
              </a:rPr>
              <a:t>5 нулей
</a:t>
            </a:r>
            <a:endParaRPr lang="en-US" sz="8738" dirty="0"/>
          </a:p>
        </p:txBody>
      </p:sp>
      <p:sp>
        <p:nvSpPr>
          <p:cNvPr id="4" name="Text 1"/>
          <p:cNvSpPr txBox="1"/>
          <p:nvPr/>
        </p:nvSpPr>
        <p:spPr>
          <a:xfrm>
            <a:off x="579275" y="4416125"/>
            <a:ext cx="3432300" cy="3318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Материал урока
</a:t>
            </a:r>
            <a:endParaRPr lang="en-US" sz="800" dirty="0"/>
          </a:p>
        </p:txBody>
      </p:sp>
      <p:sp>
        <p:nvSpPr>
          <p:cNvPr id="5"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4</a:t>
            </a:r>
            <a:endParaRPr lang="en-US" sz="800" dirty="0"/>
          </a:p>
        </p:txBody>
      </p:sp>
      <p:sp>
        <p:nvSpPr>
          <p:cNvPr id="6" name="Text 3"/>
          <p:cNvSpPr txBox="1"/>
          <p:nvPr/>
        </p:nvSpPr>
        <p:spPr>
          <a:xfrm>
            <a:off x="579275" y="1959200"/>
            <a:ext cx="3339600" cy="12255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Число 100 000 читается «сто тысяч». В записи нули помогают понять, что речь идет о крупном разряде и большой величине.
</a:t>
            </a:r>
            <a:endParaRPr lang="en-US" sz="1100" dirty="0"/>
          </a:p>
        </p:txBody>
      </p:sp>
      <p:sp>
        <p:nvSpPr>
          <p:cNvPr id="7" name="Text 4"/>
          <p:cNvSpPr txBox="1"/>
          <p:nvPr/>
        </p:nvSpPr>
        <p:spPr>
          <a:xfrm>
            <a:off x="4992200" y="2949025"/>
            <a:ext cx="3432300" cy="1798800"/>
          </a:xfrm>
          <a:prstGeom prst="rect">
            <a:avLst/>
          </a:prstGeom>
          <a:noFill/>
          <a:ln/>
        </p:spPr>
        <p:txBody>
          <a:bodyPr wrap="square" lIns="0" tIns="0" rIns="0" bIns="0" rtlCol="0" anchor="t"/>
          <a:lstStyle/>
          <a:p>
            <a:pPr algn="ctr" indent="0" marL="0">
              <a:lnSpc>
                <a:spcPct val="90000"/>
              </a:lnSpc>
              <a:buNone/>
            </a:pPr>
            <a:r>
              <a:rPr lang="en-US" sz="3502" b="1" dirty="0">
                <a:solidFill>
                  <a:srgbClr val="000000"/>
                </a:solidFill>
                <a:latin typeface="Arial" pitchFamily="34" charset="0"/>
                <a:ea typeface="Arial" pitchFamily="34" charset="-122"/>
                <a:cs typeface="Arial" pitchFamily="34" charset="-120"/>
              </a:rPr>
              <a:t>стоят в записи после единицы и показывают размер числа.
</a:t>
            </a:r>
            <a:endParaRPr lang="en-US" sz="350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21700" y="1554284"/>
            <a:ext cx="2265000" cy="1908882"/>
          </a:xfrm>
          <a:prstGeom prst="rect">
            <a:avLst/>
          </a:prstGeom>
        </p:spPr>
      </p:pic>
      <p:pic>
        <p:nvPicPr>
          <p:cNvPr id="5" name="Image 3" descr="preencoded.png">    </p:cNvPr>
          <p:cNvPicPr>
            <a:picLocks noChangeAspect="1"/>
          </p:cNvPicPr>
          <p:nvPr/>
        </p:nvPicPr>
        <p:blipFill>
          <a:blip r:embed="rId4"/>
          <a:stretch>
            <a:fillRect/>
          </a:stretch>
        </p:blipFill>
        <p:spPr>
          <a:xfrm>
            <a:off x="3430625" y="1554284"/>
            <a:ext cx="2265000" cy="1908882"/>
          </a:xfrm>
          <a:prstGeom prst="rect">
            <a:avLst/>
          </a:prstGeom>
        </p:spPr>
      </p:pic>
      <p:pic>
        <p:nvPicPr>
          <p:cNvPr id="6" name="Image 4" descr="preencoded.png">    </p:cNvPr>
          <p:cNvPicPr>
            <a:picLocks noChangeAspect="1"/>
          </p:cNvPicPr>
          <p:nvPr/>
        </p:nvPicPr>
        <p:blipFill>
          <a:blip r:embed="rId5"/>
          <a:stretch>
            <a:fillRect/>
          </a:stretch>
        </p:blipFill>
        <p:spPr>
          <a:xfrm>
            <a:off x="6186075" y="1554284"/>
            <a:ext cx="2265000" cy="1908882"/>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Как увидеть сто тысяч по частям
</a:t>
            </a:r>
            <a:endParaRPr lang="en-US" sz="3000" dirty="0"/>
          </a:p>
        </p:txBody>
      </p:sp>
      <p:sp>
        <p:nvSpPr>
          <p:cNvPr id="9"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5</a:t>
            </a:r>
            <a:endParaRPr lang="en-US" sz="800" dirty="0"/>
          </a:p>
        </p:txBody>
      </p:sp>
      <p:sp>
        <p:nvSpPr>
          <p:cNvPr id="10" name="Text 2"/>
          <p:cNvSpPr txBox="1"/>
          <p:nvPr/>
        </p:nvSpPr>
        <p:spPr>
          <a:xfrm>
            <a:off x="893750" y="3553675"/>
            <a:ext cx="1920900" cy="1245600"/>
          </a:xfrm>
          <a:prstGeom prst="rect">
            <a:avLst/>
          </a:prstGeom>
          <a:noFill/>
          <a:ln/>
        </p:spPr>
        <p:txBody>
          <a:bodyPr wrap="square" lIns="0" tIns="0" rIns="0" bIns="0" rtlCol="0" anchor="t"/>
          <a:lstStyle/>
          <a:p>
            <a:pPr algn="ctr" indent="0" marL="0">
              <a:lnSpc>
                <a:spcPct val="115000"/>
              </a:lnSpc>
              <a:buNone/>
            </a:pPr>
            <a:r>
              <a:rPr lang="en-US" sz="961" b="1" dirty="0">
                <a:solidFill>
                  <a:srgbClr val="000000"/>
                </a:solidFill>
                <a:latin typeface="Arial" pitchFamily="34" charset="0"/>
                <a:ea typeface="Arial" pitchFamily="34" charset="-122"/>
                <a:cs typeface="Arial" pitchFamily="34" charset="-120"/>
              </a:rPr>
              <a:t>Сто стопочек по тысяче
</a:t>
            </a:r>
            <a:pPr algn="ctr" indent="0" marL="0">
              <a:lnSpc>
                <a:spcPct val="115000"/>
              </a:lnSpc>
              <a:buNone/>
            </a:pPr>
            <a:r>
              <a:rPr lang="en-US" sz="941"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74" dirty="0">
                <a:solidFill>
                  <a:srgbClr val="000000"/>
                </a:solidFill>
                <a:latin typeface="Arial" pitchFamily="34" charset="0"/>
                <a:ea typeface="Arial" pitchFamily="34" charset="-122"/>
                <a:cs typeface="Arial" pitchFamily="34" charset="-120"/>
              </a:rPr>
              <a:t>Можно разложить 100 000 как 100 одинаковых пачек по 1 000. Тогда большое число перестает казаться огромной стеной цифр. Оно превращается в аккуратные стопочки, которые легко пересчитать и удобно показать на картинке.
</a:t>
            </a:r>
            <a:endParaRPr lang="en-US" sz="961" dirty="0"/>
          </a:p>
        </p:txBody>
      </p:sp>
      <p:sp>
        <p:nvSpPr>
          <p:cNvPr id="11" name="Text 3"/>
          <p:cNvSpPr txBox="1"/>
          <p:nvPr/>
        </p:nvSpPr>
        <p:spPr>
          <a:xfrm>
            <a:off x="3570725" y="3553675"/>
            <a:ext cx="1920900" cy="1245600"/>
          </a:xfrm>
          <a:prstGeom prst="rect">
            <a:avLst/>
          </a:prstGeom>
          <a:noFill/>
          <a:ln/>
        </p:spPr>
        <p:txBody>
          <a:bodyPr wrap="square" lIns="0" tIns="0" rIns="0" bIns="0" rtlCol="0" anchor="t"/>
          <a:lstStyle/>
          <a:p>
            <a:pPr algn="ctr" indent="0" marL="0">
              <a:lnSpc>
                <a:spcPct val="115000"/>
              </a:lnSpc>
              <a:buNone/>
            </a:pPr>
            <a:r>
              <a:rPr lang="en-US" sz="963" b="1" dirty="0">
                <a:solidFill>
                  <a:srgbClr val="000000"/>
                </a:solidFill>
                <a:latin typeface="Arial" pitchFamily="34" charset="0"/>
                <a:ea typeface="Arial" pitchFamily="34" charset="-122"/>
                <a:cs typeface="Arial" pitchFamily="34" charset="-120"/>
              </a:rPr>
              <a:t>Десять больших групп
</a:t>
            </a:r>
            <a:pPr algn="ctr" indent="0" marL="0">
              <a:lnSpc>
                <a:spcPct val="115000"/>
              </a:lnSpc>
              <a:buNone/>
            </a:pPr>
            <a:r>
              <a:rPr lang="en-US" sz="942"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75" dirty="0">
                <a:solidFill>
                  <a:srgbClr val="000000"/>
                </a:solidFill>
                <a:latin typeface="Arial" pitchFamily="34" charset="0"/>
                <a:ea typeface="Arial" pitchFamily="34" charset="-122"/>
                <a:cs typeface="Arial" pitchFamily="34" charset="-120"/>
              </a:rPr>
              <a:t>Еще один способ — собрать 100 000 из 10 групп по 10 000. Каждая группа выглядит заметной, но не пугающей. Когда рядом стоят одинаковые наборы кубиков или карточек, становится ясно, что большое число складывается из понятных частей.
</a:t>
            </a:r>
            <a:endParaRPr lang="en-US" sz="963" dirty="0"/>
          </a:p>
        </p:txBody>
      </p:sp>
      <p:sp>
        <p:nvSpPr>
          <p:cNvPr id="12" name="Text 4"/>
          <p:cNvSpPr txBox="1"/>
          <p:nvPr/>
        </p:nvSpPr>
        <p:spPr>
          <a:xfrm>
            <a:off x="6326175" y="3553675"/>
            <a:ext cx="1920900" cy="1245600"/>
          </a:xfrm>
          <a:prstGeom prst="rect">
            <a:avLst/>
          </a:prstGeom>
          <a:noFill/>
          <a:ln/>
        </p:spPr>
        <p:txBody>
          <a:bodyPr wrap="square" lIns="0" tIns="0" rIns="0" bIns="0" rtlCol="0" anchor="t"/>
          <a:lstStyle/>
          <a:p>
            <a:pPr algn="ctr" indent="0" marL="0">
              <a:lnSpc>
                <a:spcPct val="115000"/>
              </a:lnSpc>
              <a:buNone/>
            </a:pPr>
            <a:r>
              <a:rPr lang="en-US" sz="912" b="1" dirty="0">
                <a:solidFill>
                  <a:srgbClr val="000000"/>
                </a:solidFill>
                <a:latin typeface="Arial" pitchFamily="34" charset="0"/>
                <a:ea typeface="Arial" pitchFamily="34" charset="-122"/>
                <a:cs typeface="Arial" pitchFamily="34" charset="-120"/>
              </a:rPr>
              <a:t>Картинки, которые помогают считать
</a:t>
            </a:r>
            <a:pPr algn="ctr" indent="0" marL="0">
              <a:lnSpc>
                <a:spcPct val="115000"/>
              </a:lnSpc>
              <a:buNone/>
            </a:pPr>
            <a:r>
              <a:rPr lang="en-US" sz="893"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29" dirty="0">
                <a:solidFill>
                  <a:srgbClr val="000000"/>
                </a:solidFill>
                <a:latin typeface="Arial" pitchFamily="34" charset="0"/>
                <a:ea typeface="Arial" pitchFamily="34" charset="-122"/>
                <a:cs typeface="Arial" pitchFamily="34" charset="-120"/>
              </a:rPr>
              <a:t>Для такого изображения подойдут звездочки, шарики, кубики или жетоны. Главное — разложить их ровными группами и не смешивать. Тогда даже очень большое число можно увидеть глазами и лучше запомнить его состав.
</a:t>
            </a:r>
            <a:endParaRPr lang="en-US" sz="91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87175" y="395475"/>
            <a:ext cx="79854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Счет сотнями тысяч
</a:t>
            </a:r>
            <a:endParaRPr lang="en-US" sz="3000" dirty="0"/>
          </a:p>
        </p:txBody>
      </p:sp>
      <p:sp>
        <p:nvSpPr>
          <p:cNvPr id="8" name="Text 1"/>
          <p:cNvSpPr txBox="1"/>
          <p:nvPr/>
        </p:nvSpPr>
        <p:spPr>
          <a:xfrm>
            <a:off x="820200" y="1833125"/>
            <a:ext cx="1791600" cy="28206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Начинаем с 100 000 и прибавляем сразу по одной сотне тысяч. Получаем 200 000, затем 300 000 — шаги одинаковые, как на ровной лестнице.
</a:t>
            </a:r>
            <a:endParaRPr lang="en-US" sz="1200" dirty="0"/>
          </a:p>
        </p:txBody>
      </p:sp>
      <p:sp>
        <p:nvSpPr>
          <p:cNvPr id="9"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6</a:t>
            </a:r>
            <a:endParaRPr lang="en-US" sz="800" dirty="0"/>
          </a:p>
        </p:txBody>
      </p:sp>
      <p:sp>
        <p:nvSpPr>
          <p:cNvPr id="10" name="Text 3"/>
          <p:cNvSpPr txBox="1"/>
          <p:nvPr/>
        </p:nvSpPr>
        <p:spPr>
          <a:xfrm>
            <a:off x="3554767" y="1833125"/>
            <a:ext cx="1791600" cy="28206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Каждое новое число больше предыдущего на 100 000. Такой счет удобно проговаривать вслух, чтобы лучше почувствовать порядок больших чисел и не сбиться.
</a:t>
            </a:r>
            <a:endParaRPr lang="en-US" sz="1200" dirty="0"/>
          </a:p>
        </p:txBody>
      </p:sp>
      <p:sp>
        <p:nvSpPr>
          <p:cNvPr id="11" name="Text 4"/>
          <p:cNvSpPr txBox="1"/>
          <p:nvPr/>
        </p:nvSpPr>
        <p:spPr>
          <a:xfrm>
            <a:off x="6412247" y="1833125"/>
            <a:ext cx="1791600" cy="28206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Если продолжить, можно дойти до 500 000 и дальше. Главное — помнить: здесь мы не считаем по одному, а делаем большие и уверенные шаги.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1175" y="1650180"/>
            <a:ext cx="8302200" cy="284674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75" y="395475"/>
            <a:ext cx="7967700" cy="4071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Как образуется миллион
</a:t>
            </a:r>
            <a:endParaRPr lang="en-US" sz="2400" dirty="0"/>
          </a:p>
        </p:txBody>
      </p:sp>
      <p:sp>
        <p:nvSpPr>
          <p:cNvPr id="6"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7</a:t>
            </a:r>
            <a:endParaRPr lang="en-US" sz="800" dirty="0"/>
          </a:p>
        </p:txBody>
      </p:sp>
      <p:sp>
        <p:nvSpPr>
          <p:cNvPr id="7" name="Text 2"/>
          <p:cNvSpPr txBox="1"/>
          <p:nvPr/>
        </p:nvSpPr>
        <p:spPr>
          <a:xfrm>
            <a:off x="579275" y="849230"/>
            <a:ext cx="7967700" cy="1959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Переходы показывают, как число увеличивается в 10 раз на каждом шаге.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992200" y="818825"/>
            <a:ext cx="3432300" cy="1997400"/>
          </a:xfrm>
          <a:prstGeom prst="rect">
            <a:avLst/>
          </a:prstGeom>
          <a:noFill/>
          <a:ln/>
        </p:spPr>
        <p:txBody>
          <a:bodyPr wrap="square" lIns="0" tIns="0" rIns="0" bIns="0" rtlCol="0" anchor="ctr"/>
          <a:lstStyle/>
          <a:p>
            <a:pPr algn="ctr" indent="0" marL="0">
              <a:lnSpc>
                <a:spcPct val="90000"/>
              </a:lnSpc>
              <a:buNone/>
            </a:pPr>
            <a:r>
              <a:rPr lang="en-US" sz="8738" b="1" dirty="0">
                <a:solidFill>
                  <a:srgbClr val="000000"/>
                </a:solidFill>
                <a:latin typeface="Arial" pitchFamily="34" charset="0"/>
                <a:ea typeface="Arial" pitchFamily="34" charset="-122"/>
                <a:cs typeface="Arial" pitchFamily="34" charset="-120"/>
              </a:rPr>
              <a:t>6 нулей
</a:t>
            </a:r>
            <a:endParaRPr lang="en-US" sz="8738" dirty="0"/>
          </a:p>
        </p:txBody>
      </p:sp>
      <p:sp>
        <p:nvSpPr>
          <p:cNvPr id="4" name="Text 1"/>
          <p:cNvSpPr txBox="1"/>
          <p:nvPr/>
        </p:nvSpPr>
        <p:spPr>
          <a:xfrm>
            <a:off x="579275" y="4416125"/>
            <a:ext cx="3432300" cy="3318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Материал урока
</a:t>
            </a:r>
            <a:endParaRPr lang="en-US" sz="800" dirty="0"/>
          </a:p>
        </p:txBody>
      </p:sp>
      <p:sp>
        <p:nvSpPr>
          <p:cNvPr id="5"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8</a:t>
            </a:r>
            <a:endParaRPr lang="en-US" sz="800" dirty="0"/>
          </a:p>
        </p:txBody>
      </p:sp>
      <p:sp>
        <p:nvSpPr>
          <p:cNvPr id="6" name="Text 3"/>
          <p:cNvSpPr txBox="1"/>
          <p:nvPr/>
        </p:nvSpPr>
        <p:spPr>
          <a:xfrm>
            <a:off x="579275" y="1959200"/>
            <a:ext cx="3339600" cy="12255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Миллион намного больше тысячи и ста тысяч. Это слово часто встречается в задачах, новостях и названиях больших количеств.
</a:t>
            </a:r>
            <a:endParaRPr lang="en-US" sz="1100" dirty="0"/>
          </a:p>
        </p:txBody>
      </p:sp>
      <p:sp>
        <p:nvSpPr>
          <p:cNvPr id="7" name="Text 4"/>
          <p:cNvSpPr txBox="1"/>
          <p:nvPr/>
        </p:nvSpPr>
        <p:spPr>
          <a:xfrm>
            <a:off x="4992200" y="2949025"/>
            <a:ext cx="3432300" cy="1798800"/>
          </a:xfrm>
          <a:prstGeom prst="rect">
            <a:avLst/>
          </a:prstGeom>
          <a:noFill/>
          <a:ln/>
        </p:spPr>
        <p:txBody>
          <a:bodyPr wrap="square" lIns="0" tIns="0" rIns="0" bIns="0" rtlCol="0" anchor="t"/>
          <a:lstStyle/>
          <a:p>
            <a:pPr algn="ctr" indent="0" marL="0">
              <a:lnSpc>
                <a:spcPct val="90000"/>
              </a:lnSpc>
              <a:buNone/>
            </a:pPr>
            <a:r>
              <a:rPr lang="en-US" sz="3600" b="1" dirty="0">
                <a:solidFill>
                  <a:srgbClr val="000000"/>
                </a:solidFill>
                <a:latin typeface="Arial" pitchFamily="34" charset="0"/>
                <a:ea typeface="Arial" pitchFamily="34" charset="-122"/>
                <a:cs typeface="Arial" pitchFamily="34" charset="-120"/>
              </a:rPr>
              <a:t>стоят в записи числа, которое называется миллион.
</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7400" y="2373703"/>
            <a:ext cx="3802127" cy="2836744"/>
          </a:xfrm>
          <a:prstGeom prst="rect">
            <a:avLst/>
          </a:prstGeom>
        </p:spPr>
      </p:pic>
      <p:pic>
        <p:nvPicPr>
          <p:cNvPr id="5" name="Image 3" descr="preencoded.png">    </p:cNvPr>
          <p:cNvPicPr>
            <a:picLocks noChangeAspect="1"/>
          </p:cNvPicPr>
          <p:nvPr/>
        </p:nvPicPr>
        <p:blipFill>
          <a:blip r:embed="rId4"/>
          <a:stretch>
            <a:fillRect/>
          </a:stretch>
        </p:blipFill>
        <p:spPr>
          <a:xfrm>
            <a:off x="4929074" y="2373825"/>
            <a:ext cx="3802127" cy="2836744"/>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Миллион наглядно
</a:t>
            </a:r>
            <a:endParaRPr lang="en-US" sz="3000" dirty="0"/>
          </a:p>
        </p:txBody>
      </p:sp>
      <p:sp>
        <p:nvSpPr>
          <p:cNvPr id="8" name="Text 1"/>
          <p:cNvSpPr txBox="1"/>
          <p:nvPr/>
        </p:nvSpPr>
        <p:spPr>
          <a:xfrm>
            <a:off x="926797" y="1399484"/>
            <a:ext cx="2836546" cy="855600"/>
          </a:xfrm>
          <a:prstGeom prst="rect">
            <a:avLst/>
          </a:prstGeom>
          <a:noFill/>
          <a:ln/>
        </p:spPr>
        <p:txBody>
          <a:bodyPr wrap="square" lIns="0" tIns="0" rIns="0" bIns="0" rtlCol="0" anchor="t"/>
          <a:lstStyle/>
          <a:p>
            <a:pPr algn="ctr" indent="0" marL="0">
              <a:lnSpc>
                <a:spcPct val="115000"/>
              </a:lnSpc>
              <a:buNone/>
            </a:pPr>
            <a:r>
              <a:rPr lang="en-US" sz="910" b="1" dirty="0">
                <a:solidFill>
                  <a:srgbClr val="000000"/>
                </a:solidFill>
                <a:latin typeface="Arial" pitchFamily="34" charset="0"/>
                <a:ea typeface="Arial" pitchFamily="34" charset="-122"/>
                <a:cs typeface="Arial" pitchFamily="34" charset="-120"/>
              </a:rPr>
              <a:t>Тысяча тысяч
</a:t>
            </a:r>
            <a:pPr algn="ctr" indent="0" marL="0">
              <a:lnSpc>
                <a:spcPct val="115000"/>
              </a:lnSpc>
              <a:buNone/>
            </a:pPr>
            <a:r>
              <a:rPr lang="en-US" sz="808"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27" dirty="0">
                <a:solidFill>
                  <a:srgbClr val="000000"/>
                </a:solidFill>
                <a:latin typeface="Arial" pitchFamily="34" charset="0"/>
                <a:ea typeface="Arial" pitchFamily="34" charset="-122"/>
                <a:cs typeface="Arial" pitchFamily="34" charset="-120"/>
              </a:rPr>
              <a:t>Миллион удобно представить как 1 000 тысяч. Если разложить их по маленьким одинаковым кучкам, становится видно, насколько длинной получится вся цепочка. Такое изображение помогает не потеряться в огромном числе.
</a:t>
            </a:r>
            <a:endParaRPr lang="en-US" sz="910" dirty="0"/>
          </a:p>
        </p:txBody>
      </p:sp>
      <p:sp>
        <p:nvSpPr>
          <p:cNvPr id="9" name="Text 2"/>
          <p:cNvSpPr txBox="1"/>
          <p:nvPr/>
        </p:nvSpPr>
        <p:spPr>
          <a:xfrm>
            <a:off x="5411867" y="1399475"/>
            <a:ext cx="2836546" cy="855600"/>
          </a:xfrm>
          <a:prstGeom prst="rect">
            <a:avLst/>
          </a:prstGeom>
          <a:noFill/>
          <a:ln/>
        </p:spPr>
        <p:txBody>
          <a:bodyPr wrap="square" lIns="0" tIns="0" rIns="0" bIns="0" rtlCol="0" anchor="t"/>
          <a:lstStyle/>
          <a:p>
            <a:pPr algn="ctr" indent="0" marL="0">
              <a:lnSpc>
                <a:spcPct val="115000"/>
              </a:lnSpc>
              <a:buNone/>
            </a:pPr>
            <a:r>
              <a:rPr lang="en-US" sz="910" b="1" dirty="0">
                <a:solidFill>
                  <a:srgbClr val="000000"/>
                </a:solidFill>
                <a:latin typeface="Arial" pitchFamily="34" charset="0"/>
                <a:ea typeface="Arial" pitchFamily="34" charset="-122"/>
                <a:cs typeface="Arial" pitchFamily="34" charset="-120"/>
              </a:rPr>
              <a:t>Десять сотен тысяч
</a:t>
            </a:r>
            <a:pPr algn="ctr" indent="0" marL="0">
              <a:lnSpc>
                <a:spcPct val="115000"/>
              </a:lnSpc>
              <a:buNone/>
            </a:pPr>
            <a:r>
              <a:rPr lang="en-US" sz="808"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27" dirty="0">
                <a:solidFill>
                  <a:srgbClr val="000000"/>
                </a:solidFill>
                <a:latin typeface="Arial" pitchFamily="34" charset="0"/>
                <a:ea typeface="Arial" pitchFamily="34" charset="-122"/>
                <a:cs typeface="Arial" pitchFamily="34" charset="-120"/>
              </a:rPr>
              <a:t>Еще один вариант — показать 1 000 000 как 10 сотен тысяч. Каждая группа выглядит понятной, а вместе они образуют очень большое число. Наглядность здесь особенно полезна: она помогает мозгу не удивляться слишком сильно.
</a:t>
            </a:r>
            <a:endParaRPr lang="en-US" sz="910" dirty="0"/>
          </a:p>
        </p:txBody>
      </p:sp>
      <p:sp>
        <p:nvSpPr>
          <p:cNvPr id="10" name="Text 3"/>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9</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31100" y="395475"/>
            <a:ext cx="8064000" cy="749400"/>
          </a:xfrm>
          <a:prstGeom prst="rect">
            <a:avLst/>
          </a:prstGeom>
          <a:noFill/>
          <a:ln/>
        </p:spPr>
        <p:txBody>
          <a:bodyPr wrap="square" lIns="0" tIns="0" rIns="0" bIns="0" rtlCol="0" anchor="ctr"/>
          <a:lstStyle/>
          <a:p>
            <a:pPr algn="ctr" indent="0" marL="0">
              <a:lnSpc>
                <a:spcPct val="90000"/>
              </a:lnSpc>
              <a:buNone/>
            </a:pPr>
            <a:r>
              <a:rPr lang="en-US" sz="3000" b="1" dirty="0">
                <a:solidFill>
                  <a:srgbClr val="000000"/>
                </a:solidFill>
                <a:latin typeface="Arial" pitchFamily="34" charset="0"/>
                <a:ea typeface="Arial" pitchFamily="34" charset="-122"/>
                <a:cs typeface="Arial" pitchFamily="34" charset="-120"/>
              </a:rPr>
              <a:t>Разряды в больших числах
</a:t>
            </a:r>
            <a:endParaRPr lang="en-US" sz="3000" dirty="0"/>
          </a:p>
        </p:txBody>
      </p:sp>
      <p:sp>
        <p:nvSpPr>
          <p:cNvPr id="5" name="Text 1"/>
          <p:cNvSpPr txBox="1"/>
          <p:nvPr/>
        </p:nvSpPr>
        <p:spPr>
          <a:xfrm>
            <a:off x="1374738" y="2087075"/>
            <a:ext cx="6385200" cy="708300"/>
          </a:xfrm>
          <a:prstGeom prst="rect">
            <a:avLst/>
          </a:prstGeom>
          <a:noFill/>
          <a:ln/>
        </p:spPr>
        <p:txBody>
          <a:bodyPr wrap="square" lIns="0" tIns="0" rIns="0" bIns="0" rtlCol="0" anchor="ctr"/>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В числе каждая цифра стоит на своем месте: единицы, десятки, сотни, тысячи. Чем левее цифра, тем больше ее значение, поэтому важно не путать порядок.
</a:t>
            </a:r>
            <a:endParaRPr lang="en-US" sz="1200" dirty="0"/>
          </a:p>
        </p:txBody>
      </p:sp>
      <p:sp>
        <p:nvSpPr>
          <p:cNvPr id="6"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10</a:t>
            </a:r>
            <a:endParaRPr lang="en-US" sz="800" dirty="0"/>
          </a:p>
        </p:txBody>
      </p:sp>
      <p:sp>
        <p:nvSpPr>
          <p:cNvPr id="7" name="Text 3"/>
          <p:cNvSpPr txBox="1"/>
          <p:nvPr/>
        </p:nvSpPr>
        <p:spPr>
          <a:xfrm>
            <a:off x="1374738" y="2938605"/>
            <a:ext cx="6385200" cy="708300"/>
          </a:xfrm>
          <a:prstGeom prst="rect">
            <a:avLst/>
          </a:prstGeom>
          <a:noFill/>
          <a:ln/>
        </p:spPr>
        <p:txBody>
          <a:bodyPr wrap="square" lIns="0" tIns="0" rIns="0" bIns="0" rtlCol="0" anchor="ctr"/>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Дальше идут десятки тысяч и сотни тысяч, а потом новый крупный разряд — миллион. Разряды помогают быстро понять, какое число больше и как его читать.
</a:t>
            </a:r>
            <a:endParaRPr lang="en-US" sz="1200" dirty="0"/>
          </a:p>
        </p:txBody>
      </p:sp>
      <p:sp>
        <p:nvSpPr>
          <p:cNvPr id="8" name="Text 4"/>
          <p:cNvSpPr txBox="1"/>
          <p:nvPr/>
        </p:nvSpPr>
        <p:spPr>
          <a:xfrm>
            <a:off x="1374738" y="3790148"/>
            <a:ext cx="6385200" cy="708300"/>
          </a:xfrm>
          <a:prstGeom prst="rect">
            <a:avLst/>
          </a:prstGeom>
          <a:noFill/>
          <a:ln/>
        </p:spPr>
        <p:txBody>
          <a:bodyPr wrap="square" lIns="0" tIns="0" rIns="0" bIns="0" rtlCol="0" anchor="ctr"/>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Если смотреть на число по разрядам, ошибки становятся заметнее. Тогда запись 100 000 и 1 000 000 уже не выглядит загадкой, а читается спокойно и уверенно.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1175" y="1650180"/>
            <a:ext cx="8302200" cy="284674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75" y="395475"/>
            <a:ext cx="7967700" cy="4071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Порядок разрядов
</a:t>
            </a:r>
            <a:endParaRPr lang="en-US" sz="2400" dirty="0"/>
          </a:p>
        </p:txBody>
      </p:sp>
      <p:sp>
        <p:nvSpPr>
          <p:cNvPr id="6"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11</a:t>
            </a:r>
            <a:endParaRPr lang="en-US" sz="800" dirty="0"/>
          </a:p>
        </p:txBody>
      </p:sp>
      <p:sp>
        <p:nvSpPr>
          <p:cNvPr id="7" name="Text 2"/>
          <p:cNvSpPr txBox="1"/>
          <p:nvPr/>
        </p:nvSpPr>
        <p:spPr>
          <a:xfrm>
            <a:off x="579275" y="849230"/>
            <a:ext cx="7967700" cy="1959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Единицы → десятки → сотни → тысячи → десятки тысяч → сотни тысяч → миллион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31100" y="395475"/>
            <a:ext cx="80640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Как сравнивать большие числа
</a:t>
            </a:r>
            <a:endParaRPr lang="en-US" sz="3000" dirty="0"/>
          </a:p>
        </p:txBody>
      </p:sp>
      <p:sp>
        <p:nvSpPr>
          <p:cNvPr id="7" name="Text 1"/>
          <p:cNvSpPr txBox="1"/>
          <p:nvPr/>
        </p:nvSpPr>
        <p:spPr>
          <a:xfrm>
            <a:off x="676881" y="1525377"/>
            <a:ext cx="2002800" cy="29190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Сначала смотрят на число цифр: у более длинной записи обычно значение больше. 100 000 больше 10 000, потому что в нём больше разрядов и нулей, а значит, и размер числа выше.
</a:t>
            </a:r>
            <a:endParaRPr lang="en-US" sz="1200" dirty="0"/>
          </a:p>
        </p:txBody>
      </p:sp>
      <p:sp>
        <p:nvSpPr>
          <p:cNvPr id="8"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12</a:t>
            </a:r>
            <a:endParaRPr lang="en-US" sz="800" dirty="0"/>
          </a:p>
        </p:txBody>
      </p:sp>
      <p:sp>
        <p:nvSpPr>
          <p:cNvPr id="9" name="Text 3"/>
          <p:cNvSpPr txBox="1"/>
          <p:nvPr/>
        </p:nvSpPr>
        <p:spPr>
          <a:xfrm>
            <a:off x="3603469" y="1525377"/>
            <a:ext cx="2002800" cy="29190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Если количество цифр одинаковое, сравнивают старший разряд слева направо. Достаточно найти, где стоит большая цифра, и сразу становится ясно, какое число больше без долгих вычислений.
</a:t>
            </a:r>
            <a:endParaRPr lang="en-US" sz="1200" dirty="0"/>
          </a:p>
        </p:txBody>
      </p:sp>
      <p:sp>
        <p:nvSpPr>
          <p:cNvPr id="10" name="Text 4"/>
          <p:cNvSpPr txBox="1"/>
          <p:nvPr/>
        </p:nvSpPr>
        <p:spPr>
          <a:xfrm>
            <a:off x="6530069" y="1525377"/>
            <a:ext cx="2002800" cy="29190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Полезно проверять запись по группам из трёх цифр. Так легче заметить ошибку и не перепутать 10 000 с 100 000, ведь один лишний ноль меняет число очень сильно.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03927" y="1641963"/>
            <a:ext cx="353400" cy="28272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48788" y="1605459"/>
            <a:ext cx="311325" cy="3558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44427" y="1626292"/>
            <a:ext cx="353400" cy="31413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61101" y="1626292"/>
            <a:ext cx="353400" cy="314133"/>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Большие числа вокруг нас
</a:t>
            </a:r>
            <a:endParaRPr lang="en-US" sz="3000" dirty="0"/>
          </a:p>
        </p:txBody>
      </p:sp>
      <p:sp>
        <p:nvSpPr>
          <p:cNvPr id="13"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13</a:t>
            </a:r>
            <a:endParaRPr lang="en-US" sz="800" dirty="0"/>
          </a:p>
        </p:txBody>
      </p:sp>
      <p:sp>
        <p:nvSpPr>
          <p:cNvPr id="14" name="Text 2"/>
          <p:cNvSpPr txBox="1"/>
          <p:nvPr/>
        </p:nvSpPr>
        <p:spPr>
          <a:xfrm>
            <a:off x="1097588" y="2168946"/>
            <a:ext cx="1319400" cy="2240100"/>
          </a:xfrm>
          <a:prstGeom prst="rect">
            <a:avLst/>
          </a:prstGeom>
          <a:noFill/>
          <a:ln/>
        </p:spPr>
        <p:txBody>
          <a:bodyPr wrap="square" lIns="0" tIns="0" rIns="0" bIns="0" rtlCol="0" anchor="t"/>
          <a:lstStyle/>
          <a:p>
            <a:pPr algn="l" indent="0" marL="0">
              <a:lnSpc>
                <a:spcPct val="115000"/>
              </a:lnSpc>
              <a:buNone/>
            </a:pPr>
            <a:r>
              <a:rPr lang="en-US" sz="1325" b="1" dirty="0">
                <a:solidFill>
                  <a:srgbClr val="000000"/>
                </a:solidFill>
                <a:latin typeface="Arial" pitchFamily="34" charset="0"/>
                <a:ea typeface="Arial" pitchFamily="34" charset="-122"/>
                <a:cs typeface="Arial" pitchFamily="34" charset="-120"/>
              </a:rPr>
              <a:t>Город
</a:t>
            </a:r>
            <a:pPr algn="l" indent="0" marL="0">
              <a:lnSpc>
                <a:spcPct val="115000"/>
              </a:lnSpc>
              <a:buNone/>
            </a:pPr>
            <a:r>
              <a:rPr lang="en-US" sz="134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52" dirty="0">
                <a:solidFill>
                  <a:srgbClr val="000000"/>
                </a:solidFill>
                <a:latin typeface="Arial" pitchFamily="34" charset="0"/>
                <a:ea typeface="Arial" pitchFamily="34" charset="-122"/>
                <a:cs typeface="Arial" pitchFamily="34" charset="-120"/>
              </a:rPr>
              <a:t>В больших городах живут сотни тысяч людей. Такие числа нужны, чтобы точно говорить о населении и не путать маленький посёлок с огромным мегаполисом.
</a:t>
            </a:r>
            <a:endParaRPr lang="en-US" sz="1325" dirty="0"/>
          </a:p>
        </p:txBody>
      </p:sp>
      <p:sp>
        <p:nvSpPr>
          <p:cNvPr id="15" name="Text 3"/>
          <p:cNvSpPr txBox="1"/>
          <p:nvPr/>
        </p:nvSpPr>
        <p:spPr>
          <a:xfrm>
            <a:off x="3214263" y="2168946"/>
            <a:ext cx="1319400" cy="2240100"/>
          </a:xfrm>
          <a:prstGeom prst="rect">
            <a:avLst/>
          </a:prstGeom>
          <a:noFill/>
          <a:ln/>
        </p:spPr>
        <p:txBody>
          <a:bodyPr wrap="square" lIns="0" tIns="0" rIns="0" bIns="0" rtlCol="0" anchor="t"/>
          <a:lstStyle/>
          <a:p>
            <a:pPr algn="l" indent="0" marL="0">
              <a:lnSpc>
                <a:spcPct val="115000"/>
              </a:lnSpc>
              <a:buNone/>
            </a:pPr>
            <a:r>
              <a:rPr lang="en-US" sz="1400" b="1" dirty="0">
                <a:solidFill>
                  <a:srgbClr val="000000"/>
                </a:solidFill>
                <a:latin typeface="Arial" pitchFamily="34" charset="0"/>
                <a:ea typeface="Arial" pitchFamily="34" charset="-122"/>
                <a:cs typeface="Arial" pitchFamily="34" charset="-120"/>
              </a:rPr>
              <a:t>Библиотека
</a:t>
            </a:r>
            <a:pPr algn="l" indent="0" marL="0">
              <a:lnSpc>
                <a:spcPct val="115000"/>
              </a:lnSpc>
              <a:buNone/>
            </a:pPr>
            <a:r>
              <a:rPr lang="en-US" sz="141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17" dirty="0">
                <a:solidFill>
                  <a:srgbClr val="000000"/>
                </a:solidFill>
                <a:latin typeface="Arial" pitchFamily="34" charset="0"/>
                <a:ea typeface="Arial" pitchFamily="34" charset="-122"/>
                <a:cs typeface="Arial" pitchFamily="34" charset="-120"/>
              </a:rPr>
              <a:t>В библиотеке может быть очень много книг, и их удобно считать тысячами или даже сотнями тысяч. Так проще представить, сколько полок и стеллажей нужно.
</a:t>
            </a:r>
            <a:endParaRPr lang="en-US" sz="1400" dirty="0"/>
          </a:p>
        </p:txBody>
      </p:sp>
      <p:sp>
        <p:nvSpPr>
          <p:cNvPr id="16" name="Text 4"/>
          <p:cNvSpPr txBox="1"/>
          <p:nvPr/>
        </p:nvSpPr>
        <p:spPr>
          <a:xfrm>
            <a:off x="5330938" y="2168946"/>
            <a:ext cx="1319400" cy="2240100"/>
          </a:xfrm>
          <a:prstGeom prst="rect">
            <a:avLst/>
          </a:prstGeom>
          <a:noFill/>
          <a:ln/>
        </p:spPr>
        <p:txBody>
          <a:bodyPr wrap="square" lIns="0" tIns="0" rIns="0" bIns="0" rtlCol="0" anchor="t"/>
          <a:lstStyle/>
          <a:p>
            <a:pPr algn="l" indent="0" marL="0">
              <a:lnSpc>
                <a:spcPct val="115000"/>
              </a:lnSpc>
              <a:buNone/>
            </a:pPr>
            <a:r>
              <a:rPr lang="en-US" sz="1232" b="1" dirty="0">
                <a:solidFill>
                  <a:srgbClr val="000000"/>
                </a:solidFill>
                <a:latin typeface="Arial" pitchFamily="34" charset="0"/>
                <a:ea typeface="Arial" pitchFamily="34" charset="-122"/>
                <a:cs typeface="Arial" pitchFamily="34" charset="-120"/>
              </a:rPr>
              <a:t>Набор деталей
</a:t>
            </a:r>
            <a:pPr algn="l" indent="0" marL="0">
              <a:lnSpc>
                <a:spcPct val="115000"/>
              </a:lnSpc>
              <a:buNone/>
            </a:pPr>
            <a:r>
              <a:rPr lang="en-US" sz="124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71" dirty="0">
                <a:solidFill>
                  <a:srgbClr val="000000"/>
                </a:solidFill>
                <a:latin typeface="Arial" pitchFamily="34" charset="0"/>
                <a:ea typeface="Arial" pitchFamily="34" charset="-122"/>
                <a:cs typeface="Arial" pitchFamily="34" charset="-120"/>
              </a:rPr>
              <a:t>Конструкторы, детали и карточки часто лежат большими партиями. Большие числа помогают понять, сколько всего элементов в наборе, даже если их уже невозможно быстро пересчитать по одному.
</a:t>
            </a:r>
            <a:endParaRPr lang="en-US" sz="1232" dirty="0"/>
          </a:p>
        </p:txBody>
      </p:sp>
      <p:sp>
        <p:nvSpPr>
          <p:cNvPr id="17" name="Text 5"/>
          <p:cNvSpPr txBox="1"/>
          <p:nvPr/>
        </p:nvSpPr>
        <p:spPr>
          <a:xfrm>
            <a:off x="7447613" y="2168946"/>
            <a:ext cx="1319400" cy="2240100"/>
          </a:xfrm>
          <a:prstGeom prst="rect">
            <a:avLst/>
          </a:prstGeom>
          <a:noFill/>
          <a:ln/>
        </p:spPr>
        <p:txBody>
          <a:bodyPr wrap="square" lIns="0" tIns="0" rIns="0" bIns="0" rtlCol="0" anchor="t"/>
          <a:lstStyle/>
          <a:p>
            <a:pPr algn="l" indent="0" marL="0">
              <a:lnSpc>
                <a:spcPct val="115000"/>
              </a:lnSpc>
              <a:buNone/>
            </a:pPr>
            <a:r>
              <a:rPr lang="en-US" sz="1299" b="1" dirty="0">
                <a:solidFill>
                  <a:srgbClr val="000000"/>
                </a:solidFill>
                <a:latin typeface="Arial" pitchFamily="34" charset="0"/>
                <a:ea typeface="Arial" pitchFamily="34" charset="-122"/>
                <a:cs typeface="Arial" pitchFamily="34" charset="-120"/>
              </a:rPr>
              <a:t>Копилка
</a:t>
            </a:r>
            <a:pPr algn="l" indent="0" marL="0">
              <a:lnSpc>
                <a:spcPct val="115000"/>
              </a:lnSpc>
              <a:buNone/>
            </a:pPr>
            <a:r>
              <a:rPr lang="en-US" sz="1315"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29" dirty="0">
                <a:solidFill>
                  <a:srgbClr val="000000"/>
                </a:solidFill>
                <a:latin typeface="Arial" pitchFamily="34" charset="0"/>
                <a:ea typeface="Arial" pitchFamily="34" charset="-122"/>
                <a:cs typeface="Arial" pitchFamily="34" charset="-120"/>
              </a:rPr>
              <a:t>Когда в копилке собираются деньги, счёт идёт на тысячи, а иногда и на гораздо большие суммы. Большие числа делают такой подсчёт точным и понятным для всех.
</a:t>
            </a:r>
            <a:endParaRPr lang="en-US" sz="1299"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68875" y="1342573"/>
            <a:ext cx="3554400" cy="328365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Ошибки, которые легко перепутать
</a:t>
            </a:r>
            <a:endParaRPr lang="en-US" sz="3000" dirty="0"/>
          </a:p>
        </p:txBody>
      </p:sp>
      <p:sp>
        <p:nvSpPr>
          <p:cNvPr id="7" name="Text 1"/>
          <p:cNvSpPr txBox="1"/>
          <p:nvPr/>
        </p:nvSpPr>
        <p:spPr>
          <a:xfrm>
            <a:off x="865900" y="1975850"/>
            <a:ext cx="3352200" cy="11178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Один лишний ноль может превратить маленькое число в гораздо большее. Поэтому важно не торопиться и внимательно смотреть, сколько нулей стоит в записи, особенно в конце числа.
</a:t>
            </a:r>
            <a:endParaRPr lang="en-US" sz="1200" dirty="0"/>
          </a:p>
        </p:txBody>
      </p:sp>
      <p:sp>
        <p:nvSpPr>
          <p:cNvPr id="8"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14</a:t>
            </a:r>
            <a:endParaRPr lang="en-US" sz="800" dirty="0"/>
          </a:p>
        </p:txBody>
      </p:sp>
      <p:sp>
        <p:nvSpPr>
          <p:cNvPr id="9" name="Text 3"/>
          <p:cNvSpPr txBox="1"/>
          <p:nvPr/>
        </p:nvSpPr>
        <p:spPr>
          <a:xfrm>
            <a:off x="865900" y="3306200"/>
            <a:ext cx="3352200" cy="11178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Числа 10 000 и 100 000 похожи на первый взгляд, но они разные в десять раз. Если сомневаешься, перечитай число по разрядам. Так ошибка не спрячется, как хитрый математический мышонок.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1175" y="1650180"/>
            <a:ext cx="8302200" cy="284674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75" y="395475"/>
            <a:ext cx="7967700" cy="4071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Как читать и записывать большие числа
</a:t>
            </a:r>
            <a:endParaRPr lang="en-US" sz="2400" dirty="0"/>
          </a:p>
        </p:txBody>
      </p:sp>
      <p:sp>
        <p:nvSpPr>
          <p:cNvPr id="6"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15</a:t>
            </a:r>
            <a:endParaRPr lang="en-US" sz="800" dirty="0"/>
          </a:p>
        </p:txBody>
      </p:sp>
      <p:sp>
        <p:nvSpPr>
          <p:cNvPr id="7" name="Text 2"/>
          <p:cNvSpPr txBox="1"/>
          <p:nvPr/>
        </p:nvSpPr>
        <p:spPr>
          <a:xfrm>
            <a:off x="579275" y="849230"/>
            <a:ext cx="7967700" cy="1959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Сначала считают нули, затем делят запись на группы по три цифры справа налево
</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3500" y="395475"/>
            <a:ext cx="8459400" cy="6840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Устный счет большими шагами
</a:t>
            </a:r>
            <a:endParaRPr lang="en-US" sz="3000" dirty="0"/>
          </a:p>
        </p:txBody>
      </p:sp>
      <p:sp>
        <p:nvSpPr>
          <p:cNvPr id="9"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16</a:t>
            </a:r>
            <a:endParaRPr lang="en-US" sz="800" dirty="0"/>
          </a:p>
        </p:txBody>
      </p:sp>
      <p:sp>
        <p:nvSpPr>
          <p:cNvPr id="10" name="Text 2"/>
          <p:cNvSpPr txBox="1"/>
          <p:nvPr/>
        </p:nvSpPr>
        <p:spPr>
          <a:xfrm>
            <a:off x="333500" y="1803150"/>
            <a:ext cx="2139300" cy="1131000"/>
          </a:xfrm>
          <a:prstGeom prst="rect">
            <a:avLst/>
          </a:prstGeom>
          <a:noFill/>
          <a:ln/>
        </p:spPr>
        <p:txBody>
          <a:bodyPr wrap="square" lIns="0" tIns="0" rIns="0" bIns="0" rtlCol="0" anchor="t"/>
          <a:lstStyle/>
          <a:p>
            <a:pPr algn="l" indent="0" marL="0">
              <a:lnSpc>
                <a:spcPct val="115000"/>
              </a:lnSpc>
              <a:buNone/>
            </a:pPr>
            <a:r>
              <a:rPr lang="en-US" sz="1123" b="1" dirty="0">
                <a:solidFill>
                  <a:srgbClr val="000000"/>
                </a:solidFill>
                <a:latin typeface="Arial" pitchFamily="34" charset="0"/>
                <a:ea typeface="Arial" pitchFamily="34" charset="-122"/>
                <a:cs typeface="Arial" pitchFamily="34" charset="-120"/>
              </a:rPr>
              <a:t>Шаг 1: счёт по 10 000
</a:t>
            </a:r>
            <a:pPr algn="l" indent="0" marL="0">
              <a:lnSpc>
                <a:spcPct val="115000"/>
              </a:lnSpc>
              <a:buNone/>
            </a:pPr>
            <a:r>
              <a:rPr lang="en-US" sz="102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9" dirty="0">
                <a:solidFill>
                  <a:srgbClr val="000000"/>
                </a:solidFill>
                <a:latin typeface="Arial" pitchFamily="34" charset="0"/>
                <a:ea typeface="Arial" pitchFamily="34" charset="-122"/>
                <a:cs typeface="Arial" pitchFamily="34" charset="-120"/>
              </a:rPr>
              <a:t>Начинаем с удобного большого шага: 10 000, 20 000, 30 000. Такой счёт помогает почувствовать, как число быстро растёт, даже если не прибавлять по одному.
</a:t>
            </a:r>
            <a:endParaRPr lang="en-US" sz="1123" dirty="0"/>
          </a:p>
        </p:txBody>
      </p:sp>
      <p:sp>
        <p:nvSpPr>
          <p:cNvPr id="11" name="Text 3"/>
          <p:cNvSpPr txBox="1"/>
          <p:nvPr/>
        </p:nvSpPr>
        <p:spPr>
          <a:xfrm>
            <a:off x="2941250" y="1803150"/>
            <a:ext cx="2139300" cy="1131000"/>
          </a:xfrm>
          <a:prstGeom prst="rect">
            <a:avLst/>
          </a:prstGeom>
          <a:noFill/>
          <a:ln/>
        </p:spPr>
        <p:txBody>
          <a:bodyPr wrap="square" lIns="0" tIns="0" rIns="0" bIns="0" rtlCol="0" anchor="t"/>
          <a:lstStyle/>
          <a:p>
            <a:pPr algn="l" indent="0" marL="0">
              <a:lnSpc>
                <a:spcPct val="115000"/>
              </a:lnSpc>
              <a:buNone/>
            </a:pPr>
            <a:r>
              <a:rPr lang="en-US" sz="1113" b="1" dirty="0">
                <a:solidFill>
                  <a:srgbClr val="000000"/>
                </a:solidFill>
                <a:latin typeface="Arial" pitchFamily="34" charset="0"/>
                <a:ea typeface="Arial" pitchFamily="34" charset="-122"/>
                <a:cs typeface="Arial" pitchFamily="34" charset="-120"/>
              </a:rPr>
              <a:t>Шаг 2: счёт по 100 000
</a:t>
            </a:r>
            <a:pPr algn="l" indent="0" marL="0">
              <a:lnSpc>
                <a:spcPct val="115000"/>
              </a:lnSpc>
              <a:buNone/>
            </a:pPr>
            <a:r>
              <a:rPr lang="en-US" sz="102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1" dirty="0">
                <a:solidFill>
                  <a:srgbClr val="000000"/>
                </a:solidFill>
                <a:latin typeface="Arial" pitchFamily="34" charset="0"/>
                <a:ea typeface="Arial" pitchFamily="34" charset="-122"/>
                <a:cs typeface="Arial" pitchFamily="34" charset="-120"/>
              </a:rPr>
              <a:t>Теперь делаем ещё более крупные шаги: 100 000, 200 000, 300 000. Здесь особенно хорошо видно, как меняется значение числа при переходе к следующему разряду.
</a:t>
            </a:r>
            <a:endParaRPr lang="en-US" sz="1113" dirty="0"/>
          </a:p>
        </p:txBody>
      </p:sp>
      <p:sp>
        <p:nvSpPr>
          <p:cNvPr id="12" name="Text 4"/>
          <p:cNvSpPr txBox="1"/>
          <p:nvPr/>
        </p:nvSpPr>
        <p:spPr>
          <a:xfrm>
            <a:off x="5549000" y="1803150"/>
            <a:ext cx="2139300" cy="1131000"/>
          </a:xfrm>
          <a:prstGeom prst="rect">
            <a:avLst/>
          </a:prstGeom>
          <a:noFill/>
          <a:ln/>
        </p:spPr>
        <p:txBody>
          <a:bodyPr wrap="square" lIns="0" tIns="0" rIns="0" bIns="0" rtlCol="0" anchor="t"/>
          <a:lstStyle/>
          <a:p>
            <a:pPr algn="l" indent="0" marL="0">
              <a:lnSpc>
                <a:spcPct val="115000"/>
              </a:lnSpc>
              <a:buNone/>
            </a:pPr>
            <a:r>
              <a:rPr lang="en-US" sz="1075" b="1" dirty="0">
                <a:solidFill>
                  <a:srgbClr val="000000"/>
                </a:solidFill>
                <a:latin typeface="Arial" pitchFamily="34" charset="0"/>
                <a:ea typeface="Arial" pitchFamily="34" charset="-122"/>
                <a:cs typeface="Arial" pitchFamily="34" charset="-120"/>
              </a:rPr>
              <a:t>Шаг 3: тренировка внимания
</a:t>
            </a:r>
            <a:pPr algn="l" indent="0" marL="0">
              <a:lnSpc>
                <a:spcPct val="115000"/>
              </a:lnSpc>
              <a:buNone/>
            </a:pPr>
            <a:r>
              <a:rPr lang="en-US" sz="985"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85" dirty="0">
                <a:solidFill>
                  <a:srgbClr val="000000"/>
                </a:solidFill>
                <a:latin typeface="Arial" pitchFamily="34" charset="0"/>
                <a:ea typeface="Arial" pitchFamily="34" charset="-122"/>
                <a:cs typeface="Arial" pitchFamily="34" charset="-120"/>
              </a:rPr>
              <a:t>Если повторять такой счёт, становится легче запоминать порядок чисел и не путать нули. Мозг работает бодро, как маленький математический спортсмен.
</a:t>
            </a:r>
            <a:endParaRPr lang="en-US" sz="107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79668" y="1522061"/>
            <a:ext cx="513600" cy="456533"/>
          </a:xfrm>
          <a:prstGeom prst="rect">
            <a:avLst/>
          </a:prstGeom>
        </p:spPr>
      </p:pic>
      <p:pic>
        <p:nvPicPr>
          <p:cNvPr id="5" name="Image 3" descr="preencoded.png">    </p:cNvPr>
          <p:cNvPicPr>
            <a:picLocks noChangeAspect="1"/>
          </p:cNvPicPr>
          <p:nvPr/>
        </p:nvPicPr>
        <p:blipFill>
          <a:blip r:embed="rId4"/>
          <a:stretch>
            <a:fillRect/>
          </a:stretch>
        </p:blipFill>
        <p:spPr>
          <a:xfrm>
            <a:off x="679668" y="2350189"/>
            <a:ext cx="513600" cy="456533"/>
          </a:xfrm>
          <a:prstGeom prst="rect">
            <a:avLst/>
          </a:prstGeom>
        </p:spPr>
      </p:pic>
      <p:pic>
        <p:nvPicPr>
          <p:cNvPr id="6" name="Image 4" descr="preencoded.png">    </p:cNvPr>
          <p:cNvPicPr>
            <a:picLocks noChangeAspect="1"/>
          </p:cNvPicPr>
          <p:nvPr/>
        </p:nvPicPr>
        <p:blipFill>
          <a:blip r:embed="rId5"/>
          <a:stretch>
            <a:fillRect/>
          </a:stretch>
        </p:blipFill>
        <p:spPr>
          <a:xfrm>
            <a:off x="679668" y="3215572"/>
            <a:ext cx="513600" cy="410880"/>
          </a:xfrm>
          <a:prstGeom prst="rect">
            <a:avLst/>
          </a:prstGeom>
        </p:spPr>
      </p:pic>
      <p:pic>
        <p:nvPicPr>
          <p:cNvPr id="7" name="Image 5" descr="preencoded.png">    </p:cNvPr>
          <p:cNvPicPr>
            <a:picLocks noChangeAspect="1"/>
          </p:cNvPicPr>
          <p:nvPr/>
        </p:nvPicPr>
        <p:blipFill>
          <a:blip r:embed="rId6"/>
          <a:stretch>
            <a:fillRect/>
          </a:stretch>
        </p:blipFill>
        <p:spPr>
          <a:xfrm>
            <a:off x="679668" y="4006762"/>
            <a:ext cx="513600" cy="5136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79275" y="395475"/>
            <a:ext cx="7967700" cy="618900"/>
          </a:xfrm>
          <a:prstGeom prst="rect">
            <a:avLst/>
          </a:prstGeom>
          <a:noFill/>
          <a:ln/>
        </p:spPr>
        <p:txBody>
          <a:bodyPr wrap="square" lIns="0" tIns="0" rIns="0" bIns="0" rtlCol="0" anchor="ctr"/>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Математика в жизни четвероклассника
</a:t>
            </a:r>
            <a:endParaRPr lang="en-US" sz="2400" dirty="0"/>
          </a:p>
        </p:txBody>
      </p:sp>
      <p:sp>
        <p:nvSpPr>
          <p:cNvPr id="10"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17</a:t>
            </a:r>
            <a:endParaRPr lang="en-US" sz="800" dirty="0"/>
          </a:p>
        </p:txBody>
      </p:sp>
      <p:sp>
        <p:nvSpPr>
          <p:cNvPr id="11" name="Text 2"/>
          <p:cNvSpPr txBox="1"/>
          <p:nvPr/>
        </p:nvSpPr>
        <p:spPr>
          <a:xfrm>
            <a:off x="1575075" y="1420275"/>
            <a:ext cx="6972000" cy="6510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Страницы в библиотеке
</a:t>
            </a:r>
            <a:pPr algn="l" indent="0" marL="0">
              <a:lnSpc>
                <a:spcPct val="115000"/>
              </a:lnSpc>
              <a:buNone/>
            </a:pPr>
            <a:r>
              <a:rPr lang="en-US" sz="97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Когда книг много, считать страницы и издания удобнее большими числами. Тогда сразу понятно, насколько велика библиотека и сколько в ней материала для чтения.
</a:t>
            </a:r>
            <a:endParaRPr lang="en-US" sz="1000" dirty="0"/>
          </a:p>
        </p:txBody>
      </p:sp>
      <p:sp>
        <p:nvSpPr>
          <p:cNvPr id="12" name="Text 3"/>
          <p:cNvSpPr txBox="1"/>
          <p:nvPr/>
        </p:nvSpPr>
        <p:spPr>
          <a:xfrm>
            <a:off x="1575075" y="2248400"/>
            <a:ext cx="6972000" cy="6510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Детали в наборе
</a:t>
            </a:r>
            <a:pPr algn="l" indent="0" marL="0">
              <a:lnSpc>
                <a:spcPct val="115000"/>
              </a:lnSpc>
              <a:buNone/>
            </a:pPr>
            <a:r>
              <a:rPr lang="en-US" sz="97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В конструкторах и наборах деталей бывают очень большие количества элементов. Большие числа помогают быстро понять, хватит ли деталей для сборки и сколько их осталось.
</a:t>
            </a:r>
            <a:endParaRPr lang="en-US" sz="1000" dirty="0"/>
          </a:p>
        </p:txBody>
      </p:sp>
      <p:sp>
        <p:nvSpPr>
          <p:cNvPr id="13" name="Text 4"/>
          <p:cNvSpPr txBox="1"/>
          <p:nvPr/>
        </p:nvSpPr>
        <p:spPr>
          <a:xfrm>
            <a:off x="1575075" y="3090950"/>
            <a:ext cx="6972000" cy="6510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Ходы в игре
</a:t>
            </a:r>
            <a:pPr algn="l" indent="0" marL="0">
              <a:lnSpc>
                <a:spcPct val="115000"/>
              </a:lnSpc>
              <a:buNone/>
            </a:pPr>
            <a:r>
              <a:rPr lang="en-US" sz="97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В играх счёт может идти далеко за тысячу. Тогда большие числа нужны, чтобы отслеживать очки, шаги или достижения без путаницы и лишних пересчётов.
</a:t>
            </a:r>
            <a:endParaRPr lang="en-US" sz="1000" dirty="0"/>
          </a:p>
        </p:txBody>
      </p:sp>
      <p:sp>
        <p:nvSpPr>
          <p:cNvPr id="14" name="Text 5"/>
          <p:cNvSpPr txBox="1"/>
          <p:nvPr/>
        </p:nvSpPr>
        <p:spPr>
          <a:xfrm>
            <a:off x="1575075" y="3933500"/>
            <a:ext cx="6972000" cy="6510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Деньги в копилке
</a:t>
            </a:r>
            <a:pPr algn="l" indent="0" marL="0">
              <a:lnSpc>
                <a:spcPct val="115000"/>
              </a:lnSpc>
              <a:buNone/>
            </a:pPr>
            <a:r>
              <a:rPr lang="en-US" sz="97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Когда копилка постепенно наполняется, число монет и сумма растут. Сто тысяч и миллион помогают говорить о накоплениях точно, даже если считать уже слишком долго.
</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15477" y="1245950"/>
            <a:ext cx="3307345" cy="34488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75" y="395475"/>
            <a:ext cx="7967700" cy="6840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Тысяча, сто тысяч и миллион
</a:t>
            </a:r>
            <a:endParaRPr lang="en-US" sz="3000" dirty="0"/>
          </a:p>
        </p:txBody>
      </p:sp>
      <p:sp>
        <p:nvSpPr>
          <p:cNvPr id="6" name="Text 1"/>
          <p:cNvSpPr txBox="1"/>
          <p:nvPr/>
        </p:nvSpPr>
        <p:spPr>
          <a:xfrm>
            <a:off x="674688" y="1856775"/>
            <a:ext cx="3198900" cy="1117800"/>
          </a:xfrm>
          <a:prstGeom prst="rect">
            <a:avLst/>
          </a:prstGeom>
          <a:noFill/>
          <a:ln/>
        </p:spPr>
        <p:txBody>
          <a:bodyPr wrap="square" lIns="0" tIns="0" rIns="0" bIns="0" rtlCol="0" anchor="t"/>
          <a:lstStyle/>
          <a:p>
            <a:pPr algn="l" indent="0" marL="0">
              <a:lnSpc>
                <a:spcPct val="115000"/>
              </a:lnSpc>
              <a:buNone/>
            </a:pPr>
            <a:r>
              <a:rPr lang="en-US" sz="1270" b="1" dirty="0">
                <a:solidFill>
                  <a:srgbClr val="000000"/>
                </a:solidFill>
                <a:latin typeface="Arial" pitchFamily="34" charset="0"/>
                <a:ea typeface="Arial" pitchFamily="34" charset="-122"/>
                <a:cs typeface="Arial" pitchFamily="34" charset="-120"/>
              </a:rPr>
              <a:t>От малого к большому
</a:t>
            </a:r>
            <a:pPr algn="l" indent="0" marL="0">
              <a:lnSpc>
                <a:spcPct val="115000"/>
              </a:lnSpc>
              <a:buNone/>
            </a:pPr>
            <a:r>
              <a:rPr lang="en-US" sz="117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72" dirty="0">
                <a:solidFill>
                  <a:srgbClr val="000000"/>
                </a:solidFill>
                <a:latin typeface="Arial" pitchFamily="34" charset="0"/>
                <a:ea typeface="Arial" pitchFamily="34" charset="-122"/>
                <a:cs typeface="Arial" pitchFamily="34" charset="-120"/>
              </a:rPr>
              <a:t>Тысяча — это уже немало, но сто тысяч намного больше. Если поставить эти числа в ряд, хорошо видно, как быстро растёт значение при переходе к следующей ступени.
</a:t>
            </a:r>
            <a:endParaRPr lang="en-US" sz="1270" dirty="0"/>
          </a:p>
        </p:txBody>
      </p:sp>
      <p:sp>
        <p:nvSpPr>
          <p:cNvPr id="7"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18</a:t>
            </a:r>
            <a:endParaRPr lang="en-US" sz="800" dirty="0"/>
          </a:p>
        </p:txBody>
      </p:sp>
      <p:sp>
        <p:nvSpPr>
          <p:cNvPr id="8" name="Text 3"/>
          <p:cNvSpPr txBox="1"/>
          <p:nvPr/>
        </p:nvSpPr>
        <p:spPr>
          <a:xfrm>
            <a:off x="674688" y="3187125"/>
            <a:ext cx="3198900" cy="1117800"/>
          </a:xfrm>
          <a:prstGeom prst="rect">
            <a:avLst/>
          </a:prstGeom>
          <a:noFill/>
          <a:ln/>
        </p:spPr>
        <p:txBody>
          <a:bodyPr wrap="square" lIns="0" tIns="0" rIns="0" bIns="0" rtlCol="0" anchor="t"/>
          <a:lstStyle/>
          <a:p>
            <a:pPr algn="l" indent="0" marL="0">
              <a:lnSpc>
                <a:spcPct val="115000"/>
              </a:lnSpc>
              <a:buNone/>
            </a:pPr>
            <a:r>
              <a:rPr lang="en-US" sz="1287" b="1" dirty="0">
                <a:solidFill>
                  <a:srgbClr val="000000"/>
                </a:solidFill>
                <a:latin typeface="Arial" pitchFamily="34" charset="0"/>
                <a:ea typeface="Arial" pitchFamily="34" charset="-122"/>
                <a:cs typeface="Arial" pitchFamily="34" charset="-120"/>
              </a:rPr>
              <a:t>Три ступени роста
</a:t>
            </a:r>
            <a:pPr algn="l" indent="0" marL="0">
              <a:lnSpc>
                <a:spcPct val="115000"/>
              </a:lnSpc>
              <a:buNone/>
            </a:pPr>
            <a:r>
              <a:rPr lang="en-US" sz="118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88" dirty="0">
                <a:solidFill>
                  <a:srgbClr val="000000"/>
                </a:solidFill>
                <a:latin typeface="Arial" pitchFamily="34" charset="0"/>
                <a:ea typeface="Arial" pitchFamily="34" charset="-122"/>
                <a:cs typeface="Arial" pitchFamily="34" charset="-120"/>
              </a:rPr>
              <a:t>Миллион стоит ещё выше в этом числовом подъёме. На схеме он выглядит как самая высокая ступенька, потому что в нём больше цифр и нулей, чем у предыдущих чисел.
</a:t>
            </a:r>
            <a:endParaRPr lang="en-US" sz="1287"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19</a:t>
            </a:r>
            <a:endParaRPr lang="en-US" sz="800" dirty="0"/>
          </a:p>
        </p:txBody>
      </p:sp>
      <p:sp>
        <p:nvSpPr>
          <p:cNvPr id="9" name="Text 1"/>
          <p:cNvSpPr txBox="1"/>
          <p:nvPr/>
        </p:nvSpPr>
        <p:spPr>
          <a:xfrm>
            <a:off x="333450" y="395475"/>
            <a:ext cx="8477100" cy="749400"/>
          </a:xfrm>
          <a:prstGeom prst="rect">
            <a:avLst/>
          </a:prstGeom>
          <a:noFill/>
          <a:ln/>
        </p:spPr>
        <p:txBody>
          <a:bodyPr wrap="square" lIns="0" tIns="0" rIns="0" bIns="0" rtlCol="0" anchor="ctr"/>
          <a:lstStyle/>
          <a:p>
            <a:pPr algn="ctr" indent="0" marL="0">
              <a:lnSpc>
                <a:spcPct val="90000"/>
              </a:lnSpc>
              <a:buNone/>
            </a:pPr>
            <a:r>
              <a:rPr lang="en-US" sz="3000" b="1" dirty="0">
                <a:solidFill>
                  <a:srgbClr val="000000"/>
                </a:solidFill>
                <a:latin typeface="Arial" pitchFamily="34" charset="0"/>
                <a:ea typeface="Arial" pitchFamily="34" charset="-122"/>
                <a:cs typeface="Arial" pitchFamily="34" charset="-120"/>
              </a:rPr>
              <a:t>Что важно запомнить
</a:t>
            </a:r>
            <a:endParaRPr lang="en-US" sz="3000" dirty="0"/>
          </a:p>
        </p:txBody>
      </p:sp>
      <p:sp>
        <p:nvSpPr>
          <p:cNvPr id="10" name="Text 2"/>
          <p:cNvSpPr txBox="1"/>
          <p:nvPr/>
        </p:nvSpPr>
        <p:spPr>
          <a:xfrm>
            <a:off x="786812" y="2014612"/>
            <a:ext cx="1489200" cy="2360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100 000 читается «сто тысяч», а 1 000 000 — «миллион». Эти названия нужно уверенно узнавать и правильно произносить, чтобы не теряться в больших числах.
</a:t>
            </a:r>
            <a:endParaRPr lang="en-US" sz="1100" dirty="0"/>
          </a:p>
        </p:txBody>
      </p:sp>
      <p:sp>
        <p:nvSpPr>
          <p:cNvPr id="11" name="Text 3"/>
          <p:cNvSpPr txBox="1"/>
          <p:nvPr/>
        </p:nvSpPr>
        <p:spPr>
          <a:xfrm>
            <a:off x="2850562" y="2014612"/>
            <a:ext cx="1489200" cy="2360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Нули в записи очень важны. Один лишний ноль может изменить число в десять раз, поэтому каждую запись стоит проверять особенно внимательно.
</a:t>
            </a:r>
            <a:endParaRPr lang="en-US" sz="1100" dirty="0"/>
          </a:p>
        </p:txBody>
      </p:sp>
      <p:sp>
        <p:nvSpPr>
          <p:cNvPr id="12" name="Text 4"/>
          <p:cNvSpPr txBox="1"/>
          <p:nvPr/>
        </p:nvSpPr>
        <p:spPr>
          <a:xfrm>
            <a:off x="4914312" y="2014612"/>
            <a:ext cx="1489200" cy="2360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Большие числа удобно сравнивать по разрядам. Сначала смотрят на длину записи, потом — на старший разряд слева, и только после этого делают вывод.
</a:t>
            </a:r>
            <a:endParaRPr lang="en-US" sz="1100" dirty="0"/>
          </a:p>
        </p:txBody>
      </p:sp>
      <p:sp>
        <p:nvSpPr>
          <p:cNvPr id="13" name="Text 5"/>
          <p:cNvSpPr txBox="1"/>
          <p:nvPr/>
        </p:nvSpPr>
        <p:spPr>
          <a:xfrm>
            <a:off x="6978062" y="2014612"/>
            <a:ext cx="1489200" cy="2360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Группы по три цифры помогают читать числа без ошибок. Если делить запись на такие части, становится легче заметить тысячи, сотни тысяч и миллион.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28250" y="258625"/>
            <a:ext cx="7087500" cy="1968000"/>
          </a:xfrm>
          <a:prstGeom prst="rect">
            <a:avLst/>
          </a:prstGeom>
          <a:noFill/>
          <a:ln/>
        </p:spPr>
        <p:txBody>
          <a:bodyPr wrap="square" lIns="0" tIns="0" rIns="0" bIns="0" rtlCol="0" anchor="ctr"/>
          <a:lstStyle/>
          <a:p>
            <a:pPr algn="ctr" indent="0" marL="0">
              <a:lnSpc>
                <a:spcPct val="90000"/>
              </a:lnSpc>
              <a:buNone/>
            </a:pPr>
            <a:r>
              <a:rPr lang="en-US" sz="5300" b="1" dirty="0">
                <a:solidFill>
                  <a:srgbClr val="000000"/>
                </a:solidFill>
                <a:latin typeface="Arial" pitchFamily="34" charset="0"/>
                <a:ea typeface="Arial" pitchFamily="34" charset="-122"/>
                <a:cs typeface="Arial" pitchFamily="34" charset="-120"/>
              </a:rPr>
              <a:t>Большие числа больше не пугают
</a:t>
            </a:r>
            <a:endParaRPr lang="en-US" sz="5300" dirty="0"/>
          </a:p>
        </p:txBody>
      </p:sp>
      <p:sp>
        <p:nvSpPr>
          <p:cNvPr id="5" name="Text 1"/>
          <p:cNvSpPr txBox="1"/>
          <p:nvPr/>
        </p:nvSpPr>
        <p:spPr>
          <a:xfrm>
            <a:off x="2350163" y="2998950"/>
            <a:ext cx="4425900" cy="1234500"/>
          </a:xfrm>
          <a:prstGeom prst="rect">
            <a:avLst/>
          </a:prstGeom>
          <a:noFill/>
          <a:ln/>
        </p:spPr>
        <p:txBody>
          <a:bodyPr wrap="square" lIns="0" tIns="0" rIns="0" bIns="0" rtlCol="0" anchor="t"/>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Теперь сотня тысяч и миллион выглядят понятными, а не страшными. Разряды, нули и большой счёт помогают читать, сравнивать и использовать эти числа с уверенностью.
</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2026-05-24T11:00:31Z</dcterms:created>
  <dcterms:modified xsi:type="dcterms:W3CDTF">2026-05-24T11:00:31Z</dcterms:modified>
</cp:coreProperties>
</file>