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image" Target="../media/image-7-7.jpe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71276" y="392225"/>
            <a:ext cx="3797098" cy="4359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9267" y="592776"/>
            <a:ext cx="4040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Священный союз и революционное движение в Европе: основные вопросы
</a:t>
            </a:r>
            <a:endParaRPr lang="en-US" sz="2010" dirty="0"/>
          </a:p>
        </p:txBody>
      </p:sp>
      <p:sp>
        <p:nvSpPr>
          <p:cNvPr id="7" name="Text 1"/>
          <p:cNvSpPr txBox="1"/>
          <p:nvPr/>
        </p:nvSpPr>
        <p:spPr>
          <a:xfrm>
            <a:off x="565825" y="4355350"/>
            <a:ext cx="3201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8" name="Text 2"/>
          <p:cNvSpPr txBox="1"/>
          <p:nvPr/>
        </p:nvSpPr>
        <p:spPr>
          <a:xfrm>
            <a:off x="547451" y="1757775"/>
            <a:ext cx="36360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формирования Священного союза и начала революционных процессов в Европе после 1815 года.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 после Венского конгресса: причины перемен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565825" y="3777250"/>
            <a:ext cx="3215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Венского конгресса монархии восстановились, границы вернулись к довоенному состоянию. Монархи объединились, чтобы сдерживать революционные и либеральные идеи. Однако в обществе росло недовольство и стремление к свободам и переменам.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86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5475" y="1388018"/>
            <a:ext cx="2605800" cy="158536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73250" y="1382895"/>
            <a:ext cx="2402400" cy="158595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72575" y="1383168"/>
            <a:ext cx="2605800" cy="158536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Священного союза: ключевые фигуры и договор
</a:t>
            </a:r>
            <a:endParaRPr lang="en-US" sz="1812" dirty="0"/>
          </a:p>
        </p:txBody>
      </p:sp>
      <p:sp>
        <p:nvSpPr>
          <p:cNvPr id="9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86" dirty="0"/>
          </a:p>
        </p:txBody>
      </p:sp>
      <p:sp>
        <p:nvSpPr>
          <p:cNvPr id="10" name="Text 2"/>
          <p:cNvSpPr txBox="1"/>
          <p:nvPr/>
        </p:nvSpPr>
        <p:spPr>
          <a:xfrm>
            <a:off x="565825" y="3359350"/>
            <a:ext cx="23976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Император Александр I — идеолог союза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Российский император Александр I выступил инициатором создания альянса, стремясь обеспечить стабильность и защиту монархий после Наполеоновских войн.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3378125" y="3359350"/>
            <a:ext cx="23976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Австрийский император Франц I — защитник консерватизма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 I придавал Союзу значение оплота традиционных ценностей и авторитета монархии в Европе, подчёркивая важность христианских устоев.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6190425" y="3359350"/>
            <a:ext cx="23976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Прусский король Фридрих Вильгельм III и союз монархий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Пруссия присоединилась к инициативе с целью объединить европейские державы в борьбе с революционными и либеральными течениями, подписав договор 26 сентября 1815 года.
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Цели и принципы Священного союза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566725" y="2199375"/>
            <a:ext cx="32091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цель — сохранение монархического строя и предотвращение революционных волнений на территории европейских держав.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4582435" y="2199375"/>
            <a:ext cx="32091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Принцип невмешательства предусматривал неприкосновенность внутренних дел, но разрешал интервенции при угрозе стабильности союзников.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786800" y="3594125"/>
            <a:ext cx="37989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Члены союза обязались взаимно поддерживать друг друга в случае революционных движений, обеспечивая восстановление власти монархов.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86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Меттерниха и международные конгрессы
</a:t>
            </a:r>
            <a:endParaRPr lang="en-US" sz="1812" dirty="0"/>
          </a:p>
        </p:txBody>
      </p:sp>
      <p:sp>
        <p:nvSpPr>
          <p:cNvPr id="9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86" dirty="0"/>
          </a:p>
        </p:txBody>
      </p:sp>
      <p:sp>
        <p:nvSpPr>
          <p:cNvPr id="10" name="Text 2"/>
          <p:cNvSpPr txBox="1"/>
          <p:nvPr/>
        </p:nvSpPr>
        <p:spPr>
          <a:xfrm>
            <a:off x="565825" y="2371475"/>
            <a:ext cx="1856400" cy="136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Аахенский конгресс, 1818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Установление правил сотрудничества между державами и подтверждение обязательств по поддержанию порядка в Европе.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2615300" y="2371475"/>
            <a:ext cx="1856400" cy="136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Троппау, 1820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Рассмотрение мер против революций в Испании и Италии, согласование интервенций для сохранения монархий.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4664775" y="2371475"/>
            <a:ext cx="1856400" cy="136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Лайбах, 1821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Одобрение подавления восстания в Неаполитанском королевстве и усиление контроля над революционными движениями.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6714250" y="2371475"/>
            <a:ext cx="1856400" cy="136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Верона, 1822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Принятие решения о вмешательстве в Испанию для восстановления авторитета короля и укрепления союзнических позиций.
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революционного движения 1820-х годов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556050" y="1954476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социальной и политической системы с привилегиями аристократии вызывало неудовлетворённость у широких слоёв населения.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86" dirty="0"/>
          </a:p>
        </p:txBody>
      </p:sp>
      <p:sp>
        <p:nvSpPr>
          <p:cNvPr id="10" name="Text 3"/>
          <p:cNvSpPr txBox="1"/>
          <p:nvPr/>
        </p:nvSpPr>
        <p:spPr>
          <a:xfrm>
            <a:off x="4956400" y="1953732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гражданских свобод и политического представительства порождало стремление к изменению устоев и введению конституций.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556050" y="3540151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Подавление национальных стремлений усиливало волну протеста среди народов, желающих самостоятельности и самоопределения.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4956400" y="3538657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идей Просвещения и предшествующих революций вдохновляло молодежь и интеллигенцию на борьбу за свободы и равенство.
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74525" y="1382143"/>
            <a:ext cx="4397700" cy="98776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73925" y="2575718"/>
            <a:ext cx="4397700" cy="98776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373925" y="3758045"/>
            <a:ext cx="4397700" cy="992059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Традиции и новые идеи: столкновение в обществе
</a:t>
            </a:r>
            <a:endParaRPr lang="en-US" sz="1812" dirty="0"/>
          </a:p>
        </p:txBody>
      </p:sp>
      <p:sp>
        <p:nvSpPr>
          <p:cNvPr id="11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86" dirty="0"/>
          </a:p>
        </p:txBody>
      </p:sp>
      <p:sp>
        <p:nvSpPr>
          <p:cNvPr id="12" name="Text 2"/>
          <p:cNvSpPr txBox="1"/>
          <p:nvPr/>
        </p:nvSpPr>
        <p:spPr>
          <a:xfrm>
            <a:off x="565750" y="1584123"/>
            <a:ext cx="3208800" cy="5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Консервативные ценности и защитники порядка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Монархисты и консерваторы выступали за сохранение существующего строя, подчёркивали важность стабильности и христианской морали в государственных делах.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565150" y="2765526"/>
            <a:ext cx="3208800" cy="5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Либералы и националисты — движущая сила перемен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Активисты продвигали идеи свободы и равенства, выступали за введение конституций и национальное самоопределение, вдохновляясь романтическими идеалами.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565150" y="3944776"/>
            <a:ext cx="3208800" cy="6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Культурное выражение революционных идей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и поэзия того времени воспитывали чувство патриотизма и надежду; символом эпохи стала «европейская весна» с героями и легендами борьбы за права.
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Участники и цели революционного движения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962638" y="1970997"/>
            <a:ext cx="5215800" cy="4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состав участников входили студенты, преподаватели, военные офицеры, представители торгового и ремесленного сословий, объединённые желанием реформ.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86" dirty="0"/>
          </a:p>
        </p:txBody>
      </p:sp>
      <p:sp>
        <p:nvSpPr>
          <p:cNvPr id="9" name="Text 3"/>
          <p:cNvSpPr txBox="1"/>
          <p:nvPr/>
        </p:nvSpPr>
        <p:spPr>
          <a:xfrm>
            <a:off x="1162988" y="2959322"/>
            <a:ext cx="5215800" cy="4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Выдвигались требования введения конституций, отмены дворянских и духовных привилегий, а также национальной независимости народов без государства.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1363338" y="3945675"/>
            <a:ext cx="5215800" cy="4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Борьба проходила через восстания, тайные заговоры и массовые митинги, направленные на свержение старого режима и установление свободы.
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революционного движения в Европе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565826" y="2797400"/>
            <a:ext cx="37458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Региональные очаги волнений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Революции охватили Испанию, Португалию, Италию, Германию, Грецию, Польшу и Бельгию, демонстрируя широкое распространение недовольства и поиски политических перемен.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86" dirty="0"/>
          </a:p>
        </p:txBody>
      </p:sp>
      <p:sp>
        <p:nvSpPr>
          <p:cNvPr id="8" name="Text 3"/>
          <p:cNvSpPr txBox="1"/>
          <p:nvPr/>
        </p:nvSpPr>
        <p:spPr>
          <a:xfrm>
            <a:off x="565826" y="3783304"/>
            <a:ext cx="37458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Общность требований и влияний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 географические различия, во всех регионах проявлялась общая борьба за политические свободы и право на национальное самоопределение.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Революционные движения 1820-х: Испания, Португалия, Греция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781850" y="2798100"/>
            <a:ext cx="2999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Испании 1820 года произошла либеральная революция, вернувшая Конституцию 1812 года и создавшая предпосылки для политических реформ.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86" dirty="0"/>
          </a:p>
        </p:txBody>
      </p:sp>
      <p:sp>
        <p:nvSpPr>
          <p:cNvPr id="8" name="Text 3"/>
          <p:cNvSpPr txBox="1"/>
          <p:nvPr/>
        </p:nvSpPr>
        <p:spPr>
          <a:xfrm>
            <a:off x="781850" y="3757250"/>
            <a:ext cx="2999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Португалии восстание 1820 года привело к восстановлению конституционного режима, а в Греции с 1821 года началась национально-освободительная война против Османской империи.
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5475" y="1388018"/>
            <a:ext cx="2605800" cy="158536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73250" y="1382895"/>
            <a:ext cx="2402400" cy="158595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72575" y="1383168"/>
            <a:ext cx="2605800" cy="158536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Революции 1830 года: Франция, Бельгия, другие страны
</a:t>
            </a:r>
            <a:endParaRPr lang="en-US" sz="1812" dirty="0"/>
          </a:p>
        </p:txBody>
      </p:sp>
      <p:sp>
        <p:nvSpPr>
          <p:cNvPr id="9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86" dirty="0"/>
          </a:p>
        </p:txBody>
      </p:sp>
      <p:sp>
        <p:nvSpPr>
          <p:cNvPr id="10" name="Text 2"/>
          <p:cNvSpPr txBox="1"/>
          <p:nvPr/>
        </p:nvSpPr>
        <p:spPr>
          <a:xfrm>
            <a:off x="565825" y="3359350"/>
            <a:ext cx="23976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Июльская революция во Франции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1830 году во Франции прошла Июльская революция, которая привела к свержению короля Карла X. На трон взошёл Луи-Филипп, начавший эпоху Июльской монархии с либеральными реформами.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3378125" y="3359350"/>
            <a:ext cx="23976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Восстание в Бельгии и обретение независимости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Конфликты в Бельгии вылились в революцию, которая завершилась провозглашением независимости страны от Нидерландов. Это стало важным событием в политической карте Европы начала XIX века.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6190425" y="3359350"/>
            <a:ext cx="23976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революционной активности в Германии, Италии и Польше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событий во Франции и Бельгии в Германии, Италии и Польше усилились протестные движения. Они ставили цели реформ и национального самоопределения, влиявших на дальнейший развитие Европы.
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Греческая революция и борьба за независимость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781850" y="2798100"/>
            <a:ext cx="2999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Начавшаяся в 1821 году, греческая революция стала борьбой за освобождение от османского владычества и возрождение национальной государственности. Эта война объединяла разные слои греческого общества.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86" dirty="0"/>
          </a:p>
        </p:txBody>
      </p:sp>
      <p:sp>
        <p:nvSpPr>
          <p:cNvPr id="8" name="Text 3"/>
          <p:cNvSpPr txBox="1"/>
          <p:nvPr/>
        </p:nvSpPr>
        <p:spPr>
          <a:xfrm>
            <a:off x="781850" y="3757250"/>
            <a:ext cx="2999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Решающая победа при Наварине с поддержкой Великобритании, Франции и России обеспечила признание независимости Греции в 1830 году. Этот успех вдохновил другие народы Балкан и Восточной Европы на собственные движения.
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73450" y="392944"/>
            <a:ext cx="4396200" cy="435756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5825" y="592775"/>
            <a:ext cx="32151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Вмешательство Священного союза: примеры и трудности
</a:t>
            </a:r>
            <a:endParaRPr lang="en-US" sz="1612" dirty="0"/>
          </a:p>
        </p:txBody>
      </p:sp>
      <p:sp>
        <p:nvSpPr>
          <p:cNvPr id="6" name="Text 1"/>
          <p:cNvSpPr txBox="1"/>
          <p:nvPr/>
        </p:nvSpPr>
        <p:spPr>
          <a:xfrm>
            <a:off x="781850" y="2798100"/>
            <a:ext cx="2999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 1823 году войска Священного союза интервенировали во Францию, восстановив власть Бурбонов. Меры поддержки продолжались и в Италии, где подавлялись восстания в Неаполе и Пьемонте.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86" dirty="0"/>
          </a:p>
        </p:txBody>
      </p:sp>
      <p:sp>
        <p:nvSpPr>
          <p:cNvPr id="8" name="Text 3"/>
          <p:cNvSpPr txBox="1"/>
          <p:nvPr/>
        </p:nvSpPr>
        <p:spPr>
          <a:xfrm>
            <a:off x="781850" y="3757250"/>
            <a:ext cx="2999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В Германии союзники жёстко подавляли восстания в центральных и южных государствах. Однако разногласия между членами Священного союза затрудняли совместные действия по национальным вопросам.
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Идеи Просвещения и Французская революция: влияние на Европу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556050" y="1954476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Идеи Просвещения провозглашали свободу, равенство и право народов выбирать форму правления, что стало фундаментом для новых политических устремлений Европы.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86" dirty="0"/>
          </a:p>
        </p:txBody>
      </p:sp>
      <p:sp>
        <p:nvSpPr>
          <p:cNvPr id="9" name="Text 3"/>
          <p:cNvSpPr txBox="1"/>
          <p:nvPr/>
        </p:nvSpPr>
        <p:spPr>
          <a:xfrm>
            <a:off x="4956400" y="1953732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Французская революция ввела концепции конституционной монархии и гражданских прав, разрушая старые сословные привилегии и влияя на политические реформы.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556050" y="3540151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Наполеоновская эпоха оставила уроки армейской солидарности и патриотизма, которые вдохновляли национально-освободительные движения по всей Европе.
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2706" y="2170450"/>
            <a:ext cx="192938" cy="220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67650" y="2195408"/>
            <a:ext cx="206700" cy="1653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69475" y="2174725"/>
            <a:ext cx="206700" cy="206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Тайные общества и их роль в революциях
</a:t>
            </a:r>
            <a:endParaRPr lang="en-US" sz="1812" dirty="0"/>
          </a:p>
        </p:txBody>
      </p:sp>
      <p:sp>
        <p:nvSpPr>
          <p:cNvPr id="9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86" dirty="0"/>
          </a:p>
        </p:txBody>
      </p:sp>
      <p:sp>
        <p:nvSpPr>
          <p:cNvPr id="10" name="Text 2"/>
          <p:cNvSpPr txBox="1"/>
          <p:nvPr/>
        </p:nvSpPr>
        <p:spPr>
          <a:xfrm>
            <a:off x="565825" y="2582675"/>
            <a:ext cx="20052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«Карбонарии» в Италии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Итальянская организация с начала 1810-х годов стремилась к свержению монархий и объединению страны под республиканскими идеалами.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3367650" y="2580075"/>
            <a:ext cx="20052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Либеральные общества Испании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Группы либералов и масонов координировали антиабсолютистские действия, способствуя зарождению массовых политических движений и конституционных преобразований.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6169475" y="2580063"/>
            <a:ext cx="20052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связи революционеров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Тайные общества устанавливали контакты между странами, обменивались идеями и планировали восстания, что усиливало революционную активность в Европе.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6662" y="392250"/>
            <a:ext cx="4001426" cy="4359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55936" y="592775"/>
            <a:ext cx="384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Национально-освободительные движения в Европе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4765175" y="2797350"/>
            <a:ext cx="38331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Польское восстание 1830-1831 гг.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Польше восстание 1830 года стало попыткой вернуть государственную независимость. Не смотря на поражение, оно усилило национальное сознание и борьбу за свободу.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86" dirty="0"/>
          </a:p>
        </p:txBody>
      </p:sp>
      <p:sp>
        <p:nvSpPr>
          <p:cNvPr id="8" name="Text 3"/>
          <p:cNvSpPr txBox="1"/>
          <p:nvPr/>
        </p:nvSpPr>
        <p:spPr>
          <a:xfrm>
            <a:off x="4765175" y="3783252"/>
            <a:ext cx="38331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Бельгийская революция и движение за объединение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1830 году Бельгия добилась независимости после успешной революции. Одновременно в Германии и Италии нарастали движения за национальное единство и реформы, формируя будущие государства.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Подавление революций консервативными монархиями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965243" y="1914161"/>
            <a:ext cx="5215800" cy="3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Россия жёстко подавила Польское восстание, арестовывая и депортируя участников, а также ликвидировала Конституцию, ограничивая польские автономные права.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86" dirty="0"/>
          </a:p>
        </p:txBody>
      </p:sp>
      <p:sp>
        <p:nvSpPr>
          <p:cNvPr id="10" name="Text 3"/>
          <p:cNvSpPr txBox="1"/>
          <p:nvPr/>
        </p:nvSpPr>
        <p:spPr>
          <a:xfrm>
            <a:off x="1165593" y="2712425"/>
            <a:ext cx="5215800" cy="3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Австрийская империя активно боролась с революционерами в Италии и Венгрии, используя войска для удержания контроля и предотвращения независимости.
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1365703" y="3501058"/>
            <a:ext cx="5215800" cy="3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Священный союз координировал действия военных и дипломатические давление на восставшие регионы, стараясь сохранить прежний политический порядок.
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1572553" y="4290258"/>
            <a:ext cx="5215800" cy="3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Несмотря на репрессии, многие революционные идеи продолжали распространяться, подготавливая почву для дальнейших социальных изменений.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Политические преобразования после революций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566725" y="2199375"/>
            <a:ext cx="32091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 ряде стран появились первые конституции и выросла роль парламентов, что стало значительным шагом к более демократическим формам управления.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4582435" y="2199375"/>
            <a:ext cx="32091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Революции усилили национальное самосознание, особенно в странах с разделёнными или оккупированными народами, что стимулировало движения за объединение.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786800" y="3594125"/>
            <a:ext cx="37989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Идеи свободы и равенства не исчезли даже после подавления, продолжая влиять на общественную и политическую жизнь Европы в последующие десятилетия.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86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86" dirty="0"/>
          </a:p>
        </p:txBody>
      </p:sp>
      <p:sp>
        <p:nvSpPr>
          <p:cNvPr id="5" name="Text 1"/>
          <p:cNvSpPr txBox="1"/>
          <p:nvPr/>
        </p:nvSpPr>
        <p:spPr>
          <a:xfrm>
            <a:off x="4376700" y="1054754"/>
            <a:ext cx="4401900" cy="1323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1838
</a:t>
            </a:r>
            <a:endParaRPr lang="en-US" sz="7200" dirty="0"/>
          </a:p>
        </p:txBody>
      </p:sp>
      <p:sp>
        <p:nvSpPr>
          <p:cNvPr id="6" name="Text 2"/>
          <p:cNvSpPr txBox="1"/>
          <p:nvPr/>
        </p:nvSpPr>
        <p:spPr>
          <a:xfrm>
            <a:off x="4376700" y="2487315"/>
            <a:ext cx="4401900" cy="127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7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год ознаменовал начало фактического распада Священного союза из-за внутренних противоречий и неспособности противостоять национально-освободительным движениям.
</a:t>
            </a:r>
            <a:endParaRPr lang="en-US" sz="1676" dirty="0"/>
          </a:p>
        </p:txBody>
      </p:sp>
      <p:sp>
        <p:nvSpPr>
          <p:cNvPr id="7" name="Text 3"/>
          <p:cNvSpPr txBox="1"/>
          <p:nvPr/>
        </p:nvSpPr>
        <p:spPr>
          <a:xfrm>
            <a:off x="565825" y="1975275"/>
            <a:ext cx="3212100" cy="15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Священный союз перестал быть эффективным инструментом сохранения старого порядка, что открыло путь новым политическим процессам в Европе.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4376700" y="4056275"/>
            <a:ext cx="44019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исследования по европейской политике XIX века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5825" y="592775"/>
            <a:ext cx="66246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Священного союза и революций 1820–1830-х годов
</a:t>
            </a:r>
            <a:endParaRPr lang="en-US" sz="2812" dirty="0"/>
          </a:p>
        </p:txBody>
      </p:sp>
      <p:sp>
        <p:nvSpPr>
          <p:cNvPr id="5" name="Text 1"/>
          <p:cNvSpPr txBox="1"/>
          <p:nvPr/>
        </p:nvSpPr>
        <p:spPr>
          <a:xfrm>
            <a:off x="565825" y="1757769"/>
            <a:ext cx="40032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События этого периода положили конец старой монархической монолитности, стимулировали рост политической активности народов и подготовили фундамент для будущих революционных изменений в Европе.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2026-05-11T00:05:04Z</dcterms:created>
  <dcterms:modified xsi:type="dcterms:W3CDTF">2026-05-11T00:05:04Z</dcterms:modified>
</cp:coreProperties>
</file>