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jpeg"/><Relationship Id="rId5" Type="http://schemas.openxmlformats.org/officeDocument/2006/relationships/image" Target="../media/image-6-5.jpe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image" Target="../media/image-10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image" Target="../media/image-12-9.png"/><Relationship Id="rId10" Type="http://schemas.openxmlformats.org/officeDocument/2006/relationships/image" Target="../media/image-12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jpe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72528" y="328275"/>
            <a:ext cx="4088344" cy="4487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8175" y="880125"/>
            <a:ext cx="34116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 человечества: что это такое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368175" y="2597400"/>
            <a:ext cx="3411600" cy="167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ценные памятники природы и культуры мира: города, храмы, рифы, горы, леса и заповедники.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368175" y="4428950"/>
            <a:ext cx="1189500" cy="32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появился список всемирного наследия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447700" y="2265900"/>
            <a:ext cx="38352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Список всемирного наследия создала ЮНЕСКО — организация ООН по вопросам образования, науки и культуры. Конвенция о всемирном наследии принята в 1972 году: после войн, разрушений и исчезновения редких территорий. Сегодня в перечне более 1200 объектов в разных странах.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объекты всемирного наследия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Индекс показывает общий перекос: одни регионы представлены заметно чаще, чем другие, из‑за разной истории освоения и охраны территорий.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диаграмме видно: наследие распределено неравномерно, поэтому важно развивать программы защиты и в менее представленных регионах.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данные о распределении по регионам; схема представлена в виде индекса (без точных чисел), 2026-05-11
</a:t>
            </a:r>
            <a:endParaRPr lang="en-US" sz="8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6864"/>
            <a:ext cx="3856200" cy="1037771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Критерии включения в список ЮНЕСКО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 природные объекты оценивают по типу ценности и по условиям сохранности и охраны.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общие требования едины: выдающаяся ценность должна сопровождаться хорошим состоянием и надежной охраной.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Конвенция о всемирном наследии и руководящие принципы отбора объектов.
</a:t>
            </a:r>
            <a:endParaRPr lang="en-US" sz="8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объект попадает в список всемирного наследия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9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Процедура включает подготовку досье, оценку международными экспертами и решение Комитета всемирного наследия ЮНЕСКО.
</a:t>
            </a:r>
            <a:endParaRPr lang="en-US" sz="99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24050" y="1243596"/>
            <a:ext cx="4020300" cy="131130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24050" y="3037744"/>
            <a:ext cx="4020300" cy="131130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культурных и природных объектов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406750" y="1395625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Камень, который хранит историю: Петра и крепостной силуэт
</a:t>
            </a:r>
            <a:pPr algn="l" indent="0" marL="0">
              <a:lnSpc>
                <a:spcPct val="115000"/>
              </a:lnSpc>
              <a:buNone/>
            </a:pPr>
            <a:r>
              <a:rPr lang="en-US" sz="14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9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Иордании Петра встречает путешественников высеченными в скалах фасадами, дорогами и храмами. Этот пример показывает, как архитектура и ремесло могут «оживать» через детали ландшафта. На одном месте переплетаются труд людей, религиозные традиции и исторические пути торговли.
</a:t>
            </a:r>
            <a:endParaRPr lang="en-US" sz="1121" dirty="0"/>
          </a:p>
        </p:txBody>
      </p:sp>
      <p:sp>
        <p:nvSpPr>
          <p:cNvPr id="11" name="Text 3"/>
          <p:cNvSpPr txBox="1"/>
          <p:nvPr/>
        </p:nvSpPr>
        <p:spPr>
          <a:xfrm>
            <a:off x="406750" y="3191200"/>
            <a:ext cx="3433800" cy="100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Тихая глубина и яркий мир: риф, лес и Галапагосы
</a:t>
            </a:r>
            <a:pPr algn="l" indent="0" marL="0">
              <a:lnSpc>
                <a:spcPct val="115000"/>
              </a:lnSpc>
              <a:buNone/>
            </a:pPr>
            <a:r>
              <a:rPr lang="en-US" sz="15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Галапагосские острова и Большой Барьерный риф напоминают о том, как природные условия создают уникальные формы жизни. Вокруг коралловых экосистем существуют особые цепочки питания и защита для множества видов. А когда эти берега соседствуют с лесными высотами, становится видно, как разнообразие природы зависит от климата.
</a:t>
            </a:r>
            <a:endParaRPr lang="en-US" sz="1134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800" dirty="0"/>
          </a:p>
        </p:txBody>
      </p:sp>
      <p:sp>
        <p:nvSpPr>
          <p:cNvPr id="7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объекты наследия нуждаются в защите
</a:t>
            </a:r>
            <a:endParaRPr lang="en-US" sz="2000" dirty="0"/>
          </a:p>
        </p:txBody>
      </p:sp>
      <p:sp>
        <p:nvSpPr>
          <p:cNvPr id="8" name="Text 2"/>
          <p:cNvSpPr txBox="1"/>
          <p:nvPr/>
        </p:nvSpPr>
        <p:spPr>
          <a:xfrm>
            <a:off x="447700" y="226590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наследие влияют загрязнение, пожары и наводнения, а также войны и массовый туризм. Эти события меняют привычные условия и ускоряют разрушение материалов, ландшафтов и сооружений.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3150519" y="22707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Памятникам культуры вредят трещины, выветривание, вибрации от транспорта и неудачная реставрация. Даже небольшие ошибки могут накапливаться и со временем привести к потере подлинности.
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5852415" y="2269070"/>
            <a:ext cx="19728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Природным территориям особенно опасны вырубка лесов, мусор, браконьерство и изменение климата. Поэтому защита нужна постоянно: природе требуются время и стабильность, чтобы восстанавливаться.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Культурные, природные и смешанные объекты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Смешанные объекты встречаются реже, но показывают тесную связь истории людей и природной среды в одном месте.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Больше всего в перечне культурных объектов: города и архитектурные комплексы часто сохраняются благодаря традициям охраны и документированию.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ЮНЕСКО, классификация по типам объектов; диаграмма построена как иллюстративная доля (без точных процентов), 2026-05-11
</a:t>
            </a:r>
            <a:endParaRPr lang="en-US" sz="8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800" dirty="0"/>
          </a:p>
        </p:txBody>
      </p:sp>
      <p:sp>
        <p:nvSpPr>
          <p:cNvPr id="8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объект считается ценным для всего мира
</a:t>
            </a:r>
            <a:endParaRPr lang="en-US" sz="2000" dirty="0"/>
          </a:p>
        </p:txBody>
      </p:sp>
      <p:sp>
        <p:nvSpPr>
          <p:cNvPr id="9" name="Text 2"/>
          <p:cNvSpPr txBox="1"/>
          <p:nvPr/>
        </p:nvSpPr>
        <p:spPr>
          <a:xfrm>
            <a:off x="422374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не ограничивается красотой. Важны история места, его возраст, редкость и научное значение, а также то, как объект связан с жизнью людей и их занятиями.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675227" y="2265900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объекты помогают понять, как развивалась торговля или власть, как менялись религиозные традиции и правила жизни. Поэтому они становятся «ключами» к целой эпохе.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25767" y="2265765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раскрывают изменения природы: как менялся рельеф, климат и животный мир. Такие сведения важны не только для учеников одной страны, но и для глобальной науки.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179007" y="2266011"/>
            <a:ext cx="1566900" cy="195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объект помогает объяснить важные события и процессы, он приобретает международное значение. Тогда его ценность становится общей для всех людей, даже если место находится далеко.
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650" y="1692439"/>
            <a:ext cx="2220933" cy="131217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74125" y="1692439"/>
            <a:ext cx="2220933" cy="131217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626600" y="1692439"/>
            <a:ext cx="2220933" cy="131217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47748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всемирного наследия в России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36197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Санкт-Петербург и исторический центр: город как «музей под открытым небом»
</a:t>
            </a:r>
            <a:pPr algn="l" indent="0" marL="0">
              <a:lnSpc>
                <a:spcPct val="115000"/>
              </a:lnSpc>
              <a:buNone/>
            </a:pPr>
            <a:r>
              <a:rPr lang="en-US" sz="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центр Санкт-Петербурга связан с ансамблями, планировкой и архитектурными решениями разных эпох. Это пример того, как городское пространство превращается в культурный ориентир. Посетители видят связь архитектуры с городской жизнью и понимают, почему прошлое требует бережного отношения.
</a:t>
            </a:r>
            <a:endParaRPr lang="en-US" sz="995" dirty="0"/>
          </a:p>
        </p:txBody>
      </p:sp>
      <p:sp>
        <p:nvSpPr>
          <p:cNvPr id="10" name="Text 3"/>
          <p:cNvSpPr txBox="1"/>
          <p:nvPr/>
        </p:nvSpPr>
        <p:spPr>
          <a:xfrm>
            <a:off x="3514450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Озеро Байкал и вулканы Камчатки: природа, которая удивляет и охраняет
</a:t>
            </a:r>
            <a:pPr algn="l" indent="0" marL="0">
              <a:lnSpc>
                <a:spcPct val="115000"/>
              </a:lnSpc>
              <a:buNone/>
            </a:pPr>
            <a:r>
              <a:rPr lang="en-US" sz="16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5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Байкал известен богатством живых организмов и особыми условиями озера, поэтому его ценят за научное значение и уникальную экосистему. На Камчатке вулканы и ландшафты помогают наблюдать природные процессы. Такие территории требуют внимательной охраны и наблюдений специалистов.
</a:t>
            </a:r>
            <a:endParaRPr lang="en-US" sz="1005" dirty="0"/>
          </a:p>
        </p:txBody>
      </p:sp>
      <p:sp>
        <p:nvSpPr>
          <p:cNvPr id="11" name="Text 4"/>
          <p:cNvSpPr txBox="1"/>
          <p:nvPr/>
        </p:nvSpPr>
        <p:spPr>
          <a:xfrm>
            <a:off x="6666925" y="3076250"/>
            <a:ext cx="2136130" cy="123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Кижский погост, Кремль и Красная площадь: когда традиции живут в камне и дереве
</a:t>
            </a:r>
            <a:pPr algn="l" indent="0" marL="0">
              <a:lnSpc>
                <a:spcPct val="115000"/>
              </a:lnSpc>
              <a:buNone/>
            </a:pPr>
            <a:r>
              <a:rPr lang="en-US" sz="1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Кижский погост показывает, как местные традиции строителей отражаются в деревянной архитектуре и культурных ритуалах. Московский Кремль и Красная площадь связаны с событиями российской истории и символами государства. Эти места объединяют разные стили, но требуют одинаково бережного сохранения.
</a:t>
            </a:r>
            <a:endParaRPr lang="en-US" sz="963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45220" y="2232425"/>
            <a:ext cx="3569010" cy="21624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охраняют объекты на практике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902000" y="2242700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защита всемирного наследия опирается на правила для людей и систему наблюдений: от законов и охранных зон до реставрации и научного контроля состояния.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4902000" y="30769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Эффективная охрана сочетает «правила», «план действий на месте» и постоянный контроль; для природных территорий ключевы особо охраняемые зоны, а для культурных — бережные ремонтные работы и сохранение подлинности.
</a:t>
            </a:r>
            <a:endParaRPr lang="en-US" sz="1050" dirty="0"/>
          </a:p>
        </p:txBody>
      </p:sp>
      <p:sp>
        <p:nvSpPr>
          <p:cNvPr id="10" name="Text 4"/>
          <p:cNvSpPr txBox="1"/>
          <p:nvPr/>
        </p:nvSpPr>
        <p:spPr>
          <a:xfrm>
            <a:off x="411525" y="4437680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ЮНЕСКО о сохранении объектов всемирного наследия (общие принципы охраны).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61336" y="1915076"/>
            <a:ext cx="218700" cy="174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9350" y="1893206"/>
            <a:ext cx="218700" cy="2187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011712" y="1893206"/>
            <a:ext cx="218700" cy="2187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262087" y="1915076"/>
            <a:ext cx="218700" cy="17496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800" dirty="0"/>
          </a:p>
        </p:txBody>
      </p:sp>
      <p:sp>
        <p:nvSpPr>
          <p:cNvPr id="13" name="Text 1"/>
          <p:cNvSpPr txBox="1"/>
          <p:nvPr/>
        </p:nvSpPr>
        <p:spPr>
          <a:xfrm>
            <a:off x="406750" y="415525"/>
            <a:ext cx="65586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наследие связано с жизнью людей
</a:t>
            </a:r>
            <a:endParaRPr lang="en-US" sz="2000" dirty="0"/>
          </a:p>
        </p:txBody>
      </p:sp>
      <p:sp>
        <p:nvSpPr>
          <p:cNvPr id="14" name="Text 2"/>
          <p:cNvSpPr txBox="1"/>
          <p:nvPr/>
        </p:nvSpPr>
        <p:spPr>
          <a:xfrm>
            <a:off x="276132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знания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Объекты всемирного наследия становятся учебными «классами»: школьники изучают историю, географию, биологию и искусство. Материалы музеев и научных проектов помогают узнавать прошлое глубже.
</a:t>
            </a:r>
            <a:endParaRPr lang="en-US" sz="928" dirty="0"/>
          </a:p>
        </p:txBody>
      </p:sp>
      <p:sp>
        <p:nvSpPr>
          <p:cNvPr id="15" name="Text 3"/>
          <p:cNvSpPr txBox="1"/>
          <p:nvPr/>
        </p:nvSpPr>
        <p:spPr>
          <a:xfrm>
            <a:off x="509349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Рабочие места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поддерживает занятость: экскурсоводы, сотрудники музеев, реставраторы, работники охраны природы и сферы услуг. Люди получают стабильный доход, если туризм и меры защиты идут вместе.
</a:t>
            </a:r>
            <a:endParaRPr lang="en-US" sz="928" dirty="0"/>
          </a:p>
        </p:txBody>
      </p:sp>
      <p:sp>
        <p:nvSpPr>
          <p:cNvPr id="16" name="Text 4"/>
          <p:cNvSpPr txBox="1"/>
          <p:nvPr/>
        </p:nvSpPr>
        <p:spPr>
          <a:xfrm>
            <a:off x="5011700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Охрана природы рядом с домом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Сохранение природных территорий требует заботы о среде: контроле загрязнений, охране редких видов и восстановлении ландшафтов. Местные жители чаще участвуют в экопросвещении и волонтёрских инициативах.
</a:t>
            </a:r>
            <a:endParaRPr lang="en-US" sz="928" dirty="0"/>
          </a:p>
        </p:txBody>
      </p:sp>
      <p:sp>
        <p:nvSpPr>
          <p:cNvPr id="17" name="Text 5"/>
          <p:cNvSpPr txBox="1"/>
          <p:nvPr/>
        </p:nvSpPr>
        <p:spPr>
          <a:xfrm>
            <a:off x="7262075" y="2253500"/>
            <a:ext cx="1399800" cy="1460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Понимание культуры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64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люди посещают и бережно изучают культурные места, растёт уважение к традициям разных народов. Это помогает лучше понимать свою страну и ценить разнообразие мира.
</a:t>
            </a:r>
            <a:endParaRPr lang="en-US" sz="928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Польза и риски туризма для наследия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2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Часть доходов от посещения может направляться на обслуживание территории, однако без ограничений нагрузка растёт быстрее, чем возможности охраны.
</a:t>
            </a:r>
            <a:endParaRPr lang="en-US" sz="1125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8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Туризм полезен, когда число посетителей, маршруты и правила поведения управляются. Тогда деньги и знания помогают сохранению, а не разрушению.
</a:t>
            </a:r>
            <a:endParaRPr lang="en-US" sz="118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эффектов туризма для объектов всемирного наследия (ЮНЕСКО, общие рекомендации по управлению посещениями).
</a:t>
            </a:r>
            <a:endParaRPr lang="en-US" sz="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4453" y="1781600"/>
            <a:ext cx="8377543" cy="29607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6097500" cy="43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делают, если объект оказался под угрозой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800" dirty="0"/>
          </a:p>
        </p:txBody>
      </p:sp>
      <p:sp>
        <p:nvSpPr>
          <p:cNvPr id="8" name="Text 2"/>
          <p:cNvSpPr txBox="1"/>
          <p:nvPr/>
        </p:nvSpPr>
        <p:spPr>
          <a:xfrm>
            <a:off x="406750" y="907450"/>
            <a:ext cx="3888000" cy="23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0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действий описывает типичную логику реагирования: сначала безопасность, затем оценка и восстановление.
</a:t>
            </a:r>
            <a:endParaRPr lang="en-US" sz="1065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25425" y="1692011"/>
            <a:ext cx="4020300" cy="266187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как дом для редких видов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704050" y="1888850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места всемирного наследия защищают не только ландшафт, но и живые организмы. Там могут обитать тигры, панды, кораллы, морские черепахи и редкие птицы, для которых нужны подходящие условия.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800" dirty="0"/>
          </a:p>
        </p:txBody>
      </p:sp>
      <p:sp>
        <p:nvSpPr>
          <p:cNvPr id="9" name="Text 3"/>
          <p:cNvSpPr txBox="1"/>
          <p:nvPr/>
        </p:nvSpPr>
        <p:spPr>
          <a:xfrm>
            <a:off x="704050" y="3136031"/>
            <a:ext cx="3578700" cy="102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территории поддерживают биологическое разнообразие Земли: сохраняют кормовые цепочки, места размножения и среду обитания. Когда природа в безопасности, экосистемы восстанавливаются и устойчивее переживают изменения.
</a:t>
            </a:r>
            <a:endParaRPr lang="en-US" sz="1165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3093" y="1781600"/>
            <a:ext cx="3853263" cy="21624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объекты встречаются чаще всего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916125" y="2242713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типы наследия часто соседствуют: рядом с древними сооружениями могут быть природные территории, которые защищают ландшафт и редкие виды.
</a:t>
            </a:r>
            <a:endParaRPr lang="en-US" sz="1166" dirty="0"/>
          </a:p>
        </p:txBody>
      </p:sp>
      <p:sp>
        <p:nvSpPr>
          <p:cNvPr id="10" name="Text 3"/>
          <p:cNvSpPr txBox="1"/>
          <p:nvPr/>
        </p:nvSpPr>
        <p:spPr>
          <a:xfrm>
            <a:off x="4916125" y="30769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заметны следы человеческой истории и места, где природа сохранена почти нетронутой. Это показывает, что наследие — и культура, и экосистемы.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11525" y="398685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Обобщённые типы объектов всемирного наследия (классификация по категориям и примерам из материалов ЮНЕСКО; точные доли по всем объектам не указаны).
</a:t>
            </a:r>
            <a:endParaRPr lang="en-US" sz="78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62974" y="1300282"/>
            <a:ext cx="249618" cy="24961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762960" y="2016082"/>
            <a:ext cx="249618" cy="22188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776457" y="2701724"/>
            <a:ext cx="222624" cy="25442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762960" y="3406052"/>
            <a:ext cx="249618" cy="249618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762960" y="4132937"/>
            <a:ext cx="249618" cy="199694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шестиклассникам важно знать о наследии
</a:t>
            </a:r>
            <a:endParaRPr lang="en-US" sz="2000" dirty="0"/>
          </a:p>
        </p:txBody>
      </p:sp>
      <p:sp>
        <p:nvSpPr>
          <p:cNvPr id="11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800" dirty="0"/>
          </a:p>
        </p:txBody>
      </p:sp>
      <p:sp>
        <p:nvSpPr>
          <p:cNvPr id="12" name="Text 2"/>
          <p:cNvSpPr txBox="1"/>
          <p:nvPr/>
        </p:nvSpPr>
        <p:spPr>
          <a:xfrm>
            <a:off x="2163853" y="1297888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мира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 учитесь видеть, как разные страны и природные зоны связаны с культурой. Понимание карты наследия помогает ориентироваться в мире и замечать особенности регионов.
</a:t>
            </a:r>
            <a:endParaRPr lang="en-US" sz="799" dirty="0"/>
          </a:p>
        </p:txBody>
      </p:sp>
      <p:sp>
        <p:nvSpPr>
          <p:cNvPr id="13" name="Text 3"/>
          <p:cNvSpPr txBox="1"/>
          <p:nvPr/>
        </p:nvSpPr>
        <p:spPr>
          <a:xfrm>
            <a:off x="2167209" y="1999802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память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рассказывает о людях прошлого: о городах, ремёслах, вере и развитии строительства. Через реальные места уроки истории становятся понятнее и живее.
</a:t>
            </a:r>
            <a:endParaRPr lang="en-US" sz="799" dirty="0"/>
          </a:p>
        </p:txBody>
      </p:sp>
      <p:sp>
        <p:nvSpPr>
          <p:cNvPr id="14" name="Text 4"/>
          <p:cNvSpPr txBox="1"/>
          <p:nvPr/>
        </p:nvSpPr>
        <p:spPr>
          <a:xfrm>
            <a:off x="2167209" y="270172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Биология и экология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Природные объекты показывают, как устроены экосистемы и зачем охранять редкие виды. Вы начинаете лучше понимать, как человек влияет на среду.
</a:t>
            </a:r>
            <a:endParaRPr lang="en-US" sz="799" dirty="0"/>
          </a:p>
        </p:txBody>
      </p:sp>
      <p:sp>
        <p:nvSpPr>
          <p:cNvPr id="15" name="Text 5"/>
          <p:cNvSpPr txBox="1"/>
          <p:nvPr/>
        </p:nvSpPr>
        <p:spPr>
          <a:xfrm>
            <a:off x="2167209" y="3403637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архитектура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памятники помогают разбираться в стилях, материалах и замысле архитекторов. Это развивает вкус и умение ценить художественные детали, а не только «красивую картинку».
</a:t>
            </a:r>
            <a:endParaRPr lang="en-US" sz="799" dirty="0"/>
          </a:p>
        </p:txBody>
      </p:sp>
      <p:sp>
        <p:nvSpPr>
          <p:cNvPr id="16" name="Text 6"/>
          <p:cNvSpPr txBox="1"/>
          <p:nvPr/>
        </p:nvSpPr>
        <p:spPr>
          <a:xfrm>
            <a:off x="2163866" y="4105560"/>
            <a:ext cx="1632386" cy="63467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Практические правила
</a:t>
            </a:r>
            <a:pPr algn="l" indent="0" marL="0">
              <a:lnSpc>
                <a:spcPct val="115000"/>
              </a:lnSpc>
              <a:buNone/>
            </a:pPr>
            <a:r>
              <a:rPr lang="en-US" sz="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57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действия имеют значение: не мусорить, не ломать растения, не писать на стенах и соблюдать правила посещения. Так школьники помогают сохранять места для будущих поколений.
</a:t>
            </a:r>
            <a:endParaRPr lang="en-US" sz="79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6025" y="2801193"/>
            <a:ext cx="3856200" cy="1049113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06750" y="415525"/>
            <a:ext cx="3876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уровня ценности объекта
</a:t>
            </a:r>
            <a:endParaRPr lang="en-US" sz="2000" dirty="0"/>
          </a:p>
        </p:txBody>
      </p:sp>
      <p:sp>
        <p:nvSpPr>
          <p:cNvPr id="8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800" dirty="0"/>
          </a:p>
        </p:txBody>
      </p:sp>
      <p:sp>
        <p:nvSpPr>
          <p:cNvPr id="9" name="Text 2"/>
          <p:cNvSpPr txBox="1"/>
          <p:nvPr/>
        </p:nvSpPr>
        <p:spPr>
          <a:xfrm>
            <a:off x="406750" y="2244538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и тот же объект может быть важен по-разному: для местных жителей, для страны и для всего мира. Это помогает понимать, почему защита требует общих усилий.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406750" y="3078762"/>
            <a:ext cx="29583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Уровни ценности могут накладываться: объект одновременно поддерживает идентичность региона, историю страны и общее наследие человечества.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905925" y="4449805"/>
            <a:ext cx="38562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учебных подходов к интерпретации ценности объектов всемирного наследия (понятия «местная/национальная/мировая» как уровни значимости).
</a:t>
            </a:r>
            <a:endParaRPr lang="en-US" sz="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06750" y="415525"/>
            <a:ext cx="5217000" cy="71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Будущее всемирного наследия
</a:t>
            </a:r>
            <a:endParaRPr lang="en-US" sz="2000" dirty="0"/>
          </a:p>
        </p:txBody>
      </p:sp>
      <p:sp>
        <p:nvSpPr>
          <p:cNvPr id="9" name="Text 1"/>
          <p:cNvSpPr txBox="1"/>
          <p:nvPr/>
        </p:nvSpPr>
        <p:spPr>
          <a:xfrm>
            <a:off x="7549450" y="4887175"/>
            <a:ext cx="1294800" cy="15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800" dirty="0"/>
          </a:p>
        </p:txBody>
      </p:sp>
      <p:sp>
        <p:nvSpPr>
          <p:cNvPr id="10" name="Text 2"/>
          <p:cNvSpPr txBox="1"/>
          <p:nvPr/>
        </p:nvSpPr>
        <p:spPr>
          <a:xfrm>
            <a:off x="2111649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Сейчас: растущие угрозы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риски — изменение климата, рост городов и увеличение числа туристов. Изменения среды и нагрузка на территории могут ускорять разрушение объектов.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3780816" y="1766386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 исследования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действовать обоснованно, нужны наблюдения и научные оценки состояния. На их основе корректируют меры охраны и предотвращают новые повреждения.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44999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поддержка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Развиваются цифровые копии, карты и фотоматериалы. Они помогают сравнивать изменения со временем и поддерживать восстановление после ЧС.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7119160" y="1767277"/>
            <a:ext cx="1532278" cy="121219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людей
</a:t>
            </a:r>
            <a:pPr algn="l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Большую роль играют школьники, волонтёры и местные жители. Наследие сохраняется, когда его изучают, защищают и бережно используют каждый день.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78275" y="787662"/>
            <a:ext cx="4466700" cy="356812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28500" y="911200"/>
            <a:ext cx="3291000" cy="15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2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 — общая ценность и общая ответственность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28500" y="3110225"/>
            <a:ext cx="3291000" cy="113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Всемирное наследие объединяет памятники культуры и природы, которые важны для всей планеты. Его сохранение требует участия государств, учёных и каждого человека: бережно относясь сегодня, мы защищаем память и красоту для будущего.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2026-05-11T16:18:23Z</dcterms:created>
  <dcterms:modified xsi:type="dcterms:W3CDTF">2026-05-11T16:18:23Z</dcterms:modified>
</cp:coreProperties>
</file>