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6900" y="2714050"/>
            <a:ext cx="4485000" cy="22643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3255" y="1049979"/>
            <a:ext cx="83586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Лето–осень 1941: фронт, перелом, будущее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5073" y="3535889"/>
            <a:ext cx="3464100" cy="6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Лето–осень 1941: война, которая изменила СССР и будущее Запада.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53255" y="330995"/>
            <a:ext cx="3786000" cy="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2325" y="1888381"/>
            <a:ext cx="3277200" cy="253791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598493"/>
            <a:ext cx="75438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1941: война становится тотальной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23219" y="2463737"/>
            <a:ext cx="3240600" cy="15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1941 году война перестала быть серией фронтовых столкновений: она охватила заводы, города, пропаганду и международные союзы.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12650" y="71050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«Барбаросса» и ставка на блицкриг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12975" y="2418934"/>
            <a:ext cx="21672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на скорость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2975" y="2826075"/>
            <a:ext cx="21672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Германское руководство рассчитывало на быстрый разгром СССР в ходе кампании 1941 года, опираясь на опыт стремительных побед в Европе и веру в уязвимость советской системы.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351025" y="2418934"/>
            <a:ext cx="21672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масштабность войны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351025" y="2826075"/>
            <a:ext cx="21672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Вторжение 22 июня 1941 года сразу превратило советско-германский фронт в главный театр Второй мировой войны и проверку прочности всей антигитлеровской коалиции.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482000" y="2418934"/>
            <a:ext cx="21672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по системе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482000" y="2826075"/>
            <a:ext cx="21672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предполагал лишить СССР управления, промышленной базы и ресурсов раньше, чем страна успеет развернуть полноценную оборону и мобилизовать резервы.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8325" y="1963213"/>
            <a:ext cx="4242300" cy="28627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870" y="691280"/>
            <a:ext cx="59544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главного удара Германии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3075" y="2125581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Северное направление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3075" y="2345159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на Ленинград должен был изолировать город и лишить СССР важного политического и промышленного центра на северо-западе страны.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523075" y="4075531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Южный охват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3075" y="4295109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Наступление на Киев и юг СССР было нацелено на окружение крупных сил Красной армии и захват стратегических районов страны.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523075" y="3100556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путь на Москву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23075" y="3320134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армий «Центр» продвигалась через Беларусь к Смоленску и далее к Москве, стремясь разрушить управление и парализовать советскую оборону.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0" y="691280"/>
            <a:ext cx="59544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окружения и цена задержки врага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23075" y="2425305"/>
            <a:ext cx="3771600" cy="2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Минский котёл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23075" y="2679585"/>
            <a:ext cx="3771600" cy="4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Окружение советских войск под Минском стало первым крупным успехом вермахта, но одновременно показало, что блицкриг требует огромного напряжения сил.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523075" y="3896694"/>
            <a:ext cx="3771600" cy="2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отсрочки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23075" y="4150975"/>
            <a:ext cx="3771600" cy="4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армия понесла тяжёлые потери, однако получила время для перегруппировки, эвакуации и подготовки новых рубежей обороны.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820875" y="2425305"/>
            <a:ext cx="3771600" cy="2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Смоленская задержка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820875" y="2679585"/>
            <a:ext cx="3771600" cy="4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Бои под Смоленском сорвали ожидаемый темп наступления и заставили немецкое командование задержаться на подступах к центру страны.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4820875" y="3896694"/>
            <a:ext cx="3771600" cy="2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 темпа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820875" y="4150975"/>
            <a:ext cx="3771600" cy="4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Смоленское сражение стало первым крупным срывом немецкого расчёта на быструю победу и открыло путь к обороне Москвы.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3470" y="2501025"/>
            <a:ext cx="5896960" cy="1951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ключевых узла кампании 1941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53250" y="4525325"/>
            <a:ext cx="83586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 летне-осенней кампании 1941 года по материалам школьного курса истории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53250" y="1530425"/>
            <a:ext cx="4054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направления кампании 1941 года по-разному влияли на ход войны, но вместе они разрушили расчёт на быстрый разгром СССР.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636150" y="1530425"/>
            <a:ext cx="4054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каждом участке советская оборона замедляла наступление, меняла стратегический ритм войны и делала молниеносную победу Германии недостижимой.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Киевское направление: сдерживание ценой потерь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12975" y="2418934"/>
            <a:ext cx="21672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силы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2975" y="2826075"/>
            <a:ext cx="21672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Оборона Киева летом 1941 года сковала крупные силы вермахта и заставила немецкое командование тратить время и ресурсы на южном направлении.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351025" y="2418934"/>
            <a:ext cx="21672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Стратегическая цена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351025" y="2826075"/>
            <a:ext cx="21672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были огромными, но сопротивление Киева повлияло на распределение немецких резервов и ослабило темп всей кампании.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482000" y="2418934"/>
            <a:ext cx="21672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Задержка наступления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482000" y="2826075"/>
            <a:ext cx="21672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тяжёлое окружение, юго-западный фронт задержал продвижение противника и нарушил его общий оперативный график.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775" y="1425917"/>
            <a:ext cx="7962600" cy="21150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Ленинград: начало блокады и смысл сопротивления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91775" y="3680746"/>
            <a:ext cx="23760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блокады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591775" y="3997700"/>
            <a:ext cx="23760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сентябре 1941 года началась блокада Ленинграда, рассчитанная на изоляцию города, разрушение снабжения и постепенное истощение населения.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6178375" y="3680746"/>
            <a:ext cx="23760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Город-символ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178375" y="3997700"/>
            <a:ext cx="23760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Длительная оборона города превратила его в один из главных образов стойкости в памяти о Великой Отечественной войне.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3385075" y="3680746"/>
            <a:ext cx="23760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сопротивления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3385075" y="3997700"/>
            <a:ext cx="23760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Ленинград стал не только военным, но и моральным рубежом: его оборона символизировала отказ капитулировать перед осадой и голодом.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250" y="1788242"/>
            <a:ext cx="8237400" cy="29045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Москва готовилась к удару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93870" y="1179955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мер СССР и переход Германии к решающему наступлению осенью 1941 года.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9098" y="1659625"/>
            <a:ext cx="3493200" cy="214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год показал: победа требовала не только армии, но и полного переноса экономики на войну.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612650" y="71050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900" y="1689604"/>
            <a:ext cx="32406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1941
</a:t>
            </a:r>
            <a:endParaRPr lang="en-US" sz="6200" dirty="0"/>
          </a:p>
        </p:txBody>
      </p:sp>
      <p:sp>
        <p:nvSpPr>
          <p:cNvPr id="7" name="Text 3"/>
          <p:cNvSpPr txBox="1"/>
          <p:nvPr/>
        </p:nvSpPr>
        <p:spPr>
          <a:xfrm>
            <a:off x="693900" y="2808675"/>
            <a:ext cx="3240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годом, когда тыл и фронт слились в единую систему мобилизации.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93900" y="4461900"/>
            <a:ext cx="80079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о советской эвакуации и военной экономике 1941 года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6825" y="1792013"/>
            <a:ext cx="5093700" cy="24869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3875" y="691275"/>
            <a:ext cx="81267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кампании 1941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3075" y="1509025"/>
            <a:ext cx="2961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термины помогают увидеть логику кампании 1941 года: наступление, окружение, перемещение ресурсов и союзное объединение против общего врага.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23075" y="2937775"/>
            <a:ext cx="2961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термин отражает не отдельный эпизод, а элемент единой войны: Германия наступала, СССР перестраивал тыл, а союзники объединялись.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650" y="4413925"/>
            <a:ext cx="33015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истории и исторической литературы о Великой Отечественной войне
</a:t>
            </a:r>
            <a:endParaRPr lang="en-US" sz="91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9098" y="1659625"/>
            <a:ext cx="3493200" cy="214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войны против СССР был рассчитан на краткую кампанию, поэтому уже первые месяцы показали провал немецкой стратегии.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612650" y="71050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900" y="1689604"/>
            <a:ext cx="32406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77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3–4 месяца
</a:t>
            </a:r>
            <a:endParaRPr lang="en-US" sz="4577" dirty="0"/>
          </a:p>
        </p:txBody>
      </p:sp>
      <p:sp>
        <p:nvSpPr>
          <p:cNvPr id="7" name="Text 3"/>
          <p:cNvSpPr txBox="1"/>
          <p:nvPr/>
        </p:nvSpPr>
        <p:spPr>
          <a:xfrm>
            <a:off x="693900" y="2808675"/>
            <a:ext cx="3240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 такой срок немецкое руководство рассчитывало разгромить Советский Союз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93900" y="4461900"/>
            <a:ext cx="80079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плана «Барбаросса»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9098" y="1659625"/>
            <a:ext cx="3493200" cy="214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против Германии начал оформляться уже летом 1941 года, когда военное сотрудничество стало политическим выбором.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612650" y="71050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900" y="1689604"/>
            <a:ext cx="32406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75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июля 1941
</a:t>
            </a:r>
            <a:endParaRPr lang="en-US" sz="3875" dirty="0"/>
          </a:p>
        </p:txBody>
      </p:sp>
      <p:sp>
        <p:nvSpPr>
          <p:cNvPr id="7" name="Text 3"/>
          <p:cNvSpPr txBox="1"/>
          <p:nvPr/>
        </p:nvSpPr>
        <p:spPr>
          <a:xfrm>
            <a:off x="693900" y="2808675"/>
            <a:ext cx="3240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этот день СССР и Великобритания подписали соглашение о совместных действиях против Германии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93900" y="4461900"/>
            <a:ext cx="80079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Советско-британское соглашение о совместных действиях в войне против Германии, 12 июля 1941 года
</a:t>
            </a:r>
            <a:endParaRPr lang="en-US" sz="129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105" y="1423700"/>
            <a:ext cx="3960091" cy="3269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мобилизация как черта западного опыта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45000" y="1780975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экономика быстро превращала общество в часть фронта: заводы работали на армию, а государство усиливало контроль над ресурсами и производством.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000" y="2943300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Сопоставимый масштаб выпуска показывает, насколько массовое производство стало основой западной мобилизации и военной кооперации.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145000" y="4415625"/>
            <a:ext cx="3675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сводки по производству военных самолётов в Великобритании и США за 1941 год
</a:t>
            </a:r>
            <a:endParaRPr lang="en-US" sz="127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9098" y="1659625"/>
            <a:ext cx="3493200" cy="214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1941 году идея войны во имя свободы получила чёткую формулу и стала понятным для массовой аудитории моральным аргументом.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612650" y="71050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900" y="1689604"/>
            <a:ext cx="32406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89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свободы
</a:t>
            </a:r>
            <a:endParaRPr lang="en-US" sz="4789" dirty="0"/>
          </a:p>
        </p:txBody>
      </p:sp>
      <p:sp>
        <p:nvSpPr>
          <p:cNvPr id="7" name="Text 3"/>
          <p:cNvSpPr txBox="1"/>
          <p:nvPr/>
        </p:nvSpPr>
        <p:spPr>
          <a:xfrm>
            <a:off x="693900" y="2808675"/>
            <a:ext cx="3240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 Ф. Рузвельт обозначил свободу слова, вероисповедания, от нужды и от страха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93900" y="4461900"/>
            <a:ext cx="80079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Франклин Д. Рузвельт, послание Конгрессу США, 6 января 1941 года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85" y="1345202"/>
            <a:ext cx="2740500" cy="22989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1275" y="1345202"/>
            <a:ext cx="2740500" cy="229891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03761" y="1345202"/>
            <a:ext cx="2740500" cy="2298916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0" y="691280"/>
            <a:ext cx="8118000" cy="4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формы союзной кооперации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453650" y="3824674"/>
            <a:ext cx="2484000" cy="2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стандарты для фронта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53644" y="4146724"/>
            <a:ext cx="25194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заводах и в конструкторских бюро союзников постепенно вырабатывался общий язык войны. Детали, чертежи и стандарты должны были совпадать, чтобы техника разных стран работала в одной системе снабжения и ремонта.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6192730" y="3824674"/>
            <a:ext cx="2484000" cy="2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знанием и опытом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192734" y="4146724"/>
            <a:ext cx="25194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Разведданные, карты и технические решения передавались быстрее, чем раньше. Военное сотрудничество заставляло страны думать не только о собственной армии, но и о совместном результате.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3325221" y="3824674"/>
            <a:ext cx="2484000" cy="2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Ленд-лиз как механизм доверия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3325220" y="4146724"/>
            <a:ext cx="25194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Поставки по ленд-лизу были не только материальной помощью, но и проверкой доверия между союзниками. Самолёты, автомобили, радиостанции и продовольствие связывали фронт и тыл в одну международную цепь.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0" y="691280"/>
            <a:ext cx="59544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война подготовила мирное устройство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23075" y="2425305"/>
            <a:ext cx="3771600" cy="2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Коллективная безопасность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23075" y="2679585"/>
            <a:ext cx="3771600" cy="4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Угроза тотального поражения в 1941 году показала, что безопасность больше нельзя строить только на национальной силе. После войны эту идею разовьют в систему коллективной безопасности и международных гарантий.
</a:t>
            </a:r>
            <a:endParaRPr lang="en-US" sz="913" dirty="0"/>
          </a:p>
        </p:txBody>
      </p:sp>
      <p:sp>
        <p:nvSpPr>
          <p:cNvPr id="13" name="Text 4"/>
          <p:cNvSpPr txBox="1"/>
          <p:nvPr/>
        </p:nvSpPr>
        <p:spPr>
          <a:xfrm>
            <a:off x="523075" y="3896694"/>
            <a:ext cx="3771600" cy="2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Институты вместо случайности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23075" y="4150975"/>
            <a:ext cx="3771600" cy="4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союзники увидели, что мир нуждается в институтах, способных предотвращать новый конфликт. Так возник запрос на организацию, которая объединит государства вокруг общих норм и процедур.
</a:t>
            </a:r>
            <a:endParaRPr lang="en-US" sz="913" dirty="0"/>
          </a:p>
        </p:txBody>
      </p:sp>
      <p:sp>
        <p:nvSpPr>
          <p:cNvPr id="15" name="Text 6"/>
          <p:cNvSpPr txBox="1"/>
          <p:nvPr/>
        </p:nvSpPr>
        <p:spPr>
          <a:xfrm>
            <a:off x="4820875" y="2425305"/>
            <a:ext cx="3771600" cy="2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вместо импровизации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820875" y="2679585"/>
            <a:ext cx="3771600" cy="4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коалиции научил союзников согласовывать цели, ресурсы и решения. Именно поэтому послевоенный мир потребовал постоянных площадок для переговоров, а не временных военных соглашений.
</a:t>
            </a:r>
            <a:endParaRPr lang="en-US" sz="913" dirty="0"/>
          </a:p>
        </p:txBody>
      </p:sp>
      <p:sp>
        <p:nvSpPr>
          <p:cNvPr id="17" name="Text 8"/>
          <p:cNvSpPr txBox="1"/>
          <p:nvPr/>
        </p:nvSpPr>
        <p:spPr>
          <a:xfrm>
            <a:off x="4820875" y="3896694"/>
            <a:ext cx="3771600" cy="2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ресурсов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820875" y="4150975"/>
            <a:ext cx="3771600" cy="4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Финансовая и экономическая координация стала не менее важной, чем армейское взаимодействие. Послевоенное устройство должно было поддерживать восстановление, торговлю и стабильность между крупными державами.
</a:t>
            </a:r>
            <a:endParaRPr lang="en-US" sz="91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3870" y="691280"/>
            <a:ext cx="59544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принципы послевоенного Запада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591775" y="2470739"/>
            <a:ext cx="2208000" cy="4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вместо изоляции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91769" y="2958812"/>
            <a:ext cx="2208000" cy="15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Союзничество стало нормой международной политики: изоляция оказалась слишком слабым ответом на угрозу, а совместные действия — единственным способом удержать равновесие и победить.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39579" y="2470739"/>
            <a:ext cx="2208000" cy="4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Моральная мобилизация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339583" y="2958812"/>
            <a:ext cx="2208000" cy="15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 нацизмом придала политике нравственный смысл: защита свободы, человеческого достоинства и права на существование стала центральным языком западной демократии.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465677" y="2470739"/>
            <a:ext cx="2208000" cy="4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государство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465676" y="2958812"/>
            <a:ext cx="2208000" cy="15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в военное время получило право активно управлять производством, трудом и распределением ресурсов. Этот опыт закрепил представление о сильной публичной власти как о необходимом инструменте.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1941 как лаборатория будущего мира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0350" y="2323359"/>
            <a:ext cx="17247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Выживание как цель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90350" y="2746911"/>
            <a:ext cx="1724700" cy="14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1941 году СССР оказался перед вопросом физического выживания государства и общества. Именно поэтому сопротивление стало не просто военной задачей, а условием исторического существования страны.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918978" y="2323359"/>
            <a:ext cx="17247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Лаборатория будущего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918978" y="2746911"/>
            <a:ext cx="1724700" cy="14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Союзники поняли, что победа требует не только армии, но и экономики, науки, пропаганды и общего морального языка. Так война стала испытательной площадкой будущего порядка.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776102" y="2323359"/>
            <a:ext cx="17247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после войны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76102" y="2746911"/>
            <a:ext cx="1724700" cy="14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планирование ускорило появление международных механизмов согласования. Из фронтового опыта выросла идея правил, которые должны работать и в мирное время.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2633226" y="2323359"/>
            <a:ext cx="17247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Коалиция как необходимость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2633226" y="2746911"/>
            <a:ext cx="1724700" cy="14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Британии и США война показала пределы одиночных действий. Коалиция стала не временной мерой, а новой формой политической ответственности и организации силы.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3250" y="558875"/>
            <a:ext cx="5079600" cy="17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1941: год, который изменил XX век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55750" y="3222900"/>
            <a:ext cx="3702600" cy="126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Лето–осень 1941 года стали моментом, когда война определила не только исход фронтов, но и основы послевоенного мира: союзничество, мобилизацию и общий антифашистский язык.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2026-07-26T06:08:36Z</dcterms:created>
  <dcterms:modified xsi:type="dcterms:W3CDTF">2026-07-26T06:08:36Z</dcterms:modified>
</cp:coreProperties>
</file>