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image" Target="../media/image-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image" Target="../media/image-3-6.png"/><Relationship Id="rId7" Type="http://schemas.openxmlformats.org/officeDocument/2006/relationships/image" Target="../media/image-3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jpeg"/><Relationship Id="rId2" Type="http://schemas.openxmlformats.org/officeDocument/2006/relationships/image" Target="../media/image-4-2.jpeg"/><Relationship Id="rId3" Type="http://schemas.openxmlformats.org/officeDocument/2006/relationships/image" Target="../media/image-4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image" Target="../media/image-5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jpe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image" Target="../media/image-8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image" Target="../media/image-9-5.png"/><Relationship Id="rId6" Type="http://schemas.openxmlformats.org/officeDocument/2006/relationships/image" Target="../media/image-9-6.png"/><Relationship Id="rId7" Type="http://schemas.openxmlformats.org/officeDocument/2006/relationships/image" Target="../media/image-9-7.png"/><Relationship Id="rId8" Type="http://schemas.openxmlformats.org/officeDocument/2006/relationships/image" Target="../media/image-9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jpe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image" Target="../media/image-13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085695" y="0"/>
            <a:ext cx="505811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29275" y="206227"/>
            <a:ext cx="4158600" cy="119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13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События истории в произведениях XVIII века
</a:t>
            </a:r>
            <a:endParaRPr lang="en-US" sz="3134" dirty="0"/>
          </a:p>
        </p:txBody>
      </p:sp>
      <p:sp>
        <p:nvSpPr>
          <p:cNvPr id="6" name="Text 1"/>
          <p:cNvSpPr txBox="1"/>
          <p:nvPr/>
        </p:nvSpPr>
        <p:spPr>
          <a:xfrm>
            <a:off x="229275" y="1796850"/>
            <a:ext cx="4579500" cy="1550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История XVIII века оживает в литературе через героев, власть и судьбы людей.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9E9E9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2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174300" y="1257078"/>
            <a:ext cx="4567800" cy="3693495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045250" y="1256725"/>
            <a:ext cx="3924300" cy="3310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Писатели XVIII века видели, как реформы, войны и перемены власти меняют жизнь общества. Поэтому они соединяли реальные события, вымысел и собственную оценку эпохи, чтобы показать, как история влияет на человека.
</a:t>
            </a:r>
            <a:endParaRPr lang="en-US" sz="1200" dirty="0"/>
          </a:p>
        </p:txBody>
      </p:sp>
      <p:sp>
        <p:nvSpPr>
          <p:cNvPr id="5" name="Text 1"/>
          <p:cNvSpPr txBox="1"/>
          <p:nvPr/>
        </p:nvSpPr>
        <p:spPr>
          <a:xfrm>
            <a:off x="174300" y="302325"/>
            <a:ext cx="8795400" cy="429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История как источник сюжетов
</a:t>
            </a:r>
            <a:endParaRPr lang="en-US" sz="2600" dirty="0"/>
          </a:p>
        </p:txBody>
      </p:sp>
      <p:sp>
        <p:nvSpPr>
          <p:cNvPr id="6" name="Text 2"/>
          <p:cNvSpPr txBox="1"/>
          <p:nvPr/>
        </p:nvSpPr>
        <p:spPr>
          <a:xfrm>
            <a:off x="8580075" y="4766850"/>
            <a:ext cx="344700" cy="70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B7B7B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8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8732475" y="4766850"/>
            <a:ext cx="344700" cy="70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B7B7B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800" dirty="0"/>
          </a:p>
        </p:txBody>
      </p:sp>
      <p:sp>
        <p:nvSpPr>
          <p:cNvPr id="10" name="Text 1"/>
          <p:cNvSpPr txBox="1"/>
          <p:nvPr/>
        </p:nvSpPr>
        <p:spPr>
          <a:xfrm>
            <a:off x="174300" y="302325"/>
            <a:ext cx="8795400" cy="429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менялся исторический фон века
</a:t>
            </a:r>
            <a:endParaRPr lang="en-US" sz="2600" dirty="0"/>
          </a:p>
        </p:txBody>
      </p:sp>
      <p:sp>
        <p:nvSpPr>
          <p:cNvPr id="11" name="Text 2"/>
          <p:cNvSpPr txBox="1"/>
          <p:nvPr/>
        </p:nvSpPr>
        <p:spPr>
          <a:xfrm>
            <a:off x="131075" y="1095875"/>
            <a:ext cx="1886400" cy="13191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30039"/>
              </a:lnSpc>
              <a:buNone/>
            </a:pPr>
            <a:r>
              <a:rPr lang="en-US" sz="1100" dirty="0">
                <a:solidFill>
                  <a:srgbClr val="B7B7B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1700–1721 — Северная война
</a:t>
            </a:r>
            <a:endParaRPr lang="en-US" sz="1100" dirty="0"/>
          </a:p>
        </p:txBody>
      </p:sp>
      <p:sp>
        <p:nvSpPr>
          <p:cNvPr id="12" name="Text 3"/>
          <p:cNvSpPr txBox="1"/>
          <p:nvPr/>
        </p:nvSpPr>
        <p:spPr>
          <a:xfrm>
            <a:off x="131075" y="2834725"/>
            <a:ext cx="1886400" cy="131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Долгая война за выход к Балтийскому морю изменила положение России в Европе и стала важным историческим ориентиром для литературы.
</a:t>
            </a:r>
            <a:endParaRPr lang="en-US" sz="900" dirty="0"/>
          </a:p>
        </p:txBody>
      </p:sp>
      <p:sp>
        <p:nvSpPr>
          <p:cNvPr id="13" name="Text 4"/>
          <p:cNvSpPr txBox="1"/>
          <p:nvPr/>
        </p:nvSpPr>
        <p:spPr>
          <a:xfrm>
            <a:off x="2323676" y="1095875"/>
            <a:ext cx="1953900" cy="13191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30039"/>
              </a:lnSpc>
              <a:buNone/>
            </a:pPr>
            <a:r>
              <a:rPr lang="en-US" sz="1100" dirty="0">
                <a:solidFill>
                  <a:srgbClr val="B7B7B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1703 — основание Санкт-Петербурга
</a:t>
            </a:r>
            <a:endParaRPr lang="en-US" sz="1100" dirty="0"/>
          </a:p>
        </p:txBody>
      </p:sp>
      <p:sp>
        <p:nvSpPr>
          <p:cNvPr id="14" name="Text 5"/>
          <p:cNvSpPr txBox="1"/>
          <p:nvPr/>
        </p:nvSpPr>
        <p:spPr>
          <a:xfrm>
            <a:off x="2323676" y="2834725"/>
            <a:ext cx="1953900" cy="131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Новая столица стала символом преобразований Петра I и часто воспринималась как знак движения страны к переменам.
</a:t>
            </a:r>
            <a:endParaRPr lang="en-US" sz="900" dirty="0"/>
          </a:p>
        </p:txBody>
      </p:sp>
      <p:sp>
        <p:nvSpPr>
          <p:cNvPr id="15" name="Text 6"/>
          <p:cNvSpPr txBox="1"/>
          <p:nvPr/>
        </p:nvSpPr>
        <p:spPr>
          <a:xfrm>
            <a:off x="4516250" y="1095875"/>
            <a:ext cx="1953900" cy="13191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30039"/>
              </a:lnSpc>
              <a:buNone/>
            </a:pPr>
            <a:r>
              <a:rPr lang="en-US" sz="1100" dirty="0">
                <a:solidFill>
                  <a:srgbClr val="B7B7B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1725–1762 — смена правителей
</a:t>
            </a:r>
            <a:endParaRPr lang="en-US" sz="1100" dirty="0"/>
          </a:p>
        </p:txBody>
      </p:sp>
      <p:sp>
        <p:nvSpPr>
          <p:cNvPr id="16" name="Text 7"/>
          <p:cNvSpPr txBox="1"/>
          <p:nvPr/>
        </p:nvSpPr>
        <p:spPr>
          <a:xfrm>
            <a:off x="4516250" y="2834725"/>
            <a:ext cx="1953900" cy="131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смерти Петра I власть переходила от одного монарха к другому, и тема нестабильности престола стала особенно заметной.
</a:t>
            </a:r>
            <a:endParaRPr lang="en-US" sz="900" dirty="0"/>
          </a:p>
        </p:txBody>
      </p:sp>
      <p:sp>
        <p:nvSpPr>
          <p:cNvPr id="17" name="Text 8"/>
          <p:cNvSpPr txBox="1"/>
          <p:nvPr/>
        </p:nvSpPr>
        <p:spPr>
          <a:xfrm>
            <a:off x="6708851" y="1095875"/>
            <a:ext cx="1953900" cy="13191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30039"/>
              </a:lnSpc>
              <a:buNone/>
            </a:pPr>
            <a:r>
              <a:rPr lang="en-US" sz="1100" dirty="0">
                <a:solidFill>
                  <a:srgbClr val="B7B7B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Вторая половина века
</a:t>
            </a:r>
            <a:endParaRPr lang="en-US" sz="1100" dirty="0"/>
          </a:p>
        </p:txBody>
      </p:sp>
      <p:sp>
        <p:nvSpPr>
          <p:cNvPr id="18" name="Text 9"/>
          <p:cNvSpPr txBox="1"/>
          <p:nvPr/>
        </p:nvSpPr>
        <p:spPr>
          <a:xfrm>
            <a:off x="6708851" y="2834725"/>
            <a:ext cx="1953900" cy="131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 Елизавете Петровне, Петре III и Екатерине II литература всё чаще обращалась к вопросам закона, воспитания и общественного порядка.
</a:t>
            </a:r>
            <a:endParaRPr lang="en-US" sz="9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174300" y="1149236"/>
            <a:ext cx="4367247" cy="2213478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651293" y="1149150"/>
            <a:ext cx="4318616" cy="2243656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174303" y="3537686"/>
            <a:ext cx="4318616" cy="1144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75" dirty="0">
                <a:solidFill>
                  <a:srgbClr val="B7B7B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Государь, который меняет страну
</a:t>
            </a:r>
            <a:pPr algn="l" indent="0" marL="0">
              <a:lnSpc>
                <a:spcPct val="115000"/>
              </a:lnSpc>
              <a:buNone/>
            </a:pPr>
            <a:r>
              <a:rPr lang="en-US" sz="127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7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литературе XVIII века Пётр I часто предстает человеком действия: он строит флот, основывает новую столицу и направляет страну к обновлению. Такой образ подчеркивает силу воли и масштаб преобразований, которые изменили ход российской истории.
</a:t>
            </a:r>
            <a:endParaRPr lang="en-US" sz="1175" dirty="0"/>
          </a:p>
        </p:txBody>
      </p:sp>
      <p:sp>
        <p:nvSpPr>
          <p:cNvPr id="6" name="Text 1"/>
          <p:cNvSpPr txBox="1"/>
          <p:nvPr/>
        </p:nvSpPr>
        <p:spPr>
          <a:xfrm>
            <a:off x="4651293" y="3537686"/>
            <a:ext cx="4318616" cy="1144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B7B7B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Верфь, корабли и новая столица
</a:t>
            </a:r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Писатели связывали имя Петра I с верфями, парусами и трудом строителей Петербурга. На этих картинах история выглядит не отвлечённой датой, а живым процессом, где создаются и город, и будущее государства.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174300" y="302325"/>
            <a:ext cx="8795400" cy="36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Пётр I в художественных образах
</a:t>
            </a:r>
            <a:endParaRPr lang="en-US" sz="2600" dirty="0"/>
          </a:p>
        </p:txBody>
      </p:sp>
      <p:sp>
        <p:nvSpPr>
          <p:cNvPr id="8" name="Text 3"/>
          <p:cNvSpPr txBox="1"/>
          <p:nvPr/>
        </p:nvSpPr>
        <p:spPr>
          <a:xfrm>
            <a:off x="8732475" y="4766850"/>
            <a:ext cx="344700" cy="70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B7B7B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8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174300" y="302325"/>
            <a:ext cx="8795400" cy="429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Дворцовые перевороты и интерес к власти
</a:t>
            </a:r>
            <a:endParaRPr lang="en-US" sz="2600" dirty="0"/>
          </a:p>
        </p:txBody>
      </p:sp>
      <p:sp>
        <p:nvSpPr>
          <p:cNvPr id="8" name="Text 1"/>
          <p:cNvSpPr txBox="1"/>
          <p:nvPr/>
        </p:nvSpPr>
        <p:spPr>
          <a:xfrm>
            <a:off x="174300" y="1139550"/>
            <a:ext cx="6442200" cy="600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Частая смена правителей показала, что престол может оказаться неустойчивым, а судьба страны — зависеть от борьбы при дворе и личных амбиций.
</a:t>
            </a:r>
            <a:endParaRPr lang="en-US" sz="1200" dirty="0"/>
          </a:p>
        </p:txBody>
      </p:sp>
      <p:sp>
        <p:nvSpPr>
          <p:cNvPr id="9" name="Text 2"/>
          <p:cNvSpPr txBox="1"/>
          <p:nvPr/>
        </p:nvSpPr>
        <p:spPr>
          <a:xfrm>
            <a:off x="174300" y="2020347"/>
            <a:ext cx="6442200" cy="600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Писатели стали задавать вопрос, какой правитель нужен государству: сильный, справедливый, образованный и умеющий думать не о себе, а о стране.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174300" y="2916518"/>
            <a:ext cx="6442200" cy="600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произведениях этого времени власть оценивается не только по блеску и титулу, но и по ответственности за народ, законы и порядок.
</a:t>
            </a:r>
            <a:endParaRPr lang="en-US" sz="1200" dirty="0"/>
          </a:p>
        </p:txBody>
      </p:sp>
      <p:sp>
        <p:nvSpPr>
          <p:cNvPr id="11" name="Text 4"/>
          <p:cNvSpPr txBox="1"/>
          <p:nvPr/>
        </p:nvSpPr>
        <p:spPr>
          <a:xfrm>
            <a:off x="174300" y="3838277"/>
            <a:ext cx="6442200" cy="600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Тема переворотов усилила интерес к справедливости: литература напоминала, что власть теряет смысл, если служит личной выгоде, а не общему благу.
</a:t>
            </a:r>
            <a:endParaRPr lang="en-US" sz="1200" dirty="0"/>
          </a:p>
        </p:txBody>
      </p:sp>
      <p:sp>
        <p:nvSpPr>
          <p:cNvPr id="12" name="Text 5"/>
          <p:cNvSpPr txBox="1"/>
          <p:nvPr/>
        </p:nvSpPr>
        <p:spPr>
          <a:xfrm>
            <a:off x="8732475" y="4766850"/>
            <a:ext cx="344700" cy="70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B7B7B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8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112525" y="1577960"/>
            <a:ext cx="3620400" cy="2481879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48600" y="737025"/>
            <a:ext cx="8383800" cy="374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Какие исторические темы встречаются чаще всего
</a:t>
            </a:r>
            <a:endParaRPr lang="en-US" sz="2200" dirty="0"/>
          </a:p>
        </p:txBody>
      </p:sp>
      <p:sp>
        <p:nvSpPr>
          <p:cNvPr id="6" name="Text 1"/>
          <p:cNvSpPr txBox="1"/>
          <p:nvPr/>
        </p:nvSpPr>
        <p:spPr>
          <a:xfrm>
            <a:off x="348600" y="4644275"/>
            <a:ext cx="4640700" cy="187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30039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Тематический обзор произведений русской литературы XVIII века
</a:t>
            </a:r>
            <a:endParaRPr lang="en-US" sz="900" dirty="0"/>
          </a:p>
        </p:txBody>
      </p:sp>
      <p:sp>
        <p:nvSpPr>
          <p:cNvPr id="7" name="Text 2"/>
          <p:cNvSpPr txBox="1"/>
          <p:nvPr/>
        </p:nvSpPr>
        <p:spPr>
          <a:xfrm>
            <a:off x="348600" y="1577225"/>
            <a:ext cx="3652200" cy="2483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Диаграмма показывает, что литература XVIII века больше всего интересовалась изменением государства и человека.
</a:t>
            </a:r>
            <a:pPr algn="l" indent="0" marL="0">
              <a:lnSpc>
                <a:spcPct val="115000"/>
              </a:lnSpc>
              <a:buNone/>
            </a:pPr>
            <a:r>
              <a:rPr lang="en-US" sz="1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Главный акцент — на власти и преобразованиях; далее идут воспитание и нравственные вопросы, связанные с идеями Просвещения.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8732475" y="4766850"/>
            <a:ext cx="344700" cy="70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B7B7B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8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74300" y="302325"/>
            <a:ext cx="8795400" cy="429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Классицизм и взгляд на историю
</a:t>
            </a:r>
            <a:endParaRPr lang="en-US" sz="2600" dirty="0"/>
          </a:p>
        </p:txBody>
      </p:sp>
      <p:sp>
        <p:nvSpPr>
          <p:cNvPr id="7" name="Text 1"/>
          <p:cNvSpPr txBox="1"/>
          <p:nvPr/>
        </p:nvSpPr>
        <p:spPr>
          <a:xfrm>
            <a:off x="174300" y="1363475"/>
            <a:ext cx="7132500" cy="637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Классицизм требовал ясности, порядка и строгого разделения героев на положительных и отрицательных. Исторические события в таком стиле служили примером для читателя.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174300" y="2531100"/>
            <a:ext cx="7132500" cy="637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Главным считалось служение Отечеству: человек ценен не богатством или происхождением, а пользой для государства, верностью долгу и гражданской добродетелью.
</a:t>
            </a:r>
            <a:endParaRPr lang="en-US" sz="1200" dirty="0"/>
          </a:p>
        </p:txBody>
      </p:sp>
      <p:sp>
        <p:nvSpPr>
          <p:cNvPr id="9" name="Text 3"/>
          <p:cNvSpPr txBox="1"/>
          <p:nvPr/>
        </p:nvSpPr>
        <p:spPr>
          <a:xfrm>
            <a:off x="174300" y="3657750"/>
            <a:ext cx="7132500" cy="637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Поэтому прошлое в произведениях классицизма изображалось не просто как событие, а как урок, который должен воспитывать и направлять общество.
</a:t>
            </a:r>
            <a:endParaRPr lang="en-US" sz="1200" dirty="0"/>
          </a:p>
        </p:txBody>
      </p:sp>
      <p:sp>
        <p:nvSpPr>
          <p:cNvPr id="10" name="Text 4"/>
          <p:cNvSpPr txBox="1"/>
          <p:nvPr/>
        </p:nvSpPr>
        <p:spPr>
          <a:xfrm>
            <a:off x="8732475" y="4766850"/>
            <a:ext cx="344700" cy="70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B7B7B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8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174300" y="1447610"/>
            <a:ext cx="3598200" cy="2934079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174300" y="302325"/>
            <a:ext cx="8808000" cy="429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Ода как жанр исторической оценки
</a:t>
            </a:r>
            <a:endParaRPr lang="en-US" sz="2600" dirty="0"/>
          </a:p>
        </p:txBody>
      </p:sp>
      <p:sp>
        <p:nvSpPr>
          <p:cNvPr id="8" name="Text 1"/>
          <p:cNvSpPr txBox="1"/>
          <p:nvPr/>
        </p:nvSpPr>
        <p:spPr>
          <a:xfrm>
            <a:off x="4055625" y="1870425"/>
            <a:ext cx="4371600" cy="860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Ода помогала торжественно говорить о победах России, сильной власти, науке и выдающихся государственных деятелях. В этом жанре история звучала как повод для гордости и восхищения.
</a:t>
            </a:r>
            <a:endParaRPr lang="en-US" sz="1200" dirty="0"/>
          </a:p>
        </p:txBody>
      </p:sp>
      <p:sp>
        <p:nvSpPr>
          <p:cNvPr id="9" name="Text 2"/>
          <p:cNvSpPr txBox="1"/>
          <p:nvPr/>
        </p:nvSpPr>
        <p:spPr>
          <a:xfrm>
            <a:off x="4055625" y="3327925"/>
            <a:ext cx="4371600" cy="860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 читателя ода превращала событие в высокий образ: важным становилось не только то, что произошло, но и то, как это влияет на судьбу страны и её будущее.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8732475" y="4766850"/>
            <a:ext cx="344700" cy="70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B7B7B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8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D3DFD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47931" y="1275937"/>
            <a:ext cx="301388" cy="2679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798412" y="1275937"/>
            <a:ext cx="267900" cy="2679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364675" y="3203566"/>
            <a:ext cx="267900" cy="2679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174300" y="302325"/>
            <a:ext cx="8795400" cy="429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М. В. Ломоносов: наука, поэзия и история
</a:t>
            </a:r>
            <a:endParaRPr lang="en-US" sz="2600" dirty="0"/>
          </a:p>
        </p:txBody>
      </p:sp>
      <p:sp>
        <p:nvSpPr>
          <p:cNvPr id="11" name="Text 1"/>
          <p:cNvSpPr txBox="1"/>
          <p:nvPr/>
        </p:nvSpPr>
        <p:spPr>
          <a:xfrm>
            <a:off x="8732475" y="4766850"/>
            <a:ext cx="344700" cy="70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800" dirty="0"/>
          </a:p>
        </p:txBody>
      </p:sp>
      <p:sp>
        <p:nvSpPr>
          <p:cNvPr id="12" name="Text 2"/>
          <p:cNvSpPr txBox="1"/>
          <p:nvPr/>
        </p:nvSpPr>
        <p:spPr>
          <a:xfrm>
            <a:off x="251675" y="1779186"/>
            <a:ext cx="4042200" cy="729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Ломоносов соединял поэзию с научным взглядом на мир. Поэтому в его произведениях история звучит убедительно, как результат размышления и наблюдения.
</a:t>
            </a:r>
            <a:endParaRPr lang="en-US" sz="1100" dirty="0"/>
          </a:p>
        </p:txBody>
      </p:sp>
      <p:sp>
        <p:nvSpPr>
          <p:cNvPr id="13" name="Text 3"/>
          <p:cNvSpPr txBox="1"/>
          <p:nvPr/>
        </p:nvSpPr>
        <p:spPr>
          <a:xfrm>
            <a:off x="781700" y="1227487"/>
            <a:ext cx="3512100" cy="364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B7B7B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Слово и знание
</a:t>
            </a:r>
            <a:endParaRPr lang="en-US" sz="1200" dirty="0"/>
          </a:p>
        </p:txBody>
      </p:sp>
      <p:sp>
        <p:nvSpPr>
          <p:cNvPr id="14" name="Text 4"/>
          <p:cNvSpPr txBox="1"/>
          <p:nvPr/>
        </p:nvSpPr>
        <p:spPr>
          <a:xfrm>
            <a:off x="4649962" y="1779111"/>
            <a:ext cx="4042200" cy="729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его одах страна показана могущественной, развивающейся и достойной уважения. Исторические события становятся доказательством роста государства.
</a:t>
            </a:r>
            <a:endParaRPr lang="en-US" sz="1100" dirty="0"/>
          </a:p>
        </p:txBody>
      </p:sp>
      <p:sp>
        <p:nvSpPr>
          <p:cNvPr id="15" name="Text 5"/>
          <p:cNvSpPr txBox="1"/>
          <p:nvPr/>
        </p:nvSpPr>
        <p:spPr>
          <a:xfrm>
            <a:off x="5215437" y="1227487"/>
            <a:ext cx="3321900" cy="364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B7B7B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Россия как сильная держава
</a:t>
            </a:r>
            <a:endParaRPr lang="en-US" sz="1200" dirty="0"/>
          </a:p>
        </p:txBody>
      </p:sp>
      <p:sp>
        <p:nvSpPr>
          <p:cNvPr id="16" name="Text 6"/>
          <p:cNvSpPr txBox="1"/>
          <p:nvPr/>
        </p:nvSpPr>
        <p:spPr>
          <a:xfrm>
            <a:off x="251675" y="3709511"/>
            <a:ext cx="8540700" cy="652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 Ломоносова прошлое важно потому, что оно показывает ценность образования, труда и пользы для Отечества. Эти идеи он связывал с будущим России.
</a:t>
            </a:r>
            <a:endParaRPr lang="en-US" sz="1100" dirty="0"/>
          </a:p>
        </p:txBody>
      </p:sp>
      <p:sp>
        <p:nvSpPr>
          <p:cNvPr id="17" name="Text 7"/>
          <p:cNvSpPr txBox="1"/>
          <p:nvPr/>
        </p:nvSpPr>
        <p:spPr>
          <a:xfrm>
            <a:off x="781700" y="3157875"/>
            <a:ext cx="8010600" cy="364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B7B7B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Труд и служение
</a:t>
            </a:r>
            <a:endParaRPr lang="en-US" sz="12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854767" y="1576525"/>
            <a:ext cx="3715466" cy="19233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74300" y="302325"/>
            <a:ext cx="8795400" cy="429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56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Исторические события и литературные отклики XVIII века
</a:t>
            </a:r>
            <a:endParaRPr lang="en-US" sz="2562" dirty="0"/>
          </a:p>
        </p:txBody>
      </p:sp>
      <p:sp>
        <p:nvSpPr>
          <p:cNvPr id="7" name="Text 1"/>
          <p:cNvSpPr txBox="1"/>
          <p:nvPr/>
        </p:nvSpPr>
        <p:spPr>
          <a:xfrm>
            <a:off x="174000" y="1881900"/>
            <a:ext cx="3652200" cy="604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показывает, как важные события века отражались в разных литературных жанрах и идеях.
</a:t>
            </a:r>
            <a:endParaRPr lang="en-US" sz="1100" dirty="0"/>
          </a:p>
        </p:txBody>
      </p:sp>
      <p:sp>
        <p:nvSpPr>
          <p:cNvPr id="8" name="Text 2"/>
          <p:cNvSpPr txBox="1"/>
          <p:nvPr/>
        </p:nvSpPr>
        <p:spPr>
          <a:xfrm>
            <a:off x="174000" y="2906100"/>
            <a:ext cx="3652200" cy="604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Литература XVIII века по-разному реагировала на историю: от торжества и похвалы до критики и тревоги за общественный порядок.
</a:t>
            </a:r>
            <a:endParaRPr lang="en-US" sz="1100" dirty="0"/>
          </a:p>
        </p:txBody>
      </p:sp>
      <p:sp>
        <p:nvSpPr>
          <p:cNvPr id="9" name="Text 3"/>
          <p:cNvSpPr txBox="1"/>
          <p:nvPr/>
        </p:nvSpPr>
        <p:spPr>
          <a:xfrm>
            <a:off x="109175" y="4637850"/>
            <a:ext cx="7869000" cy="207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30039"/>
              </a:lnSpc>
              <a:buNone/>
            </a:pPr>
            <a:r>
              <a:rPr lang="en-US" sz="900" dirty="0">
                <a:solidFill>
                  <a:srgbClr val="B7B7B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Обзор литературных откликов XVIII века
</a:t>
            </a:r>
            <a:endParaRPr lang="en-US" sz="900" dirty="0"/>
          </a:p>
        </p:txBody>
      </p:sp>
      <p:sp>
        <p:nvSpPr>
          <p:cNvPr id="10" name="Text 4"/>
          <p:cNvSpPr txBox="1"/>
          <p:nvPr/>
        </p:nvSpPr>
        <p:spPr>
          <a:xfrm>
            <a:off x="8732475" y="4766850"/>
            <a:ext cx="344700" cy="70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B7B7B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8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D3DFD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74300" y="302325"/>
            <a:ext cx="8795400" cy="429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Эпоха Екатерины II и идеи Просвещения
</a:t>
            </a:r>
            <a:endParaRPr lang="en-US" sz="2600" dirty="0"/>
          </a:p>
        </p:txBody>
      </p:sp>
      <p:sp>
        <p:nvSpPr>
          <p:cNvPr id="7" name="Text 1"/>
          <p:cNvSpPr txBox="1"/>
          <p:nvPr/>
        </p:nvSpPr>
        <p:spPr>
          <a:xfrm>
            <a:off x="8732475" y="4766850"/>
            <a:ext cx="344700" cy="70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800" dirty="0"/>
          </a:p>
        </p:txBody>
      </p:sp>
      <p:sp>
        <p:nvSpPr>
          <p:cNvPr id="8" name="Text 2"/>
          <p:cNvSpPr txBox="1"/>
          <p:nvPr/>
        </p:nvSpPr>
        <p:spPr>
          <a:xfrm>
            <a:off x="764850" y="1426950"/>
            <a:ext cx="3882600" cy="91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30039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1762: начало правления
</a:t>
            </a:r>
            <a:pPr algn="l" indent="0" marL="0">
              <a:lnSpc>
                <a:spcPct val="130039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 приходом Екатерины II усилился интерес к просвещению, законам и порядку. Литература всё чаще говорила о воспитании, разуме и пользе человека для общества.
</a:t>
            </a:r>
            <a:endParaRPr lang="en-US" sz="1200" dirty="0"/>
          </a:p>
        </p:txBody>
      </p:sp>
      <p:sp>
        <p:nvSpPr>
          <p:cNvPr id="9" name="Text 3"/>
          <p:cNvSpPr txBox="1"/>
          <p:nvPr/>
        </p:nvSpPr>
        <p:spPr>
          <a:xfrm>
            <a:off x="1220475" y="2612530"/>
            <a:ext cx="4576800" cy="91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30039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1770-е годы: общественные вопросы
</a:t>
            </a:r>
            <a:pPr algn="l" indent="0" marL="0">
              <a:lnSpc>
                <a:spcPct val="130039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Писатели стали внимательнее смотреть на жизнь дворян, чиновников и простых людей. В центре произведений оказались ответственность власти, нравственный выбор и социальная справедливость.
</a:t>
            </a:r>
            <a:endParaRPr lang="en-US" sz="1200" dirty="0"/>
          </a:p>
        </p:txBody>
      </p:sp>
      <p:sp>
        <p:nvSpPr>
          <p:cNvPr id="10" name="Text 4"/>
          <p:cNvSpPr txBox="1"/>
          <p:nvPr/>
        </p:nvSpPr>
        <p:spPr>
          <a:xfrm>
            <a:off x="1712750" y="3831000"/>
            <a:ext cx="5209500" cy="91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30039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Вторая половина века: противоречия эпохи
</a:t>
            </a:r>
            <a:pPr algn="l" indent="0" marL="0">
              <a:lnSpc>
                <a:spcPct val="130039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Империя расширялась, но вместе с успехами росли и внутренние проблемы. Это сделало исторические темы в литературе более острыми и жизненно важными.
</a:t>
            </a:r>
            <a:endParaRPr lang="en-US" sz="12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71519" y="1433100"/>
            <a:ext cx="8505262" cy="34002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70000" y="302325"/>
            <a:ext cx="8508300" cy="455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событие превращается в сюжет
</a:t>
            </a:r>
            <a:endParaRPr lang="en-US" sz="2600" dirty="0"/>
          </a:p>
        </p:txBody>
      </p:sp>
      <p:sp>
        <p:nvSpPr>
          <p:cNvPr id="6" name="Text 1"/>
          <p:cNvSpPr txBox="1"/>
          <p:nvPr/>
        </p:nvSpPr>
        <p:spPr>
          <a:xfrm>
            <a:off x="8732475" y="4766850"/>
            <a:ext cx="344700" cy="70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800" dirty="0"/>
          </a:p>
        </p:txBody>
      </p:sp>
      <p:sp>
        <p:nvSpPr>
          <p:cNvPr id="7" name="Text 2"/>
          <p:cNvSpPr txBox="1"/>
          <p:nvPr/>
        </p:nvSpPr>
        <p:spPr>
          <a:xfrm>
            <a:off x="270000" y="819650"/>
            <a:ext cx="8508300" cy="3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Путь от реального исторического факта к художественному произведению в литературе XVIII века.
</a:t>
            </a:r>
            <a:endParaRPr lang="en-US" sz="14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174300" y="1447610"/>
            <a:ext cx="3598200" cy="2934079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174300" y="302325"/>
            <a:ext cx="8808000" cy="429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Сатира и повседневная жизнь эпохи
</a:t>
            </a:r>
            <a:endParaRPr lang="en-US" sz="2600" dirty="0"/>
          </a:p>
        </p:txBody>
      </p:sp>
      <p:sp>
        <p:nvSpPr>
          <p:cNvPr id="8" name="Text 1"/>
          <p:cNvSpPr txBox="1"/>
          <p:nvPr/>
        </p:nvSpPr>
        <p:spPr>
          <a:xfrm>
            <a:off x="4055625" y="1870425"/>
            <a:ext cx="4371600" cy="860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Сатирические тексты XVIII века через домашние сцены показывали дворян, чиновников и пустых подражателей моде. В них узнаются лень, хвастовство и плохое воспитание, знакомые и сегодня.
</a:t>
            </a:r>
            <a:endParaRPr lang="en-US" sz="1200" dirty="0"/>
          </a:p>
        </p:txBody>
      </p:sp>
      <p:sp>
        <p:nvSpPr>
          <p:cNvPr id="9" name="Text 2"/>
          <p:cNvSpPr txBox="1"/>
          <p:nvPr/>
        </p:nvSpPr>
        <p:spPr>
          <a:xfrm>
            <a:off x="4055625" y="3327925"/>
            <a:ext cx="4371600" cy="860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Такой взгляд делал историю ближе к читателю: эпоха раскрывалась не только через войны и правителей, но и через привычки, разговоры и семейный быт обычных людей.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8732475" y="4766850"/>
            <a:ext cx="344700" cy="70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B7B7B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8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74300" y="302325"/>
            <a:ext cx="8795400" cy="429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Д. И. Фонвизин и уроки эпохи
</a:t>
            </a:r>
            <a:endParaRPr lang="en-US" sz="2600" dirty="0"/>
          </a:p>
        </p:txBody>
      </p:sp>
      <p:sp>
        <p:nvSpPr>
          <p:cNvPr id="5" name="Text 1"/>
          <p:cNvSpPr txBox="1"/>
          <p:nvPr/>
        </p:nvSpPr>
        <p:spPr>
          <a:xfrm>
            <a:off x="170025" y="2175250"/>
            <a:ext cx="2784000" cy="2255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комедиях Фонвизина особенно заметно, как невежество и жестокость разрушают семью и портят характер человека. Смешные сцены помогают увидеть серьёзную общественную проблему.
</a:t>
            </a:r>
            <a:endParaRPr lang="en-US" sz="1200" dirty="0"/>
          </a:p>
        </p:txBody>
      </p:sp>
      <p:sp>
        <p:nvSpPr>
          <p:cNvPr id="6" name="Text 2"/>
          <p:cNvSpPr txBox="1"/>
          <p:nvPr/>
        </p:nvSpPr>
        <p:spPr>
          <a:xfrm>
            <a:off x="3180775" y="2175250"/>
            <a:ext cx="2784000" cy="2255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Писатель связывал судьбу дворянства с воспитанием, образованием и умением служить не только себе, но и стране. Поэтому его герои часто спорят о долге и пользе.
</a:t>
            </a:r>
            <a:endParaRPr lang="en-US" sz="1200" dirty="0"/>
          </a:p>
        </p:txBody>
      </p:sp>
      <p:sp>
        <p:nvSpPr>
          <p:cNvPr id="7" name="Text 3"/>
          <p:cNvSpPr txBox="1"/>
          <p:nvPr/>
        </p:nvSpPr>
        <p:spPr>
          <a:xfrm>
            <a:off x="6212200" y="2175250"/>
            <a:ext cx="2784000" cy="2255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Фонвизин показал, что историческая эпоха живёт в обычных разговорах о наследниках, службе и поведении в доме. Его комедии стали важным уроком о нравственности.
</a:t>
            </a:r>
            <a:endParaRPr lang="en-US" sz="1200" dirty="0"/>
          </a:p>
        </p:txBody>
      </p:sp>
      <p:sp>
        <p:nvSpPr>
          <p:cNvPr id="8" name="Text 4"/>
          <p:cNvSpPr txBox="1"/>
          <p:nvPr/>
        </p:nvSpPr>
        <p:spPr>
          <a:xfrm>
            <a:off x="8732475" y="4766850"/>
            <a:ext cx="344700" cy="70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B7B7B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8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112525" y="1577960"/>
            <a:ext cx="3620400" cy="2481879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48600" y="737025"/>
            <a:ext cx="8383800" cy="374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Тональность изображения истории в жанрах XVIII века
</a:t>
            </a:r>
            <a:endParaRPr lang="en-US" sz="2200" dirty="0"/>
          </a:p>
        </p:txBody>
      </p:sp>
      <p:sp>
        <p:nvSpPr>
          <p:cNvPr id="6" name="Text 1"/>
          <p:cNvSpPr txBox="1"/>
          <p:nvPr/>
        </p:nvSpPr>
        <p:spPr>
          <a:xfrm>
            <a:off x="348600" y="4644275"/>
            <a:ext cx="4640700" cy="187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30039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по жанрам литературы XVIII века
</a:t>
            </a:r>
            <a:endParaRPr lang="en-US" sz="900" dirty="0"/>
          </a:p>
        </p:txBody>
      </p:sp>
      <p:sp>
        <p:nvSpPr>
          <p:cNvPr id="7" name="Text 2"/>
          <p:cNvSpPr txBox="1"/>
          <p:nvPr/>
        </p:nvSpPr>
        <p:spPr>
          <a:xfrm>
            <a:off x="348600" y="1577225"/>
            <a:ext cx="3652200" cy="2483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Жанр определяет не только форму текста, но и то, каким голосом звучит сама история: торжественно, остро, поучительно или лично.
</a:t>
            </a:r>
            <a:pPr algn="l" indent="0" marL="0">
              <a:lnSpc>
                <a:spcPct val="115000"/>
              </a:lnSpc>
              <a:buNone/>
            </a:pPr>
            <a:r>
              <a:rPr lang="en-US" sz="1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Самая высокая торжественность характерна для оды и трагедии, а самые личные интонации — для путешествий и мемуаров.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8732475" y="4766850"/>
            <a:ext cx="344700" cy="70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B7B7B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8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477175" y="1791300"/>
            <a:ext cx="3255300" cy="156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4458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1773–1775
</a:t>
            </a:r>
            <a:pPr algn="l" indent="0" marL="0">
              <a:lnSpc>
                <a:spcPct val="115000"/>
              </a:lnSpc>
              <a:buNone/>
            </a:pPr>
            <a:r>
              <a:rPr lang="en-US" sz="55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— годы Пугачёвского восстания, после которого литература всё чаще обращалась к жизни народа и цене бунта.
</a:t>
            </a:r>
            <a:pPr algn="l" indent="0" marL="0">
              <a:lnSpc>
                <a:spcPct val="115000"/>
              </a:lnSpc>
              <a:buNone/>
            </a:pPr>
            <a:r>
              <a:rPr lang="en-US" sz="92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2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История России, Пугачёвское восстание
</a:t>
            </a:r>
            <a:endParaRPr lang="en-US" sz="4458" dirty="0"/>
          </a:p>
        </p:txBody>
      </p:sp>
      <p:sp>
        <p:nvSpPr>
          <p:cNvPr id="5" name="Text 1"/>
          <p:cNvSpPr txBox="1"/>
          <p:nvPr/>
        </p:nvSpPr>
        <p:spPr>
          <a:xfrm>
            <a:off x="601725" y="1791425"/>
            <a:ext cx="2808900" cy="156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Этот исторический эпизод заставил писателей внимательнее говорить о власти, страдании людей и причинах общественных конфликтов.
</a:t>
            </a:r>
            <a:endParaRPr lang="en-US" sz="1400" dirty="0"/>
          </a:p>
        </p:txBody>
      </p:sp>
      <p:sp>
        <p:nvSpPr>
          <p:cNvPr id="6" name="Text 2"/>
          <p:cNvSpPr txBox="1"/>
          <p:nvPr/>
        </p:nvSpPr>
        <p:spPr>
          <a:xfrm>
            <a:off x="8732475" y="4766850"/>
            <a:ext cx="344700" cy="70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8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566104" y="1340425"/>
            <a:ext cx="4011791" cy="19233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74300" y="302325"/>
            <a:ext cx="8795400" cy="429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Главные авторы XVIII века и их исторические темы
</a:t>
            </a:r>
            <a:endParaRPr lang="en-US" sz="2600" dirty="0"/>
          </a:p>
        </p:txBody>
      </p:sp>
      <p:sp>
        <p:nvSpPr>
          <p:cNvPr id="5" name="Text 1"/>
          <p:cNvSpPr txBox="1"/>
          <p:nvPr/>
        </p:nvSpPr>
        <p:spPr>
          <a:xfrm>
            <a:off x="174300" y="4637850"/>
            <a:ext cx="7803900" cy="207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30039"/>
              </a:lnSpc>
              <a:buNone/>
            </a:pPr>
            <a:r>
              <a:rPr lang="en-US" sz="900" dirty="0">
                <a:solidFill>
                  <a:srgbClr val="B7B7B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Произведения М. В. Ломоносова, Д. И. Фонвизина, Г. Р. Державина, А. Н. Радищева
</a:t>
            </a:r>
            <a:endParaRPr lang="en-US" sz="900" dirty="0"/>
          </a:p>
        </p:txBody>
      </p:sp>
      <p:sp>
        <p:nvSpPr>
          <p:cNvPr id="6" name="Text 2"/>
          <p:cNvSpPr txBox="1"/>
          <p:nvPr/>
        </p:nvSpPr>
        <p:spPr>
          <a:xfrm>
            <a:off x="174300" y="3498100"/>
            <a:ext cx="4262100" cy="915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показывает, как разные писатели по-своему осмысляли историю и общественную жизнь своего времени.
</a:t>
            </a:r>
            <a:endParaRPr lang="en-US" sz="1100" dirty="0"/>
          </a:p>
        </p:txBody>
      </p:sp>
      <p:sp>
        <p:nvSpPr>
          <p:cNvPr id="7" name="Text 3"/>
          <p:cNvSpPr txBox="1"/>
          <p:nvPr/>
        </p:nvSpPr>
        <p:spPr>
          <a:xfrm>
            <a:off x="4707625" y="3498100"/>
            <a:ext cx="4262100" cy="891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Литература века объединяет прославление государства, сатиру на нравы и критический разговор о несправедливости.
</a:t>
            </a:r>
            <a:endParaRPr lang="en-US" sz="1100" dirty="0"/>
          </a:p>
        </p:txBody>
      </p:sp>
      <p:sp>
        <p:nvSpPr>
          <p:cNvPr id="8" name="Text 4"/>
          <p:cNvSpPr txBox="1"/>
          <p:nvPr/>
        </p:nvSpPr>
        <p:spPr>
          <a:xfrm>
            <a:off x="8732475" y="4766850"/>
            <a:ext cx="344700" cy="70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B7B7B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8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74300" y="302325"/>
            <a:ext cx="8795400" cy="429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Художественный образ и исторический факт
</a:t>
            </a:r>
            <a:endParaRPr lang="en-US" sz="2600" dirty="0"/>
          </a:p>
        </p:txBody>
      </p:sp>
      <p:sp>
        <p:nvSpPr>
          <p:cNvPr id="5" name="Text 1"/>
          <p:cNvSpPr txBox="1"/>
          <p:nvPr/>
        </p:nvSpPr>
        <p:spPr>
          <a:xfrm>
            <a:off x="338150" y="1694700"/>
            <a:ext cx="4014600" cy="1053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Произведения XVIII века сохраняют подробности эпохи: одежду, речи, должности, обычаи и споры. Благодаря этому читатель легко узнаёт время, о котором идёт речь.
</a:t>
            </a:r>
            <a:endParaRPr lang="en-US" sz="1200" dirty="0"/>
          </a:p>
        </p:txBody>
      </p:sp>
      <p:sp>
        <p:nvSpPr>
          <p:cNvPr id="6" name="Text 2"/>
          <p:cNvSpPr txBox="1"/>
          <p:nvPr/>
        </p:nvSpPr>
        <p:spPr>
          <a:xfrm>
            <a:off x="374875" y="3376500"/>
            <a:ext cx="8357700" cy="708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Поэтому историческая правда в литературе всегда соединяется с вымыслом и авторской оценкой. Так текст становится не хроникой, а живым рассказом о времени.
</a:t>
            </a:r>
            <a:endParaRPr lang="en-US" sz="1200" dirty="0"/>
          </a:p>
        </p:txBody>
      </p:sp>
      <p:sp>
        <p:nvSpPr>
          <p:cNvPr id="7" name="Text 3"/>
          <p:cNvSpPr txBox="1"/>
          <p:nvPr/>
        </p:nvSpPr>
        <p:spPr>
          <a:xfrm>
            <a:off x="4703950" y="1693225"/>
            <a:ext cx="3930000" cy="1053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Но писатель не просто перечисляет события. Он отбирает детали, чтобы показать характеры людей и объяснить, почему они поступают именно так.
</a:t>
            </a:r>
            <a:endParaRPr lang="en-US" sz="1200" dirty="0"/>
          </a:p>
        </p:txBody>
      </p:sp>
      <p:sp>
        <p:nvSpPr>
          <p:cNvPr id="8" name="Text 4"/>
          <p:cNvSpPr txBox="1"/>
          <p:nvPr/>
        </p:nvSpPr>
        <p:spPr>
          <a:xfrm>
            <a:off x="8732475" y="4766850"/>
            <a:ext cx="344700" cy="70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B7B7B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8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174300" y="302325"/>
            <a:ext cx="8795400" cy="429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Зачем изучать эти произведения сегодня
</a:t>
            </a:r>
            <a:endParaRPr lang="en-US" sz="2600" dirty="0"/>
          </a:p>
        </p:txBody>
      </p:sp>
      <p:sp>
        <p:nvSpPr>
          <p:cNvPr id="6" name="Text 1"/>
          <p:cNvSpPr txBox="1"/>
          <p:nvPr/>
        </p:nvSpPr>
        <p:spPr>
          <a:xfrm>
            <a:off x="175725" y="1762375"/>
            <a:ext cx="4320300" cy="809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Они помогают понять, как в России формировались власть, образование и государственная служба. Через литературу легче увидеть, какие ценности считались важными.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4646700" y="1762375"/>
            <a:ext cx="4320300" cy="809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Эти тексты показывают, что решения правителей влияли на жизнь самых разных людей. История перестаёт быть далёкой и становится понятной через судьбы героев.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175725" y="3349875"/>
            <a:ext cx="4320300" cy="809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Произведения XVIII века учат замечать связь между поступками и их последствиями. Это полезно, потому что вопросы выбора стоят перед человеком всегда.
</a:t>
            </a:r>
            <a:endParaRPr lang="en-US" sz="1200" dirty="0"/>
          </a:p>
        </p:txBody>
      </p:sp>
      <p:sp>
        <p:nvSpPr>
          <p:cNvPr id="9" name="Text 4"/>
          <p:cNvSpPr txBox="1"/>
          <p:nvPr/>
        </p:nvSpPr>
        <p:spPr>
          <a:xfrm>
            <a:off x="4646700" y="3349875"/>
            <a:ext cx="4320300" cy="809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Они напоминают, что гражданский долг, совесть и ответственность важны не только в прошлом, но и сегодня. Именно поэтому такие книги остаются нужными.
</a:t>
            </a:r>
            <a:endParaRPr lang="en-US" sz="1200" dirty="0"/>
          </a:p>
        </p:txBody>
      </p:sp>
      <p:sp>
        <p:nvSpPr>
          <p:cNvPr id="10" name="Text 5"/>
          <p:cNvSpPr txBox="1"/>
          <p:nvPr/>
        </p:nvSpPr>
        <p:spPr>
          <a:xfrm>
            <a:off x="8732475" y="4766850"/>
            <a:ext cx="344700" cy="70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B7B7B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8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D3DFD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11550" y="2433750"/>
            <a:ext cx="4095900" cy="1610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Литература XVIII века сохранила век перемен через яркие образы, споры о долге и судьбы героев. Она помогает увидеть, как история страны отражается в жизни человека.
</a:t>
            </a:r>
            <a:endParaRPr lang="en-US" sz="1200" dirty="0"/>
          </a:p>
        </p:txBody>
      </p:sp>
      <p:sp>
        <p:nvSpPr>
          <p:cNvPr id="5" name="Text 1"/>
          <p:cNvSpPr txBox="1"/>
          <p:nvPr/>
        </p:nvSpPr>
        <p:spPr>
          <a:xfrm>
            <a:off x="411550" y="464275"/>
            <a:ext cx="8240100" cy="79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История XVIII века в литературе: в памяти и в образах
</a:t>
            </a:r>
            <a:endParaRPr lang="en-US" sz="26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2026-05-22T14:46:51Z</dcterms:created>
  <dcterms:modified xsi:type="dcterms:W3CDTF">2026-05-22T14:46:51Z</dcterms:modified>
</cp:coreProperties>
</file>