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image" Target="../media/image-1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Противостояния «холодной войны»: мир между союзами, кризисами и угрозой ядерной войны
</a:t>
            </a:r>
            <a:endParaRPr lang="en-US" sz="1853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1947–1991: США и СССР конкурировали без прямой войны, но с локальными столкновениями и постоянной ядерной угрозой.
</a:t>
            </a:r>
            <a:endParaRPr lang="en-US" sz="1377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возникла холодная война после Второй мировой войны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разрушенная Европа нуждалась в восстановлении, но страны по-разному видели будущее. США сделали ставку на сдерживание коммунизма и поддержку Запада; СССР усиливал контроль над Восточной Европой. Так постепенно оформилось двублоковое противостояние.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 основы противостояния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продвигали либеральную демократию, многопартийность и рыночную экономику. Этот курс связывали с идеей свободного выбора и экономического роста, а собственную систему представляли как естественную альтернативу авторитаризму.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стороны были убеждены, что их устройство исторически справедливее и безопаснее для мира. Поэтому спор превращался не только в борьбу за интересы, но и в конкуренцию за право определять «норму» развития.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опирался на однопартийную модель, государственное планирование и ведущую роль коммунистической партии. В такой логике стабильность обеспечивается центром, а общество защищается от «враждебных» идеологических влияний.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пронизывала повседневность: уроки, пресса, кино и радиопередачи создавали образ противника как угрозы национальной безопасности. Так формировалось устойчивое недоверие и оправдывались жесткие политические решения.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мост вместо сухопутных дорог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1948–1949 годах СССР перекрыл сухопутные пути в Западный Берлин, пытаясь добиться политической уступки. Западные союзники ответили воздушным мостом: город получал продовольствие и топливо самолетами. Это превратило логистику в драму выживания.
</a:t>
            </a:r>
            <a:endParaRPr lang="en-US" sz="1001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 Восток отделялись не только линией на карте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1960-х разрыв между частями Берлина углубился, а поток людей, перемещавшихся между системами, стал острой проблемой. В 1961 году появилась Берлинская стена, закрепившая разделение города. Визуальный контраст стен и повседневных улиц стал символом противостояния.
</a:t>
            </a:r>
            <a:endParaRPr lang="en-US" sz="945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Разрушенный город как доказательство цены политики
</a:t>
            </a:r>
            <a:endParaRPr lang="en-US" sz="1078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послевоенных руин Берлин снова оказался в центре международной схватки. Снимки разрушенных кварталов рядом с самолетами воздушного моста и фрагментами стены показывают, как решения лидеров отражались на судьбах обычных жителей. Кризис перестал быть «где-то далеко».
</a:t>
            </a:r>
            <a:endParaRPr lang="en-US" sz="945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Берлин: как кризис стал частью повседневной жизни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6545" y="1611696"/>
            <a:ext cx="4938555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военных блока холодной войны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НАТО и Организации Варшавского договора показывает, как безопасность оформлялась в виде устойчивых союзов и процедур.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блока институционализировали разделение Европы: противостояние стало не эпизодом, а регулярной системой взаимодействий и сдерживания.
</a:t>
            </a:r>
            <a:endParaRPr lang="en-US" sz="827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истории XX века и хронология международных договоров.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гонка вооружений США и СССР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на графике передает общий тренд: рост был связан с переходом к новым носителям и накоплением боезарядов у обеих сторон.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 сдерживающим фактором оставался страх неприемлемых потерь: не «спад напряженности» задавал правила, а логика гарантированного возмездия.
</a:t>
            </a:r>
            <a:endParaRPr lang="en-US" sz="793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характеристика тренда; график построен как иллюстрация по периоду 1940-х–1980-х годов, без точных чисел.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Корейская война как первый «горячий» конфликт холодной войны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 год — начало войны
</a:t>
            </a:r>
            <a:pPr algn="ctr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Корея при поддержке СССР и Китая начала наступление, стремясь закрепить единый контроль над Корейским полуостровом. Южная Корея получила поддержку США и союзников по ООН.
</a:t>
            </a:r>
            <a:endParaRPr lang="en-US" sz="1036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1951–1952 годы — стабилизация и линия противостояния
</a:t>
            </a:r>
            <a:pPr algn="ctr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действия постепенно остановились примерно на линии 38-й параллели. Миротворческие и дипломатические инициативы сталкивались с логикой союзов, из-за чего конфликт трудно было завершить договором.
</a:t>
            </a:r>
            <a:endParaRPr lang="en-US" sz="880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 год — перемирие без полноценного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1953 году было подписано перемирие, но оно не стало полноценным мирным договором. Корейский урок показал, что сверхдержавы могут вступать в войну через партнеров и региональные режимы.
</a:t>
            </a:r>
            <a:endParaRPr lang="en-US" sz="960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кризис 1962 года: предел ядерной эскалации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октябре 1962 года размещение советских ракет на Кубе привело к острейшему кризису холодной войны: США объявили морскую блокаду, а мир фактически балансировал на грани ядерного конфликта. Опасность нарастала в считаные дни.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 включал вывод советских ракет с Кубы, обязательство США не вторгаться на остров, а затем демонтаж американских ракет в Турции. Переговорный результат показал, как контроль и каналы связи могут «разорвать» эскалацию.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холодная война превращала кризисы в управляемые сценарии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логика эскалации и деэскалации в Берлине, на Кубе и в ряде региональных конфликтов.
</a:t>
            </a:r>
            <a:endParaRPr lang="en-US" sz="204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Вьетнамская война 1964–1973 годов стала одним из самых долгих конфликтов холодной войны. США пытались сдержать распространение коммунизма в Юго-Восточной Азии, но столкнулись с партизанской тактикой и сложным рельефом местности.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войны шло вместе с внутренними противоречиями: в США росли антивоенные протесты, а военная логика все чаще расходилась с политическими целями. Ситуация демонстрировала, что «сила» не гарантирует быстрый результат.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масштабные операции не устранили ключевую проблему — способность противника адаптироваться. Когда цена конфликта становилась выше общественного принятия, политическое пространство для продолжения сужалось, что влияло на решения руководства.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1975 году пал Сайгон, и Вьетнам объединился под властью коммунистов. Этот исход показал ограниченность внешнего давления: даже крупнейшая держава не смогла изменить политический итог силовыми методами.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Вьетнамская война и пределы силы сверхдержавы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Афганистан 1979–1989: затяжная война и кризис СССР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советских войск в Афганистан в 1979 году превратил страну в одно из главных полей холодной войны. Конфликт быстро перестал быть локальным: внешняя поддержка противоборствующих сторон втянула в него множество акторов.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успехи не дали быстрых политических результатов, а потери и расходы на войну накапливались годами. Поддержка моджахедов со стороны США, Пакистана и Саудовской Аравии усиливала сопротивление и подрывала авторитет СССР.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 космосе как соревнование технологий и престижа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рекордов, космические достижения ускоряли развитие спутниковой связи и навигации, которые позже стали обычной инфраструктурой для государств и науки.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Вехи показывают, как конкуренция подталкивала к техническим рывкам: от запуска спутника к пилотируемым полетам и посадке на Луну.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освоения космоса: запуск Спутника-1 (1957), полет «Восток-1» с Юрием Гагариным (1961), миссия Apollo 11 (1969).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2076" y="1611696"/>
            <a:ext cx="3032204" cy="29653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кризисы и конфликты холодной войны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ключевые эпизоды холодной войны: когда напряженность переходила в вооруженное столкновение или международный кризис, где это происходило и к каким итогам приводило. Холодная война складывалась из цепочки событий разного масштаба.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различаются по форме — от блокады до длительной войны, — но объединяет их одно: соперничество сверхдержав многократно воспроизводилось через региональных участников.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международных отношений XX века (обобщенное учебное содержание).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Разрядка международной напряженности в 1970-е годы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664802" y="1640733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1970–1972: настрой на ограничения
</a:t>
            </a:r>
            <a:endParaRPr lang="en-US" sz="943" dirty="0"/>
          </a:p>
        </p:txBody>
      </p:sp>
      <p:sp>
        <p:nvSpPr>
          <p:cNvPr id="9" name="Text 2"/>
          <p:cNvSpPr txBox="1"/>
          <p:nvPr/>
        </p:nvSpPr>
        <p:spPr>
          <a:xfrm>
            <a:off x="1443956" y="2108697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Сверхдержавы начали искать механизмы контроля над вооружениями и снижения риска случайной эскалации. Параллельно сохранялись союзные системы и идеологическое противостояние, но тон стал более прагматичным.
</a:t>
            </a:r>
            <a:endParaRPr lang="en-US" sz="866" dirty="0"/>
          </a:p>
        </p:txBody>
      </p:sp>
      <p:sp>
        <p:nvSpPr>
          <p:cNvPr id="10" name="Text 3"/>
          <p:cNvSpPr txBox="1"/>
          <p:nvPr/>
        </p:nvSpPr>
        <p:spPr>
          <a:xfrm>
            <a:off x="5601619" y="2924326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подписаны соглашения по ограничению стратегических вооружений — ОСВ-1 и ОСВ-2. Они задавали рамки для соревнования, уменьшая стимул к резким наращиваниям без договоренностей.
</a:t>
            </a:r>
            <a:endParaRPr lang="en-US" sz="915" dirty="0"/>
          </a:p>
        </p:txBody>
      </p:sp>
      <p:sp>
        <p:nvSpPr>
          <p:cNvPr id="11" name="Text 4"/>
          <p:cNvSpPr txBox="1"/>
          <p:nvPr/>
        </p:nvSpPr>
        <p:spPr>
          <a:xfrm>
            <a:off x="5814460" y="2459211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1972–1979: договоры ОСВ и правила сдерживания
</a:t>
            </a:r>
            <a:endParaRPr lang="en-US" sz="943" dirty="0"/>
          </a:p>
        </p:txBody>
      </p:sp>
      <p:sp>
        <p:nvSpPr>
          <p:cNvPr id="12" name="Text 5"/>
          <p:cNvSpPr txBox="1"/>
          <p:nvPr/>
        </p:nvSpPr>
        <p:spPr>
          <a:xfrm>
            <a:off x="1664697" y="3161070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1975: Хельсинки и «европейский каркас» доверия
</a:t>
            </a:r>
            <a:endParaRPr lang="en-US" sz="811" dirty="0"/>
          </a:p>
        </p:txBody>
      </p:sp>
      <p:sp>
        <p:nvSpPr>
          <p:cNvPr id="13" name="Text 6"/>
          <p:cNvSpPr txBox="1"/>
          <p:nvPr/>
        </p:nvSpPr>
        <p:spPr>
          <a:xfrm>
            <a:off x="1443956" y="3629034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Хельсинкский заключительный акт закрепил принципы нерушимости границ, уважения прав человека и сотрудничества. Разрядка не отменяла соперничество, но переводила часть споров в правовое и дипломатическое русло.
</a:t>
            </a:r>
            <a:endParaRPr lang="en-US" sz="866" dirty="0"/>
          </a:p>
        </p:txBody>
      </p:sp>
      <p:sp>
        <p:nvSpPr>
          <p:cNvPr id="14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Пропаганда, шпионаж и информационная война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Радиоэфир и листовки: как формировали образ «врага»
</a:t>
            </a:r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противостоянии сверхдержав информацию старались сделать оружием. Использовались радиопередачи, листовки и публикации в прессе, а также кино, которое закрепляло нужные смыслы у широкой аудитории. Цель была одна: влиять на общественные настроения и решения властей.
</a:t>
            </a:r>
            <a:endParaRPr lang="en-US" sz="710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Пилот Пауэрс: один эпизод, ставший символом недоверия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65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Фрэнсиса Гэри Пауэрса, сбитого над СССР в 1960 году, показала, насколько хрупкой была грань между контролируемой разведкой и политическим взрывом. Инцидент стал международной сенсацией и инструментом давления в информационных кампаниях обеих сторон. Так недоверие становилось заметным обществу.
</a:t>
            </a:r>
            <a:endParaRPr lang="en-US" sz="65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разведчиками: сделки, которые скрывали за «секретностью»
</a:t>
            </a:r>
            <a:pPr algn="l" indent="0" marL="0">
              <a:lnSpc>
                <a:spcPct val="100000"/>
              </a:lnSpc>
              <a:buNone/>
            </a:pPr>
            <a:r>
              <a:rPr lang="en-US" sz="6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острой риторике противники иногда шли на обмены разведчиками и закрытые миссии. Подобные шаги не отменяли враждебность, но создавали каналы, где риски просчитывались точнее. Это напоминало: в холодной войне переговоры часто шли параллельно конкуренции.
</a:t>
            </a:r>
            <a:endParaRPr lang="en-US" sz="6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региональные войны превращались в часть глобального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логика вовлечения в холодную войну (на примере Кореи, Вьетнама и Афганистана).
</a:t>
            </a:r>
            <a:endParaRPr lang="en-US" sz="204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50989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94779" y="3465336"/>
            <a:ext cx="63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холодная война не переросла в мировую ядерную войну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гарантированное уничтожение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Ядерное оружие делало прямое столкновение слишком опасным: удар означал бы неприемлемые потери для обеих сторон. Это снижало мотивацию начать «последнюю» войну и повышало осторожность.
</a:t>
            </a:r>
            <a:endParaRPr lang="en-US" sz="809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 сдерживание без фронтового боя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союзов помогала управлять рисками, распределяя ответственность и заранее фиксируя, где именно может происходить давление. Вместо прямой войны сверхдержавы чаще действовали через периферию и дипломатические механизмы.
</a:t>
            </a:r>
            <a:endParaRPr lang="en-US" sz="809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каналы и связь лидеров
</a:t>
            </a:r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кризисов научил искать прямые контакты: переговоры, линии связи и процедурные договоренности снижали вероятность случайной эскалации. Когда коммуникация становилась быстрее, напряжение легче переводилось в переговорный режим.
</a:t>
            </a:r>
            <a:endParaRPr lang="en-US" sz="746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Карибского кризиса 1962 года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1962 года показал, как быстро ситуация может стать необратимой. После него лидеры уделяли больше внимания контролю над вооружениями и механикам предотвращения худшего сценария.
</a:t>
            </a:r>
            <a:endParaRPr lang="en-US" sz="809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последствия противостояния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прямых затрат, соперничество влияло на повседневность: усиливались ожидания мобилизации, а общественные дебаты о риске войны становились частью школьного и медийного пространства.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набор последствий показывает двойной эффект: рост технологий и одновременно социальная цена в виде страха, потерь и репрессивной политики. Баланс был не в пользу людей.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тематическая классификация последствий холодной войны по учебным материалам; значения категорий представлены как условное сопоставление (без претензии на точные доли).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советского блока и завершение холодной войны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39060" y="1802086"/>
            <a:ext cx="17268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1989: падение Берлинской стены
</a:t>
            </a:r>
            <a:pPr algn="ctr" indent="0" marL="0">
              <a:lnSpc>
                <a:spcPct val="100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ноября 1989 года стала символом разрыва прежней системы в Европе. Массовое открытие границ резко ослабило контроль над восточными территориями и ускорило политические изменения.
</a:t>
            </a:r>
            <a:endParaRPr lang="en-US" sz="832" dirty="0"/>
          </a:p>
        </p:txBody>
      </p:sp>
      <p:sp>
        <p:nvSpPr>
          <p:cNvPr id="10" name="Text 2"/>
          <p:cNvSpPr txBox="1"/>
          <p:nvPr/>
        </p:nvSpPr>
        <p:spPr>
          <a:xfrm>
            <a:off x="2840563" y="2045827"/>
            <a:ext cx="17268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1989–1990: революции в странах Восточной Европы
</a:t>
            </a:r>
            <a:pPr algn="ctr" indent="0" marL="0">
              <a:lnSpc>
                <a:spcPct val="100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государств Восточной Европы произошли смены власти и реформы, меняющие курс и правила внутренней жизни. Ослабление прежних союзных механизмов сделало эти процессы необратимыми.
</a:t>
            </a:r>
            <a:endParaRPr lang="en-US" sz="832" dirty="0"/>
          </a:p>
        </p:txBody>
      </p:sp>
      <p:sp>
        <p:nvSpPr>
          <p:cNvPr id="11" name="Text 3"/>
          <p:cNvSpPr txBox="1"/>
          <p:nvPr/>
        </p:nvSpPr>
        <p:spPr>
          <a:xfrm>
            <a:off x="6955444" y="3741082"/>
            <a:ext cx="17268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1991: распад СССР
</a:t>
            </a:r>
            <a:pPr algn="ctr" indent="0" marL="0">
              <a:lnSpc>
                <a:spcPct val="100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и реформы М. С. Горбачёва, а также ослабление контроля над союзными республиками привели к распаду государства. Итогом стала окончательная смена архитектуры международных отношений.
</a:t>
            </a:r>
            <a:endParaRPr lang="en-US" sz="832" dirty="0"/>
          </a:p>
        </p:txBody>
      </p:sp>
      <p:sp>
        <p:nvSpPr>
          <p:cNvPr id="12" name="Text 4"/>
          <p:cNvSpPr txBox="1"/>
          <p:nvPr/>
        </p:nvSpPr>
        <p:spPr>
          <a:xfrm>
            <a:off x="4448915" y="3625380"/>
            <a:ext cx="17268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1991: распад Организации Варшавского договора
</a:t>
            </a:r>
            <a:pPr algn="ctr" indent="0" marL="0">
              <a:lnSpc>
                <a:spcPct val="100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распадом договорной военной структуры утратил смысл главный элемент противостояния двух блоков. После этого Европа начала выстраивать новую систему безопасности без прежних жестких рамок.
</a:t>
            </a:r>
            <a:endParaRPr lang="en-US" sz="832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противостояний холодной войны
</a:t>
            </a:r>
            <a:endParaRPr lang="en-US" sz="341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 показала, что соперничество сверхдержав может проходить через кризисы и локальные войны без прямого глобального удара. Главными средствами оставались переговоры, контроль над вооружениями и международные договоры.
</a:t>
            </a:r>
            <a:endParaRPr lang="en-US" sz="13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2026-05-12T23:13:49Z</dcterms:created>
  <dcterms:modified xsi:type="dcterms:W3CDTF">2026-05-12T23:13:49Z</dcterms:modified>
</cp:coreProperties>
</file>