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image" Target="../media/image-9-7.jpe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slideLayout" Target="../slideLayouts/slideLayout1.xml"/><Relationship Id="rId11"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jpe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73706" y="0"/>
            <a:ext cx="5470010" cy="51545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486697" y="1275736"/>
            <a:ext cx="3502742" cy="2278625"/>
          </a:xfrm>
          <a:prstGeom prst="rect">
            <a:avLst/>
          </a:prstGeom>
          <a:noFill/>
          <a:ln/>
        </p:spPr>
        <p:txBody>
          <a:bodyPr wrap="square" lIns="0" tIns="0" rIns="0" bIns="0" rtlCol="0" anchor="ctr"/>
          <a:lstStyle/>
          <a:p>
            <a:pPr algn="l" indent="0" marL="0">
              <a:lnSpc>
                <a:spcPct val="100000"/>
              </a:lnSpc>
              <a:buNone/>
            </a:pPr>
            <a:r>
              <a:rPr lang="en-US" sz="2909" b="1" dirty="0">
                <a:solidFill>
                  <a:srgbClr val="FFFFFF"/>
                </a:solidFill>
                <a:latin typeface="Arial" pitchFamily="34" charset="0"/>
                <a:ea typeface="Arial" pitchFamily="34" charset="-122"/>
                <a:cs typeface="Arial" pitchFamily="34" charset="-120"/>
              </a:rPr>
              <a:t>Module 1. Lifestyles: how daily habits are described in English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358" dirty="0">
                <a:solidFill>
                  <a:srgbClr val="000000"/>
                </a:solidFill>
                <a:latin typeface="Arial" pitchFamily="34" charset="0"/>
                <a:ea typeface="Arial" pitchFamily="34" charset="-122"/>
                <a:cs typeface="Arial" pitchFamily="34" charset="-120"/>
              </a:rPr>
              <a:t>Daily habits shape health, learning, mood, and energy.
</a:t>
            </a:r>
            <a:endParaRPr lang="en-US" sz="2909" dirty="0"/>
          </a:p>
        </p:txBody>
      </p:sp>
      <p:sp>
        <p:nvSpPr>
          <p:cNvPr id="5" name="Text 1"/>
          <p:cNvSpPr txBox="1"/>
          <p:nvPr/>
        </p:nvSpPr>
        <p:spPr>
          <a:xfrm>
            <a:off x="486697" y="4011560"/>
            <a:ext cx="3038168" cy="523568"/>
          </a:xfrm>
          <a:prstGeom prst="rect">
            <a:avLst/>
          </a:prstGeom>
          <a:noFill/>
          <a:ln/>
        </p:spPr>
        <p:txBody>
          <a:bodyPr wrap="square" lIns="0" tIns="0" rIns="0" bIns="0" rtlCol="0" anchor="ctr"/>
          <a:lstStyle/>
          <a:p>
            <a:pPr algn="l" indent="0" marL="0">
              <a:lnSpc>
                <a:spcPct val="100000"/>
              </a:lnSpc>
              <a:buNone/>
            </a:pPr>
            <a:r>
              <a:rPr lang="en-US" sz="1100" dirty="0">
                <a:solidFill>
                  <a:srgbClr val="020086"/>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81" y="0"/>
            <a:ext cx="4666288" cy="515456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067300" y="728250"/>
            <a:ext cx="3624749" cy="3687000"/>
          </a:xfrm>
          <a:prstGeom prst="rect">
            <a:avLst/>
          </a:prstGeom>
          <a:noFill/>
          <a:ln/>
        </p:spPr>
        <p:txBody>
          <a:bodyPr wrap="square" lIns="0" tIns="0" rIns="0" bIns="0" rtlCol="0" anchor="ctr"/>
          <a:lstStyle/>
          <a:p>
            <a:pPr algn="ctr" indent="0" marL="0">
              <a:lnSpc>
                <a:spcPct val="100000"/>
              </a:lnSpc>
              <a:buNone/>
            </a:pPr>
            <a:r>
              <a:rPr lang="en-US" sz="2700" b="1" dirty="0">
                <a:solidFill>
                  <a:srgbClr val="FFFFFF"/>
                </a:solidFill>
                <a:latin typeface="Arial" pitchFamily="34" charset="0"/>
                <a:ea typeface="Arial" pitchFamily="34" charset="-122"/>
                <a:cs typeface="Arial" pitchFamily="34" charset="-120"/>
              </a:rPr>
              <a:t>Why lifestyles matter in Grade 9 English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This topic helps students talk about everyday routines, health, food, sport, and time using Present Simple and frequency adverbs. It also supports short dialogues, mini-essays, and personal descriptions in clear, simple English.
</a:t>
            </a:r>
            <a:endParaRPr lang="en-US" sz="2700" dirty="0"/>
          </a:p>
        </p:txBody>
      </p:sp>
      <p:sp>
        <p:nvSpPr>
          <p:cNvPr id="5"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95300" y="2065125"/>
            <a:ext cx="603375" cy="482700"/>
          </a:xfrm>
          <a:prstGeom prst="rect">
            <a:avLst/>
          </a:prstGeom>
        </p:spPr>
      </p:pic>
      <p:pic>
        <p:nvPicPr>
          <p:cNvPr id="5" name="Image 3" descr="preencoded.png">    </p:cNvPr>
          <p:cNvPicPr>
            <a:picLocks noChangeAspect="1"/>
          </p:cNvPicPr>
          <p:nvPr/>
        </p:nvPicPr>
        <p:blipFill>
          <a:blip r:embed="rId4"/>
          <a:stretch>
            <a:fillRect/>
          </a:stretch>
        </p:blipFill>
        <p:spPr>
          <a:xfrm>
            <a:off x="4449917" y="2012504"/>
            <a:ext cx="514451" cy="587944"/>
          </a:xfrm>
          <a:prstGeom prst="rect">
            <a:avLst/>
          </a:prstGeom>
        </p:spPr>
      </p:pic>
      <p:pic>
        <p:nvPicPr>
          <p:cNvPr id="6" name="Image 4" descr="preencoded.png">    </p:cNvPr>
          <p:cNvPicPr>
            <a:picLocks noChangeAspect="1"/>
          </p:cNvPicPr>
          <p:nvPr/>
        </p:nvPicPr>
        <p:blipFill>
          <a:blip r:embed="rId5"/>
          <a:stretch>
            <a:fillRect/>
          </a:stretch>
        </p:blipFill>
        <p:spPr>
          <a:xfrm>
            <a:off x="495301" y="3725508"/>
            <a:ext cx="555401" cy="444321"/>
          </a:xfrm>
          <a:prstGeom prst="rect">
            <a:avLst/>
          </a:prstGeom>
        </p:spPr>
      </p:pic>
      <p:pic>
        <p:nvPicPr>
          <p:cNvPr id="7" name="Image 5" descr="preencoded.png">    </p:cNvPr>
          <p:cNvPicPr>
            <a:picLocks noChangeAspect="1"/>
          </p:cNvPicPr>
          <p:nvPr/>
        </p:nvPicPr>
        <p:blipFill>
          <a:blip r:embed="rId6"/>
          <a:stretch>
            <a:fillRect/>
          </a:stretch>
        </p:blipFill>
        <p:spPr>
          <a:xfrm>
            <a:off x="3137474" y="3725508"/>
            <a:ext cx="555401" cy="444321"/>
          </a:xfrm>
          <a:prstGeom prst="rect">
            <a:avLst/>
          </a:prstGeom>
        </p:spPr>
      </p:pic>
      <p:pic>
        <p:nvPicPr>
          <p:cNvPr id="8" name="Image 6" descr="preencoded.png">    </p:cNvPr>
          <p:cNvPicPr>
            <a:picLocks noChangeAspect="1"/>
          </p:cNvPicPr>
          <p:nvPr/>
        </p:nvPicPr>
        <p:blipFill>
          <a:blip r:embed="rId7"/>
          <a:stretch>
            <a:fillRect/>
          </a:stretch>
        </p:blipFill>
        <p:spPr>
          <a:xfrm>
            <a:off x="5785051" y="3677070"/>
            <a:ext cx="541197" cy="541197"/>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Key vocabulary for talking about lifestyle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3</a:t>
            </a:r>
            <a:endParaRPr lang="en-US" sz="1100" dirty="0"/>
          </a:p>
        </p:txBody>
      </p:sp>
      <p:sp>
        <p:nvSpPr>
          <p:cNvPr id="11" name="Text 2"/>
          <p:cNvSpPr txBox="1"/>
          <p:nvPr/>
        </p:nvSpPr>
        <p:spPr>
          <a:xfrm>
            <a:off x="1225077" y="1835606"/>
            <a:ext cx="3006819" cy="941738"/>
          </a:xfrm>
          <a:prstGeom prst="rect">
            <a:avLst/>
          </a:prstGeom>
          <a:noFill/>
          <a:ln/>
        </p:spPr>
        <p:txBody>
          <a:bodyPr wrap="square" lIns="0" tIns="0" rIns="0" bIns="0" rtlCol="0" anchor="ctr"/>
          <a:lstStyle/>
          <a:p>
            <a:pPr algn="l" indent="0" marL="0">
              <a:lnSpc>
                <a:spcPct val="100000"/>
              </a:lnSpc>
              <a:buNone/>
            </a:pPr>
            <a:r>
              <a:rPr lang="en-US" sz="1352" b="1" dirty="0">
                <a:solidFill>
                  <a:srgbClr val="FFFFFF"/>
                </a:solidFill>
                <a:latin typeface="Arial" pitchFamily="34" charset="0"/>
                <a:ea typeface="Arial" pitchFamily="34" charset="-122"/>
                <a:cs typeface="Arial" pitchFamily="34" charset="-120"/>
              </a:rPr>
              <a:t>Sleep and routine
</a:t>
            </a:r>
            <a:pPr algn="l" indent="0" marL="0">
              <a:lnSpc>
                <a:spcPct val="100000"/>
              </a:lnSpc>
              <a:buNone/>
            </a:pPr>
            <a:r>
              <a:rPr lang="en-US" sz="108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82" dirty="0">
                <a:solidFill>
                  <a:srgbClr val="FFFFFF"/>
                </a:solidFill>
                <a:latin typeface="Arial" pitchFamily="34" charset="0"/>
                <a:ea typeface="Arial" pitchFamily="34" charset="-122"/>
                <a:cs typeface="Arial" pitchFamily="34" charset="-120"/>
              </a:rPr>
              <a:t>Use sleep-related words to describe daily habits: to go to bed, to wake up, sleep habits, and stick to a routine. These phrases help students explain when they rest and how regular their schedule is.
</a:t>
            </a:r>
            <a:endParaRPr lang="en-US" sz="1352" dirty="0"/>
          </a:p>
        </p:txBody>
      </p:sp>
      <p:sp>
        <p:nvSpPr>
          <p:cNvPr id="12" name="Text 3"/>
          <p:cNvSpPr txBox="1"/>
          <p:nvPr/>
        </p:nvSpPr>
        <p:spPr>
          <a:xfrm>
            <a:off x="5135232" y="1835606"/>
            <a:ext cx="3006819" cy="941738"/>
          </a:xfrm>
          <a:prstGeom prst="rect">
            <a:avLst/>
          </a:prstGeom>
          <a:noFill/>
          <a:ln/>
        </p:spPr>
        <p:txBody>
          <a:bodyPr wrap="square" lIns="0" tIns="0" rIns="0" bIns="0" rtlCol="0" anchor="ctr"/>
          <a:lstStyle/>
          <a:p>
            <a:pPr algn="l" indent="0" marL="0">
              <a:lnSpc>
                <a:spcPct val="100000"/>
              </a:lnSpc>
              <a:buNone/>
            </a:pPr>
            <a:r>
              <a:rPr lang="en-US" sz="1277" b="1" dirty="0">
                <a:solidFill>
                  <a:srgbClr val="FFFFFF"/>
                </a:solidFill>
                <a:latin typeface="Arial" pitchFamily="34" charset="0"/>
                <a:ea typeface="Arial" pitchFamily="34" charset="-122"/>
                <a:cs typeface="Arial" pitchFamily="34" charset="-120"/>
              </a:rPr>
              <a:t>Food and meals
</a:t>
            </a:r>
            <a:pPr algn="l" indent="0" marL="0">
              <a:lnSpc>
                <a:spcPct val="100000"/>
              </a:lnSpc>
              <a:buNone/>
            </a:pPr>
            <a:r>
              <a:rPr lang="en-US" sz="102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22" dirty="0">
                <a:solidFill>
                  <a:srgbClr val="FFFFFF"/>
                </a:solidFill>
                <a:latin typeface="Arial" pitchFamily="34" charset="0"/>
                <a:ea typeface="Arial" pitchFamily="34" charset="-122"/>
                <a:cs typeface="Arial" pitchFamily="34" charset="-120"/>
              </a:rPr>
              <a:t>Words like balanced diet, have breakfast, skip meals, eat junk food, and regular meals are useful for talking about eating habits. They help compare healthy choices with habits that can cause tiredness or poor concentration.
</a:t>
            </a:r>
            <a:endParaRPr lang="en-US" sz="1277" dirty="0"/>
          </a:p>
        </p:txBody>
      </p:sp>
      <p:sp>
        <p:nvSpPr>
          <p:cNvPr id="13" name="Text 4"/>
          <p:cNvSpPr txBox="1"/>
          <p:nvPr/>
        </p:nvSpPr>
        <p:spPr>
          <a:xfrm>
            <a:off x="1167054" y="3328201"/>
            <a:ext cx="1694048" cy="1238936"/>
          </a:xfrm>
          <a:prstGeom prst="rect">
            <a:avLst/>
          </a:prstGeom>
          <a:noFill/>
          <a:ln/>
        </p:spPr>
        <p:txBody>
          <a:bodyPr wrap="square" lIns="0" tIns="0" rIns="0" bIns="0" rtlCol="0" anchor="ctr"/>
          <a:lstStyle/>
          <a:p>
            <a:pPr algn="l" indent="0" marL="0">
              <a:lnSpc>
                <a:spcPct val="100000"/>
              </a:lnSpc>
              <a:buNone/>
            </a:pPr>
            <a:r>
              <a:rPr lang="en-US" sz="1189" b="1" dirty="0">
                <a:solidFill>
                  <a:srgbClr val="FFFFFF"/>
                </a:solidFill>
                <a:latin typeface="Arial" pitchFamily="34" charset="0"/>
                <a:ea typeface="Arial" pitchFamily="34" charset="-122"/>
                <a:cs typeface="Arial" pitchFamily="34" charset="-120"/>
              </a:rPr>
              <a:t>Exercise and energy
</a:t>
            </a:r>
            <a:pPr algn="l" indent="0" marL="0">
              <a:lnSpc>
                <a:spcPct val="100000"/>
              </a:lnSpc>
              <a:buNone/>
            </a:pPr>
            <a:r>
              <a:rPr lang="en-US" sz="952"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52" dirty="0">
                <a:solidFill>
                  <a:srgbClr val="FFFFFF"/>
                </a:solidFill>
                <a:latin typeface="Arial" pitchFamily="34" charset="0"/>
                <a:ea typeface="Arial" pitchFamily="34" charset="-122"/>
                <a:cs typeface="Arial" pitchFamily="34" charset="-120"/>
              </a:rPr>
              <a:t>Expressions such as physical activity, do exercise, keep fit, and have a busy schedule describe movement and health. They are important when students talk about sport, free time, and ways to stay energetic.
</a:t>
            </a:r>
            <a:endParaRPr lang="en-US" sz="1189" dirty="0"/>
          </a:p>
        </p:txBody>
      </p:sp>
      <p:sp>
        <p:nvSpPr>
          <p:cNvPr id="14" name="Text 5"/>
          <p:cNvSpPr txBox="1"/>
          <p:nvPr/>
        </p:nvSpPr>
        <p:spPr>
          <a:xfrm>
            <a:off x="3807529" y="3328201"/>
            <a:ext cx="1694048" cy="1238936"/>
          </a:xfrm>
          <a:prstGeom prst="rect">
            <a:avLst/>
          </a:prstGeom>
          <a:noFill/>
          <a:ln/>
        </p:spPr>
        <p:txBody>
          <a:bodyPr wrap="square" lIns="0" tIns="0" rIns="0" bIns="0" rtlCol="0" anchor="ctr"/>
          <a:lstStyle/>
          <a:p>
            <a:pPr algn="l" indent="0" marL="0">
              <a:lnSpc>
                <a:spcPct val="100000"/>
              </a:lnSpc>
              <a:buNone/>
            </a:pPr>
            <a:r>
              <a:rPr lang="en-US" sz="1160" b="1" dirty="0">
                <a:solidFill>
                  <a:srgbClr val="FFFFFF"/>
                </a:solidFill>
                <a:latin typeface="Arial" pitchFamily="34" charset="0"/>
                <a:ea typeface="Arial" pitchFamily="34" charset="-122"/>
                <a:cs typeface="Arial" pitchFamily="34" charset="-120"/>
              </a:rPr>
              <a:t>Free time and screen time
</a:t>
            </a:r>
            <a:pPr algn="l" indent="0" marL="0">
              <a:lnSpc>
                <a:spcPct val="100000"/>
              </a:lnSpc>
              <a:buNone/>
            </a:pPr>
            <a:r>
              <a:rPr lang="en-US" sz="928"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28" dirty="0">
                <a:solidFill>
                  <a:srgbClr val="FFFFFF"/>
                </a:solidFill>
                <a:latin typeface="Arial" pitchFamily="34" charset="0"/>
                <a:ea typeface="Arial" pitchFamily="34" charset="-122"/>
                <a:cs typeface="Arial" pitchFamily="34" charset="-120"/>
              </a:rPr>
              <a:t>Free time, spend time, relax, screen time, and stay up late are common words for everyday routines. They help show how teenagers balance entertainment, homework, and rest during the week.
</a:t>
            </a:r>
            <a:endParaRPr lang="en-US" sz="1160" dirty="0"/>
          </a:p>
        </p:txBody>
      </p:sp>
      <p:sp>
        <p:nvSpPr>
          <p:cNvPr id="15" name="Text 6"/>
          <p:cNvSpPr txBox="1"/>
          <p:nvPr/>
        </p:nvSpPr>
        <p:spPr>
          <a:xfrm>
            <a:off x="6448004" y="3328201"/>
            <a:ext cx="1694048" cy="1238936"/>
          </a:xfrm>
          <a:prstGeom prst="rect">
            <a:avLst/>
          </a:prstGeom>
          <a:noFill/>
          <a:ln/>
        </p:spPr>
        <p:txBody>
          <a:bodyPr wrap="square" lIns="0" tIns="0" rIns="0" bIns="0" rtlCol="0" anchor="ctr"/>
          <a:lstStyle/>
          <a:p>
            <a:pPr algn="l" indent="0" marL="0">
              <a:lnSpc>
                <a:spcPct val="100000"/>
              </a:lnSpc>
              <a:buNone/>
            </a:pPr>
            <a:r>
              <a:rPr lang="en-US" sz="1295" b="1" dirty="0">
                <a:solidFill>
                  <a:srgbClr val="FFFFFF"/>
                </a:solidFill>
                <a:latin typeface="Arial" pitchFamily="34" charset="0"/>
                <a:ea typeface="Arial" pitchFamily="34" charset="-122"/>
                <a:cs typeface="Arial" pitchFamily="34" charset="-120"/>
              </a:rPr>
              <a:t>Habits and well-being
</a:t>
            </a:r>
            <a:pPr algn="l" indent="0" marL="0">
              <a:lnSpc>
                <a:spcPct val="100000"/>
              </a:lnSpc>
              <a:buNone/>
            </a:pPr>
            <a:r>
              <a:rPr lang="en-US" sz="1036"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36" dirty="0">
                <a:solidFill>
                  <a:srgbClr val="FFFFFF"/>
                </a:solidFill>
                <a:latin typeface="Arial" pitchFamily="34" charset="0"/>
                <a:ea typeface="Arial" pitchFamily="34" charset="-122"/>
                <a:cs typeface="Arial" pitchFamily="34" charset="-120"/>
              </a:rPr>
              <a:t>Useful phrases like healthy lifestyle, stress, energy, and get enough sleep connect habits with health. Students can also say that they try to keep fit and improve their lifestyle step by step.
</a:t>
            </a:r>
            <a:endParaRPr lang="en-US" sz="129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How much sleep do teenagers need?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4</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For ages 14–17, the recommended sleep range is 8–10 hours per night.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The chart shows that 8–10 hours are the healthiest targets, while shorter sleep often leads to tiredness and weaker concentration.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CDC and National Sleep Foundation, guidance for ages 14–17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144407" y="1496961"/>
            <a:ext cx="2609628" cy="304357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Sleep as part of a healthy lifestyle
</a:t>
            </a:r>
            <a:endParaRPr lang="en-US" sz="2400" dirty="0"/>
          </a:p>
        </p:txBody>
      </p:sp>
      <p:sp>
        <p:nvSpPr>
          <p:cNvPr id="9"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5</a:t>
            </a:r>
            <a:endParaRPr lang="en-US" sz="1100" dirty="0"/>
          </a:p>
        </p:txBody>
      </p:sp>
      <p:sp>
        <p:nvSpPr>
          <p:cNvPr id="10" name="Text 2"/>
          <p:cNvSpPr txBox="1"/>
          <p:nvPr/>
        </p:nvSpPr>
        <p:spPr>
          <a:xfrm>
            <a:off x="495301" y="1799260"/>
            <a:ext cx="2503487"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Why sleep matters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Sleep gives the body time to recover and helps the brain organise new information from the day. Good sleep supports memory, attention, and a calmer mood at school.
</a:t>
            </a:r>
            <a:endParaRPr lang="en-US" sz="1050" dirty="0"/>
          </a:p>
        </p:txBody>
      </p:sp>
      <p:sp>
        <p:nvSpPr>
          <p:cNvPr id="11" name="Text 3"/>
          <p:cNvSpPr txBox="1"/>
          <p:nvPr/>
        </p:nvSpPr>
        <p:spPr>
          <a:xfrm>
            <a:off x="3352801" y="1799260"/>
            <a:ext cx="2503487"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What can disturb sleep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Late screen use, caffeine in the evening, and going to bed at different times can reduce sleep quality. Even a short delay every night may make mornings harder.
</a:t>
            </a:r>
            <a:endParaRPr lang="en-US" sz="1050" dirty="0"/>
          </a:p>
        </p:txBody>
      </p:sp>
      <p:sp>
        <p:nvSpPr>
          <p:cNvPr id="12" name="Text 4"/>
          <p:cNvSpPr txBox="1"/>
          <p:nvPr/>
        </p:nvSpPr>
        <p:spPr>
          <a:xfrm>
            <a:off x="497452" y="3396572"/>
            <a:ext cx="2503487"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A better evening routine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A quiet room, a prepared school bag, a book, and a phone on silent mode can make bedtime easier. Simple habits help the body understand when it is time to rest.
</a:t>
            </a:r>
            <a:endParaRPr lang="en-US" sz="1050" dirty="0"/>
          </a:p>
        </p:txBody>
      </p:sp>
      <p:sp>
        <p:nvSpPr>
          <p:cNvPr id="13" name="Text 5"/>
          <p:cNvSpPr txBox="1"/>
          <p:nvPr/>
        </p:nvSpPr>
        <p:spPr>
          <a:xfrm>
            <a:off x="3335902" y="3396572"/>
            <a:ext cx="2503487" cy="1073480"/>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Small changes, better rest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Teenagers do not need a perfect routine at once. Starting with one clear habit, such as turning off the phone earlier, can gradually improve sleep and energy.
</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959903"/>
            <a:ext cx="4750071" cy="189304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Healthy and unhealthy food habits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6</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The table compares common eating habits for teenagers and shows how regular choices support better energy during the school day.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Regular eating habits are more helpful for teenagers than strict diets, because they support steady energy and better concentration.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General nutrition advice for teenagers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7</a:t>
            </a:r>
            <a:endParaRPr lang="en-US" sz="1100" dirty="0"/>
          </a:p>
        </p:txBody>
      </p:sp>
      <p:sp>
        <p:nvSpPr>
          <p:cNvPr id="5" name="Text 1"/>
          <p:cNvSpPr txBox="1"/>
          <p:nvPr/>
        </p:nvSpPr>
        <p:spPr>
          <a:xfrm>
            <a:off x="495300" y="1263029"/>
            <a:ext cx="3829127" cy="3295650"/>
          </a:xfrm>
          <a:prstGeom prst="rect">
            <a:avLst/>
          </a:prstGeom>
          <a:noFill/>
          <a:ln/>
        </p:spPr>
        <p:txBody>
          <a:bodyPr wrap="square" lIns="0" tIns="0" rIns="0" bIns="0" rtlCol="0" anchor="ctr"/>
          <a:lstStyle/>
          <a:p>
            <a:pPr algn="l" indent="0" marL="0">
              <a:lnSpc>
                <a:spcPct val="100000"/>
              </a:lnSpc>
              <a:buNone/>
            </a:pPr>
            <a:r>
              <a:rPr lang="en-US" sz="5400" b="1" dirty="0">
                <a:solidFill>
                  <a:srgbClr val="FFFFFF"/>
                </a:solidFill>
                <a:latin typeface="Arial" pitchFamily="34" charset="0"/>
                <a:ea typeface="Arial" pitchFamily="34" charset="-122"/>
                <a:cs typeface="Arial" pitchFamily="34" charset="-120"/>
              </a:rPr>
              <a:t>8–10
</a:t>
            </a:r>
            <a:pPr algn="l" indent="0" marL="0">
              <a:lnSpc>
                <a:spcPct val="100000"/>
              </a:lnSpc>
              <a:buNone/>
            </a:pPr>
            <a:r>
              <a:rPr lang="en-US" sz="27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hours of sleep help many teenagers feel more focused and energetic during the school day.
</a:t>
            </a:r>
            <a:endParaRPr lang="en-US" sz="5400" dirty="0"/>
          </a:p>
        </p:txBody>
      </p:sp>
      <p:sp>
        <p:nvSpPr>
          <p:cNvPr id="6" name="Text 2"/>
          <p:cNvSpPr txBox="1"/>
          <p:nvPr/>
        </p:nvSpPr>
        <p:spPr>
          <a:xfrm>
            <a:off x="4819727" y="1515442"/>
            <a:ext cx="4114539" cy="2790825"/>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This recommended range shows why sleep, food, and water work together: when the body rests well, it learns and recovers more effectively.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737484"/>
                </a:solidFill>
                <a:latin typeface="Arial" pitchFamily="34" charset="0"/>
                <a:ea typeface="Arial" pitchFamily="34" charset="-122"/>
                <a:cs typeface="Arial" pitchFamily="34" charset="-120"/>
              </a:rPr>
              <a:t>CDC and National Sleep Foundation, ages 14–17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8</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How to build a new habit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A simple step-by-step routine for turning one small goal into a lasting habit.
</a:t>
            </a:r>
            <a:endParaRPr 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941" y="2327342"/>
            <a:ext cx="2644996" cy="282722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56905" y="2327342"/>
            <a:ext cx="2644996" cy="28272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04509" y="2327342"/>
            <a:ext cx="2643156" cy="28272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643727" y="1544166"/>
            <a:ext cx="2355425" cy="627855"/>
          </a:xfrm>
          <a:prstGeom prst="rect">
            <a:avLst/>
          </a:prstGeom>
          <a:noFill/>
          <a:ln/>
        </p:spPr>
        <p:txBody>
          <a:bodyPr wrap="square" lIns="0" tIns="0" rIns="0" bIns="0" rtlCol="0" anchor="t"/>
          <a:lstStyle/>
          <a:p>
            <a:pPr algn="l" indent="0" marL="0">
              <a:lnSpc>
                <a:spcPct val="100000"/>
              </a:lnSpc>
              <a:buNone/>
            </a:pPr>
            <a:r>
              <a:rPr lang="en-US" sz="879" b="1" dirty="0">
                <a:solidFill>
                  <a:srgbClr val="000000"/>
                </a:solidFill>
                <a:latin typeface="Arial" pitchFamily="34" charset="0"/>
                <a:ea typeface="Arial" pitchFamily="34" charset="-122"/>
                <a:cs typeface="Arial" pitchFamily="34" charset="-120"/>
              </a:rPr>
              <a:t>On the way to school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Many teenagers start moving before lessons even begin. They walk to school, cycle with friends, or take a longer route home to stay active. These small choices add movement to a busy day without needing special equipment.
</a:t>
            </a:r>
            <a:endParaRPr lang="en-US" sz="879" dirty="0"/>
          </a:p>
        </p:txBody>
      </p:sp>
      <p:sp>
        <p:nvSpPr>
          <p:cNvPr id="11" name="Text 1"/>
          <p:cNvSpPr txBox="1"/>
          <p:nvPr/>
        </p:nvSpPr>
        <p:spPr>
          <a:xfrm>
            <a:off x="3401691" y="1544166"/>
            <a:ext cx="2355425" cy="627855"/>
          </a:xfrm>
          <a:prstGeom prst="rect">
            <a:avLst/>
          </a:prstGeom>
          <a:noFill/>
          <a:ln/>
        </p:spPr>
        <p:txBody>
          <a:bodyPr wrap="square" lIns="0" tIns="0" rIns="0" bIns="0" rtlCol="0" anchor="t"/>
          <a:lstStyle/>
          <a:p>
            <a:pPr algn="l" indent="0" marL="0">
              <a:lnSpc>
                <a:spcPct val="100000"/>
              </a:lnSpc>
              <a:buNone/>
            </a:pPr>
            <a:r>
              <a:rPr lang="en-US" sz="879" b="1" dirty="0">
                <a:solidFill>
                  <a:srgbClr val="000000"/>
                </a:solidFill>
                <a:latin typeface="Arial" pitchFamily="34" charset="0"/>
                <a:ea typeface="Arial" pitchFamily="34" charset="-122"/>
                <a:cs typeface="Arial" pitchFamily="34" charset="-120"/>
              </a:rPr>
              <a:t>After classes outdoors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91" dirty="0">
                <a:solidFill>
                  <a:srgbClr val="000000"/>
                </a:solidFill>
                <a:latin typeface="Arial" pitchFamily="34" charset="0"/>
                <a:ea typeface="Arial" pitchFamily="34" charset="-122"/>
                <a:cs typeface="Arial" pitchFamily="34" charset="-120"/>
              </a:rPr>
              <a:t>After school, a simple game of football or basketball can turn an ordinary afternoon into active fun. Some students prefer dancing, swimming, or running in the park, while others enjoy PE lessons and playground games with classmates.
</a:t>
            </a:r>
            <a:endParaRPr lang="en-US" sz="879" dirty="0"/>
          </a:p>
        </p:txBody>
      </p:sp>
      <p:sp>
        <p:nvSpPr>
          <p:cNvPr id="12" name="Text 2"/>
          <p:cNvSpPr txBox="1"/>
          <p:nvPr/>
        </p:nvSpPr>
        <p:spPr>
          <a:xfrm>
            <a:off x="6148374" y="1544166"/>
            <a:ext cx="2355425" cy="627855"/>
          </a:xfrm>
          <a:prstGeom prst="rect">
            <a:avLst/>
          </a:prstGeom>
          <a:noFill/>
          <a:ln/>
        </p:spPr>
        <p:txBody>
          <a:bodyPr wrap="square" lIns="0" tIns="0" rIns="0" bIns="0" rtlCol="0" anchor="t"/>
          <a:lstStyle/>
          <a:p>
            <a:pPr algn="l" indent="0" marL="0">
              <a:lnSpc>
                <a:spcPct val="100000"/>
              </a:lnSpc>
              <a:buNone/>
            </a:pPr>
            <a:r>
              <a:rPr lang="en-US" sz="864" b="1" dirty="0">
                <a:solidFill>
                  <a:srgbClr val="000000"/>
                </a:solidFill>
                <a:latin typeface="Arial" pitchFamily="34" charset="0"/>
                <a:ea typeface="Arial" pitchFamily="34" charset="-122"/>
                <a:cs typeface="Arial" pitchFamily="34" charset="-120"/>
              </a:rPr>
              <a:t>Why daily movement matters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679" dirty="0">
                <a:solidFill>
                  <a:srgbClr val="000000"/>
                </a:solidFill>
                <a:latin typeface="Arial" pitchFamily="34" charset="0"/>
                <a:ea typeface="Arial" pitchFamily="34" charset="-122"/>
                <a:cs typeface="Arial" pitchFamily="34" charset="-120"/>
              </a:rPr>
              <a:t>The World Health Organization recommends at least 60 minutes of moderate-to-vigorous physical activity every day for children and adolescents. Regular movement supports fitness, mood, and energy, especially when schoolwork makes the day feel long.
</a:t>
            </a:r>
            <a:endParaRPr lang="en-US" sz="864" dirty="0"/>
          </a:p>
        </p:txBody>
      </p:sp>
      <p:sp>
        <p:nvSpPr>
          <p:cNvPr id="13" name="Text 3"/>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Physical activity in everyday teenage life
</a:t>
            </a:r>
            <a:endParaRPr lang="en-US" sz="2400" dirty="0"/>
          </a:p>
        </p:txBody>
      </p:sp>
      <p:sp>
        <p:nvSpPr>
          <p:cNvPr id="14" name="Text 4"/>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9</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A balanced school day: time spent on different activities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10</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The chart shows one possible balanced routine for a school day, with time left for both study and recovery.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When sleep, movement, and rest are included every day, routines become easier to follow and screen time stays under control.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Учебная иллюстрация; значения условные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Personal hygiene and responsibility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11</a:t>
            </a:r>
            <a:endParaRPr lang="en-US" sz="1100" dirty="0"/>
          </a:p>
        </p:txBody>
      </p:sp>
      <p:sp>
        <p:nvSpPr>
          <p:cNvPr id="11" name="Text 2"/>
          <p:cNvSpPr txBox="1"/>
          <p:nvPr/>
        </p:nvSpPr>
        <p:spPr>
          <a:xfrm>
            <a:off x="637083"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Чистые руки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Регулярное мытьё рук после улицы, перед едой и после уборки помогает уменьшить риск простуд и инфекций. Эта простая привычка особенно важна в школе, где дети часто находятся рядом друг с другом.
</a:t>
            </a:r>
            <a:endParaRPr lang="en-US" sz="1050" dirty="0"/>
          </a:p>
        </p:txBody>
      </p:sp>
      <p:sp>
        <p:nvSpPr>
          <p:cNvPr id="12" name="Text 3"/>
          <p:cNvSpPr txBox="1"/>
          <p:nvPr/>
        </p:nvSpPr>
        <p:spPr>
          <a:xfrm>
            <a:off x="3398001"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Уход за собой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Чистая одежда, аккуратный внешний вид и регулярный душ помогают чувствовать себя увереннее и комфортнее в общении. Подросткам это также показывает уважение к себе и окружающим людям.
</a:t>
            </a:r>
            <a:endParaRPr lang="en-US" sz="1050" dirty="0"/>
          </a:p>
        </p:txBody>
      </p:sp>
      <p:sp>
        <p:nvSpPr>
          <p:cNvPr id="13" name="Text 4"/>
          <p:cNvSpPr txBox="1"/>
          <p:nvPr/>
        </p:nvSpPr>
        <p:spPr>
          <a:xfrm>
            <a:off x="6140513" y="1895586"/>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Здоровая среда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Проветривание комнаты улучшает воздух в помещении и помогает легче учиться и отдыхать. Когда в комнате свежо и порядок, становится проще сохранять концентрацию и хорошее самочувствие.
</a:t>
            </a:r>
            <a:endParaRPr lang="en-US" sz="1050" dirty="0"/>
          </a:p>
        </p:txBody>
      </p:sp>
      <p:sp>
        <p:nvSpPr>
          <p:cNvPr id="14" name="Text 5"/>
          <p:cNvSpPr txBox="1"/>
          <p:nvPr/>
        </p:nvSpPr>
        <p:spPr>
          <a:xfrm>
            <a:off x="1996341" y="3357301"/>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Чистота как привычка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Чистка зубов утром и вечером, порядок в личных вещах и аккуратность в общих пространствах формируют ответственность. Такие действия показывают, что человек умеет заботиться о своём здоровье.
</a:t>
            </a:r>
            <a:endParaRPr lang="en-US" sz="1050" dirty="0"/>
          </a:p>
        </p:txBody>
      </p:sp>
      <p:sp>
        <p:nvSpPr>
          <p:cNvPr id="15" name="Text 6"/>
          <p:cNvSpPr txBox="1"/>
          <p:nvPr/>
        </p:nvSpPr>
        <p:spPr>
          <a:xfrm>
            <a:off x="4738853" y="3357301"/>
            <a:ext cx="2418871" cy="982351"/>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Социальный комфорт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Гигиена влияет не только на здоровье, но и на уверенность в школе, на переменах и в кружках. Когда человек выглядит опрятно, ему легче общаться и чувствовать себя спокойно среди других.
</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9067" y="517238"/>
            <a:ext cx="376490" cy="37649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663667" y="517238"/>
            <a:ext cx="376490" cy="37649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172598" y="2679413"/>
            <a:ext cx="329428" cy="37649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663667" y="2679413"/>
            <a:ext cx="376490" cy="376490"/>
          </a:xfrm>
          <a:prstGeom prst="rect">
            <a:avLst/>
          </a:prstGeom>
        </p:spPr>
      </p:pic>
      <p:sp>
        <p:nvSpPr>
          <p:cNvPr id="11" name="Text 0"/>
          <p:cNvSpPr txBox="1"/>
          <p:nvPr/>
        </p:nvSpPr>
        <p:spPr>
          <a:xfrm>
            <a:off x="493549" y="412954"/>
            <a:ext cx="3287692" cy="4222834"/>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Stress, mood and healthy ways to relax
</a:t>
            </a:r>
            <a:endParaRPr lang="en-US" sz="2400" dirty="0"/>
          </a:p>
        </p:txBody>
      </p:sp>
      <p:sp>
        <p:nvSpPr>
          <p:cNvPr id="12"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12</a:t>
            </a:r>
            <a:endParaRPr lang="en-US" sz="1100" dirty="0"/>
          </a:p>
        </p:txBody>
      </p:sp>
      <p:sp>
        <p:nvSpPr>
          <p:cNvPr id="13" name="Text 2"/>
          <p:cNvSpPr txBox="1"/>
          <p:nvPr/>
        </p:nvSpPr>
        <p:spPr>
          <a:xfrm>
            <a:off x="4144127" y="972814"/>
            <a:ext cx="2123323" cy="1360811"/>
          </a:xfrm>
          <a:prstGeom prst="rect">
            <a:avLst/>
          </a:prstGeom>
          <a:noFill/>
          <a:ln/>
        </p:spPr>
        <p:txBody>
          <a:bodyPr wrap="square" lIns="0" tIns="0" rIns="0" bIns="0" rtlCol="0" anchor="t"/>
          <a:lstStyle/>
          <a:p>
            <a:pPr algn="l" indent="0" marL="0">
              <a:lnSpc>
                <a:spcPct val="100000"/>
              </a:lnSpc>
              <a:buNone/>
            </a:pPr>
            <a:r>
              <a:rPr lang="en-US" sz="1343" b="1" dirty="0">
                <a:solidFill>
                  <a:srgbClr val="000000"/>
                </a:solidFill>
                <a:latin typeface="Arial" pitchFamily="34" charset="0"/>
                <a:ea typeface="Arial" pitchFamily="34" charset="-122"/>
                <a:cs typeface="Arial" pitchFamily="34" charset="-120"/>
              </a:rPr>
              <a:t>Причины напряжения
</a:t>
            </a:r>
            <a:pPr algn="l" indent="0" marL="0">
              <a:lnSpc>
                <a:spcPct val="100000"/>
              </a:lnSpc>
              <a:buNone/>
            </a:pPr>
            <a:r>
              <a:rPr lang="en-US" sz="1075"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75" dirty="0">
                <a:solidFill>
                  <a:srgbClr val="000000"/>
                </a:solidFill>
                <a:latin typeface="Arial" pitchFamily="34" charset="0"/>
                <a:ea typeface="Arial" pitchFamily="34" charset="-122"/>
                <a:cs typeface="Arial" pitchFamily="34" charset="-120"/>
              </a:rPr>
              <a:t>У девятиклассников стресс часто появляется из-за контрольных, домашних заданий, экзаменов и нехватки времени. Его также могут усиливать семейные обязанности и ссоры с друзьями.
</a:t>
            </a:r>
            <a:endParaRPr lang="en-US" sz="1343" dirty="0"/>
          </a:p>
        </p:txBody>
      </p:sp>
      <p:sp>
        <p:nvSpPr>
          <p:cNvPr id="14" name="Text 3"/>
          <p:cNvSpPr txBox="1"/>
          <p:nvPr/>
        </p:nvSpPr>
        <p:spPr>
          <a:xfrm>
            <a:off x="6658727" y="972814"/>
            <a:ext cx="2123323" cy="1360811"/>
          </a:xfrm>
          <a:prstGeom prst="rect">
            <a:avLst/>
          </a:prstGeom>
          <a:noFill/>
          <a:ln/>
        </p:spPr>
        <p:txBody>
          <a:bodyPr wrap="square" lIns="0" tIns="0" rIns="0" bIns="0" rtlCol="0" anchor="t"/>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Спокойный отдых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Помогают короткая прогулка, музыка, чтение и небольшие паузы без телефона. Такие способы отдыха снижают напряжение и дают мозгу время переключиться.
</a:t>
            </a:r>
            <a:endParaRPr lang="en-US" sz="1500" dirty="0"/>
          </a:p>
        </p:txBody>
      </p:sp>
      <p:sp>
        <p:nvSpPr>
          <p:cNvPr id="15" name="Text 4"/>
          <p:cNvSpPr txBox="1"/>
          <p:nvPr/>
        </p:nvSpPr>
        <p:spPr>
          <a:xfrm>
            <a:off x="4144127" y="3134990"/>
            <a:ext cx="2123323" cy="1360811"/>
          </a:xfrm>
          <a:prstGeom prst="rect">
            <a:avLst/>
          </a:prstGeom>
          <a:noFill/>
          <a:ln/>
        </p:spPr>
        <p:txBody>
          <a:bodyPr wrap="square" lIns="0" tIns="0" rIns="0" bIns="0" rtlCol="0" anchor="t"/>
          <a:lstStyle/>
          <a:p>
            <a:pPr algn="l" indent="0" marL="0">
              <a:lnSpc>
                <a:spcPct val="100000"/>
              </a:lnSpc>
              <a:buNone/>
            </a:pPr>
            <a:r>
              <a:rPr lang="en-US" sz="1392" b="1" dirty="0">
                <a:solidFill>
                  <a:srgbClr val="FFFFFF"/>
                </a:solidFill>
                <a:latin typeface="Arial" pitchFamily="34" charset="0"/>
                <a:ea typeface="Arial" pitchFamily="34" charset="-122"/>
                <a:cs typeface="Arial" pitchFamily="34" charset="-120"/>
              </a:rPr>
              <a:t>Движение и спорт
</a:t>
            </a:r>
            <a:pPr algn="l" indent="0" marL="0">
              <a:lnSpc>
                <a:spcPct val="100000"/>
              </a:lnSpc>
              <a:buNone/>
            </a:pPr>
            <a:r>
              <a:rPr lang="en-US" sz="1113"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13" dirty="0">
                <a:solidFill>
                  <a:srgbClr val="FFFFFF"/>
                </a:solidFill>
                <a:latin typeface="Arial" pitchFamily="34" charset="0"/>
                <a:ea typeface="Arial" pitchFamily="34" charset="-122"/>
                <a:cs typeface="Arial" pitchFamily="34" charset="-120"/>
              </a:rPr>
              <a:t>Физическая активность улучшает настроение и помогает снять усталость после уроков. Даже простая прогулка, игра во дворе или тренировка после школы делают день более сбалансированным.
</a:t>
            </a:r>
            <a:endParaRPr lang="en-US" sz="1392" dirty="0"/>
          </a:p>
        </p:txBody>
      </p:sp>
      <p:sp>
        <p:nvSpPr>
          <p:cNvPr id="16" name="Text 5"/>
          <p:cNvSpPr txBox="1"/>
          <p:nvPr/>
        </p:nvSpPr>
        <p:spPr>
          <a:xfrm>
            <a:off x="6658727" y="3134990"/>
            <a:ext cx="2123323" cy="1360811"/>
          </a:xfrm>
          <a:prstGeom prst="rect">
            <a:avLst/>
          </a:prstGeom>
          <a:noFill/>
          <a:ln/>
        </p:spPr>
        <p:txBody>
          <a:bodyPr wrap="square" lIns="0" tIns="0" rIns="0" bIns="0" rtlCol="0" anchor="t"/>
          <a:lstStyle/>
          <a:p>
            <a:pPr algn="l" indent="0" marL="0">
              <a:lnSpc>
                <a:spcPct val="100000"/>
              </a:lnSpc>
              <a:buNone/>
            </a:pPr>
            <a:r>
              <a:rPr lang="en-US" sz="1437" b="1" dirty="0">
                <a:solidFill>
                  <a:srgbClr val="000000"/>
                </a:solidFill>
                <a:latin typeface="Arial" pitchFamily="34" charset="0"/>
                <a:ea typeface="Arial" pitchFamily="34" charset="-122"/>
                <a:cs typeface="Arial" pitchFamily="34" charset="-120"/>
              </a:rPr>
              <a:t>Вредные привычки
</a:t>
            </a:r>
            <a:pPr algn="l" indent="0" marL="0">
              <a:lnSpc>
                <a:spcPct val="100000"/>
              </a:lnSpc>
              <a:buNone/>
            </a:pPr>
            <a:r>
              <a:rPr lang="en-US" sz="115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50" dirty="0">
                <a:solidFill>
                  <a:srgbClr val="000000"/>
                </a:solidFill>
                <a:latin typeface="Arial" pitchFamily="34" charset="0"/>
                <a:ea typeface="Arial" pitchFamily="34" charset="-122"/>
                <a:cs typeface="Arial" pitchFamily="34" charset="-120"/>
              </a:rPr>
              <a:t>Переедание, бесконечная лента в телефоне и поздний отход ко сну не решают проблему, а только усиливают усталость. Лучше не прятаться от трудностей, а делать маленькие шаги к решению.
</a:t>
            </a:r>
            <a:endParaRPr lang="en-US" sz="1437"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63491" y="1890150"/>
            <a:ext cx="7550407" cy="2548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13</a:t>
            </a:r>
            <a:endParaRPr lang="en-US" sz="1100" dirty="0"/>
          </a:p>
        </p:txBody>
      </p:sp>
      <p:sp>
        <p:nvSpPr>
          <p:cNvPr id="6" name="Text 1"/>
          <p:cNvSpPr txBox="1"/>
          <p:nvPr/>
        </p:nvSpPr>
        <p:spPr>
          <a:xfrm>
            <a:off x="491561" y="265584"/>
            <a:ext cx="8092800" cy="1102500"/>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A healthy weekday routine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Последовательность показывает, как сбалансированный день поддерживает энергию, концентрацию и самодисциплину.
</a:t>
            </a:r>
            <a:endParaRPr 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126424" y="1426907"/>
            <a:ext cx="6829976" cy="217956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Habits that help or harm study results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14</a:t>
            </a:r>
            <a:endParaRPr lang="en-US" sz="1100" dirty="0"/>
          </a:p>
        </p:txBody>
      </p:sp>
      <p:sp>
        <p:nvSpPr>
          <p:cNvPr id="7" name="Text 2"/>
          <p:cNvSpPr txBox="1"/>
          <p:nvPr/>
        </p:nvSpPr>
        <p:spPr>
          <a:xfrm>
            <a:off x="495300" y="3878826"/>
            <a:ext cx="3780171" cy="1078609"/>
          </a:xfrm>
          <a:prstGeom prst="rect">
            <a:avLst/>
          </a:prstGeom>
          <a:noFill/>
          <a:ln/>
        </p:spPr>
        <p:txBody>
          <a:bodyPr wrap="square" lIns="0" tIns="0" rIns="0" bIns="0" rtlCol="0" anchor="t"/>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Сравнение показывает, что ежедневные привычки напрямую влияют на то, как подросток учится и чувствует себя во время занятий.
</a:t>
            </a:r>
            <a:endParaRPr lang="en-US" sz="1200" dirty="0"/>
          </a:p>
        </p:txBody>
      </p:sp>
      <p:sp>
        <p:nvSpPr>
          <p:cNvPr id="8" name="Text 3"/>
          <p:cNvSpPr txBox="1"/>
          <p:nvPr/>
        </p:nvSpPr>
        <p:spPr>
          <a:xfrm>
            <a:off x="4485205" y="3878826"/>
            <a:ext cx="3105863" cy="1078609"/>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Лучшие результаты дают сон, питание и порядок в работе; вреднее всего отвлекают недосып и телефон во время учёбы.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Обобщение учебного материала модуля 1
</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How family, friends and school influence lifestyle
</a:t>
            </a:r>
            <a:endParaRPr lang="en-US" sz="2400" dirty="0"/>
          </a:p>
        </p:txBody>
      </p:sp>
      <p:sp>
        <p:nvSpPr>
          <p:cNvPr id="7"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15</a:t>
            </a:r>
            <a:endParaRPr lang="en-US" sz="1100" dirty="0"/>
          </a:p>
        </p:txBody>
      </p:sp>
      <p:sp>
        <p:nvSpPr>
          <p:cNvPr id="8" name="Text 2"/>
          <p:cNvSpPr txBox="1"/>
          <p:nvPr/>
        </p:nvSpPr>
        <p:spPr>
          <a:xfrm>
            <a:off x="632059" y="2545107"/>
            <a:ext cx="2132057" cy="1673911"/>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Семья дома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Семья задаёт базовый режим: время подъёма, питание, правила для гаджетов и отношение к спорту. Именно дома подросток чаще всего учится регулярности и ответственности.
</a:t>
            </a:r>
            <a:endParaRPr lang="en-US" sz="1500" dirty="0"/>
          </a:p>
        </p:txBody>
      </p:sp>
      <p:sp>
        <p:nvSpPr>
          <p:cNvPr id="9" name="Text 3"/>
          <p:cNvSpPr txBox="1"/>
          <p:nvPr/>
        </p:nvSpPr>
        <p:spPr>
          <a:xfrm>
            <a:off x="3168712" y="2545107"/>
            <a:ext cx="2132056" cy="1673911"/>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Друзья и свободное время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Друзья могут поддерживать активные хобби, совместные прогулки и спорт. Но они же иногда подталкивают к позднему сну, вредной еде и долгому экранному времени.
</a:t>
            </a:r>
            <a:endParaRPr lang="en-US" sz="1500" dirty="0"/>
          </a:p>
        </p:txBody>
      </p:sp>
      <p:sp>
        <p:nvSpPr>
          <p:cNvPr id="10" name="Text 4"/>
          <p:cNvSpPr txBox="1"/>
          <p:nvPr/>
        </p:nvSpPr>
        <p:spPr>
          <a:xfrm>
            <a:off x="5685802" y="2545107"/>
            <a:ext cx="2132057" cy="1673911"/>
          </a:xfrm>
          <a:prstGeom prst="rect">
            <a:avLst/>
          </a:prstGeom>
          <a:noFill/>
          <a:ln/>
        </p:spPr>
        <p:txBody>
          <a:bodyPr wrap="square" lIns="0" tIns="0" rIns="0" bIns="0" rtlCol="0" anchor="t"/>
          <a:lstStyle/>
          <a:p>
            <a:pPr algn="l" indent="0" marL="0">
              <a:lnSpc>
                <a:spcPct val="100000"/>
              </a:lnSpc>
              <a:buNone/>
            </a:pPr>
            <a:r>
              <a:rPr lang="en-US" sz="1500" b="1" dirty="0">
                <a:solidFill>
                  <a:srgbClr val="000000"/>
                </a:solidFill>
                <a:latin typeface="Arial" pitchFamily="34" charset="0"/>
                <a:ea typeface="Arial" pitchFamily="34" charset="-122"/>
                <a:cs typeface="Arial" pitchFamily="34" charset="-120"/>
              </a:rPr>
              <a:t>Школа и кружки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Школьные правила, учителя и кружки помогают выстраивать более организованный образ жизни. Они создают условия для спорта, чтения, учёбы и полезных привычек.
</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What affects teenage well-being most?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16</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Диаграмма показывает, что на самочувствие подростка влияет сразу несколько факторов, но некоторые из них особенно заметны в повседневной жизни.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Недосып и стресс сильнее всего ухудшают самочувствие; регулярный сон и движение помогают поддерживать энергию, внимание и настроение.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Учебное обобщение по теме lifestyle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8826" y="2328081"/>
            <a:ext cx="3975925" cy="2628615"/>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44200" y="2328081"/>
            <a:ext cx="3975925" cy="2628615"/>
          </a:xfrm>
          <a:prstGeom prst="rect">
            <a:avLst/>
          </a:prstGeom>
        </p:spPr>
      </p:pic>
      <p:sp>
        <p:nvSpPr>
          <p:cNvPr id="7"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A healthy day and an unhealthy day: comparison
</a:t>
            </a:r>
            <a:endParaRPr lang="en-US" sz="2400" dirty="0"/>
          </a:p>
        </p:txBody>
      </p:sp>
      <p:sp>
        <p:nvSpPr>
          <p:cNvPr id="8" name="Text 1"/>
          <p:cNvSpPr txBox="1"/>
          <p:nvPr/>
        </p:nvSpPr>
        <p:spPr>
          <a:xfrm>
            <a:off x="716621" y="1544166"/>
            <a:ext cx="3540335" cy="627855"/>
          </a:xfrm>
          <a:prstGeom prst="rect">
            <a:avLst/>
          </a:prstGeom>
          <a:noFill/>
          <a:ln/>
        </p:spPr>
        <p:txBody>
          <a:bodyPr wrap="square" lIns="0" tIns="0" rIns="0" bIns="0" rtlCol="0" anchor="t"/>
          <a:lstStyle/>
          <a:p>
            <a:pPr algn="l" indent="0" marL="0">
              <a:lnSpc>
                <a:spcPct val="100000"/>
              </a:lnSpc>
              <a:buNone/>
            </a:pPr>
            <a:r>
              <a:rPr lang="en-US" sz="1002" b="1" dirty="0">
                <a:solidFill>
                  <a:srgbClr val="000000"/>
                </a:solidFill>
                <a:latin typeface="Arial" pitchFamily="34" charset="0"/>
                <a:ea typeface="Arial" pitchFamily="34" charset="-122"/>
                <a:cs typeface="Arial" pitchFamily="34" charset="-120"/>
              </a:rPr>
              <a:t>Утро, которое помогает учиться
</a:t>
            </a:r>
            <a:pPr algn="l" indent="0" marL="0">
              <a:lnSpc>
                <a:spcPct val="100000"/>
              </a:lnSpc>
              <a:buNone/>
            </a:pPr>
            <a:r>
              <a:rPr lang="en-US" sz="787"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87" dirty="0">
                <a:solidFill>
                  <a:srgbClr val="000000"/>
                </a:solidFill>
                <a:latin typeface="Arial" pitchFamily="34" charset="0"/>
                <a:ea typeface="Arial" pitchFamily="34" charset="-122"/>
                <a:cs typeface="Arial" pitchFamily="34" charset="-120"/>
              </a:rPr>
              <a:t>Один подросток встаёт вовремя, завтракает и спокойно собирает рюкзак. По дороге в школу он чувствует себя бодро, а на уроках легче слушает и отвечает на вопросы. После школы остаётся время на движение, домашнюю работу и ранний сон.
</a:t>
            </a:r>
            <a:endParaRPr lang="en-US" sz="1002" dirty="0"/>
          </a:p>
        </p:txBody>
      </p:sp>
      <p:sp>
        <p:nvSpPr>
          <p:cNvPr id="9" name="Text 2"/>
          <p:cNvSpPr txBox="1"/>
          <p:nvPr/>
        </p:nvSpPr>
        <p:spPr>
          <a:xfrm>
            <a:off x="4861995" y="1544166"/>
            <a:ext cx="3540335" cy="627855"/>
          </a:xfrm>
          <a:prstGeom prst="rect">
            <a:avLst/>
          </a:prstGeom>
          <a:noFill/>
          <a:ln/>
        </p:spPr>
        <p:txBody>
          <a:bodyPr wrap="square" lIns="0" tIns="0" rIns="0" bIns="0" rtlCol="0" anchor="t"/>
          <a:lstStyle/>
          <a:p>
            <a:pPr algn="l" indent="0" marL="0">
              <a:lnSpc>
                <a:spcPct val="100000"/>
              </a:lnSpc>
              <a:buNone/>
            </a:pPr>
            <a:r>
              <a:rPr lang="en-US" sz="1028" b="1" dirty="0">
                <a:solidFill>
                  <a:srgbClr val="000000"/>
                </a:solidFill>
                <a:latin typeface="Arial" pitchFamily="34" charset="0"/>
                <a:ea typeface="Arial" pitchFamily="34" charset="-122"/>
                <a:cs typeface="Arial" pitchFamily="34" charset="-120"/>
              </a:rPr>
              <a:t>День, который быстро утомляет
</a:t>
            </a:r>
            <a:pPr algn="l" indent="0" marL="0">
              <a:lnSpc>
                <a:spcPct val="100000"/>
              </a:lnSpc>
              <a:buNone/>
            </a:pPr>
            <a:r>
              <a:rPr lang="en-US" sz="808"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08" dirty="0">
                <a:solidFill>
                  <a:srgbClr val="000000"/>
                </a:solidFill>
                <a:latin typeface="Arial" pitchFamily="34" charset="0"/>
                <a:ea typeface="Arial" pitchFamily="34" charset="-122"/>
                <a:cs typeface="Arial" pitchFamily="34" charset="-120"/>
              </a:rPr>
              <a:t>Другой школьник пропускает завтрак, долго сидит в телефоне и почти не двигается. К вечеру он устает, делает уроки в спешке и ложится спать слишком поздно. На следующий день ему снова трудно сосредоточиться.
</a:t>
            </a:r>
            <a:endParaRPr lang="en-US" sz="1028" dirty="0"/>
          </a:p>
        </p:txBody>
      </p:sp>
      <p:sp>
        <p:nvSpPr>
          <p:cNvPr id="10" name="Text 3"/>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17</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Useful phrases for speaking about lifestyle
</a:t>
            </a:r>
            <a:endParaRPr lang="en-US" sz="2400" dirty="0"/>
          </a:p>
        </p:txBody>
      </p:sp>
      <p:sp>
        <p:nvSpPr>
          <p:cNvPr id="10"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18</a:t>
            </a:r>
            <a:endParaRPr lang="en-US" sz="1100" dirty="0"/>
          </a:p>
        </p:txBody>
      </p:sp>
      <p:sp>
        <p:nvSpPr>
          <p:cNvPr id="11" name="Text 2"/>
          <p:cNvSpPr txBox="1"/>
          <p:nvPr/>
        </p:nvSpPr>
        <p:spPr>
          <a:xfrm>
            <a:off x="495301" y="1935896"/>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Обычные действия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Используйте I usually, I often и I never, чтобы кратко говорить о своих привычках. Такие фразы сразу показывают, что вы описываете регулярный образ жизни.
</a:t>
            </a:r>
            <a:endParaRPr lang="en-US" sz="1050" dirty="0"/>
          </a:p>
        </p:txBody>
      </p:sp>
      <p:sp>
        <p:nvSpPr>
          <p:cNvPr id="12" name="Text 3"/>
          <p:cNvSpPr txBox="1"/>
          <p:nvPr/>
        </p:nvSpPr>
        <p:spPr>
          <a:xfrm>
            <a:off x="3352801" y="1935896"/>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Планы и старания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Выражения I try to и I prefer to помогают рассказать, что вы хотите делать чаще и почему. Они делают ответ более личным и естественным.
</a:t>
            </a:r>
            <a:endParaRPr lang="en-US" sz="1050" dirty="0"/>
          </a:p>
        </p:txBody>
      </p:sp>
      <p:sp>
        <p:nvSpPr>
          <p:cNvPr id="13" name="Text 4"/>
          <p:cNvSpPr txBox="1"/>
          <p:nvPr/>
        </p:nvSpPr>
        <p:spPr>
          <a:xfrm>
            <a:off x="6191251" y="1935896"/>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Мнение и вывод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Фразы It is important to, In my opinion и One healthy habit is помогают объяснить свою точку зрения. С ними легче сделать ответ связным и понятным.
</a:t>
            </a:r>
            <a:endParaRPr lang="en-US" sz="1050" dirty="0"/>
          </a:p>
        </p:txBody>
      </p:sp>
      <p:sp>
        <p:nvSpPr>
          <p:cNvPr id="14" name="Text 5"/>
          <p:cNvSpPr txBox="1"/>
          <p:nvPr/>
        </p:nvSpPr>
        <p:spPr>
          <a:xfrm>
            <a:off x="2001019" y="3533208"/>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FFFFFF"/>
                </a:solidFill>
                <a:latin typeface="Arial" pitchFamily="34" charset="0"/>
                <a:ea typeface="Arial" pitchFamily="34" charset="-122"/>
                <a:cs typeface="Arial" pitchFamily="34" charset="-120"/>
              </a:rPr>
              <a:t>Связь идей
</a:t>
            </a:r>
            <a:pPr algn="l" indent="0" marL="0">
              <a:lnSpc>
                <a:spcPct val="100000"/>
              </a:lnSpc>
              <a:buNone/>
            </a:pPr>
            <a:r>
              <a:rPr lang="en-US" sz="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900" dirty="0">
                <a:solidFill>
                  <a:srgbClr val="FFFFFF"/>
                </a:solidFill>
                <a:latin typeface="Arial" pitchFamily="34" charset="0"/>
                <a:ea typeface="Arial" pitchFamily="34" charset="-122"/>
                <a:cs typeface="Arial" pitchFamily="34" charset="-120"/>
              </a:rPr>
              <a:t>Слова for example, because, however, so и although помогают соединять предложения. Благодаря им короткое высказывание звучит логично и не выглядит набором отдельных фраз.
</a:t>
            </a:r>
            <a:endParaRPr lang="en-US" sz="1050" dirty="0"/>
          </a:p>
        </p:txBody>
      </p:sp>
      <p:sp>
        <p:nvSpPr>
          <p:cNvPr id="15" name="Text 6"/>
          <p:cNvSpPr txBox="1"/>
          <p:nvPr/>
        </p:nvSpPr>
        <p:spPr>
          <a:xfrm>
            <a:off x="4839469" y="3533208"/>
            <a:ext cx="2276475" cy="843376"/>
          </a:xfrm>
          <a:prstGeom prst="rect">
            <a:avLst/>
          </a:prstGeom>
          <a:noFill/>
          <a:ln/>
        </p:spPr>
        <p:txBody>
          <a:bodyPr wrap="square" lIns="0" tIns="0" rIns="0" bIns="0" rtlCol="0" anchor="t"/>
          <a:lstStyle/>
          <a:p>
            <a:pPr algn="l" indent="0" marL="0">
              <a:lnSpc>
                <a:spcPct val="100000"/>
              </a:lnSpc>
              <a:buNone/>
            </a:pPr>
            <a:r>
              <a:rPr lang="en-US" sz="1050" b="1" dirty="0">
                <a:solidFill>
                  <a:srgbClr val="000000"/>
                </a:solidFill>
                <a:latin typeface="Arial" pitchFamily="34" charset="0"/>
                <a:ea typeface="Arial" pitchFamily="34" charset="-122"/>
                <a:cs typeface="Arial" pitchFamily="34" charset="-120"/>
              </a:rPr>
              <a:t>Готовая мини-структура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Хороший ответ можно построить так: сначала назвать привычку, потом объяснить причину и закончить выводом. Это помогает говорить уверенно и без длинных пауз.
</a:t>
            </a:r>
            <a:endParaRPr lang="en-US" sz="10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3548" y="1572402"/>
            <a:ext cx="4750071" cy="266804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93548" y="184355"/>
            <a:ext cx="6563555" cy="899651"/>
          </a:xfrm>
          <a:prstGeom prst="rect">
            <a:avLst/>
          </a:prstGeom>
          <a:noFill/>
          <a:ln/>
        </p:spPr>
        <p:txBody>
          <a:bodyPr wrap="square" lIns="0" tIns="0" rIns="0" bIns="0" rtlCol="0" anchor="ctr"/>
          <a:lstStyle/>
          <a:p>
            <a:pPr algn="l" indent="0" marL="0">
              <a:lnSpc>
                <a:spcPct val="100000"/>
              </a:lnSpc>
              <a:buNone/>
            </a:pPr>
            <a:r>
              <a:rPr lang="en-US" sz="2400" b="1" dirty="0">
                <a:solidFill>
                  <a:srgbClr val="FFFFFF"/>
                </a:solidFill>
                <a:latin typeface="Arial" pitchFamily="34" charset="0"/>
                <a:ea typeface="Arial" pitchFamily="34" charset="-122"/>
                <a:cs typeface="Arial" pitchFamily="34" charset="-120"/>
              </a:rPr>
              <a:t>A one-month plan to improve lifestyle habits
</a:t>
            </a:r>
            <a:endParaRPr lang="en-US" sz="2400" dirty="0"/>
          </a:p>
        </p:txBody>
      </p:sp>
      <p:sp>
        <p:nvSpPr>
          <p:cNvPr id="6" name="Text 1"/>
          <p:cNvSpPr txBox="1"/>
          <p:nvPr/>
        </p:nvSpPr>
        <p:spPr>
          <a:xfrm>
            <a:off x="7533169" y="4726602"/>
            <a:ext cx="1401097" cy="230833"/>
          </a:xfrm>
          <a:prstGeom prst="rect">
            <a:avLst/>
          </a:prstGeom>
          <a:noFill/>
          <a:ln/>
        </p:spPr>
        <p:txBody>
          <a:bodyPr wrap="square" lIns="0" tIns="0" rIns="0" bIns="0" rtlCol="0" anchor="ctr"/>
          <a:lstStyle/>
          <a:p>
            <a:pPr algn="r" indent="0" marL="0">
              <a:lnSpc>
                <a:spcPct val="100000"/>
              </a:lnSpc>
              <a:buNone/>
            </a:pPr>
            <a:r>
              <a:rPr lang="en-US" sz="1100" dirty="0">
                <a:solidFill>
                  <a:srgbClr val="FFFFFF"/>
                </a:solidFill>
                <a:latin typeface="Arial" pitchFamily="34" charset="0"/>
                <a:ea typeface="Arial" pitchFamily="34" charset="-122"/>
                <a:cs typeface="Arial" pitchFamily="34" charset="-120"/>
              </a:rPr>
              <a:t>19</a:t>
            </a:r>
            <a:endParaRPr lang="en-US" sz="1100" dirty="0"/>
          </a:p>
        </p:txBody>
      </p:sp>
      <p:sp>
        <p:nvSpPr>
          <p:cNvPr id="7" name="Text 2"/>
          <p:cNvSpPr txBox="1"/>
          <p:nvPr/>
        </p:nvSpPr>
        <p:spPr>
          <a:xfrm>
            <a:off x="5737167" y="1508050"/>
            <a:ext cx="2758200" cy="1640722"/>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Чем спокойнее и регулярнее план, тем легче подростку удерживать новые привычки без перегрузки и ощущения строгих ограничений.
</a:t>
            </a:r>
            <a:endParaRPr lang="en-US" sz="1200" dirty="0"/>
          </a:p>
        </p:txBody>
      </p:sp>
      <p:sp>
        <p:nvSpPr>
          <p:cNvPr id="8" name="Text 3"/>
          <p:cNvSpPr txBox="1"/>
          <p:nvPr/>
        </p:nvSpPr>
        <p:spPr>
          <a:xfrm>
            <a:off x="5737167" y="3334837"/>
            <a:ext cx="2758200" cy="12057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Постепенный рост показывает, что маленькие ежедневные шаги работают лучше, чем резкие изменения на короткое время.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Учебная модель прогресса за 1 месяц
</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486697" y="1029936"/>
            <a:ext cx="5255100" cy="30837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Module 1. Lifestyles: main ideas and learning outcomes
</a:t>
            </a:r>
            <a:pPr algn="l" indent="0" marL="0">
              <a:lnSpc>
                <a:spcPct val="100000"/>
              </a:lnSpc>
              <a:buNone/>
            </a:pPr>
            <a:r>
              <a:rPr lang="en-US" sz="7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Модуль показывает, что образ жизни складывается из повседневных решений о сне, еде, движении, гигиене, отдыхе и времени с гаджетами. Эти темы помогают говорить по-английски увереннее и точнее.
</a:t>
            </a:r>
            <a:endParaRPr lang="en-US" sz="3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2026-05-31T11:03:52Z</dcterms:created>
  <dcterms:modified xsi:type="dcterms:W3CDTF">2026-05-31T11:03:52Z</dcterms:modified>
</cp:coreProperties>
</file>