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jpe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20550" y="346250"/>
            <a:ext cx="81447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Споровики: биология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паразиты, влияющие на природу и здоровье человека.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XIX века споровики изучаются благодаря микроскопии. Их роль в болезнях, как малярия, позволила разработать методы борьбы и профилактики, раскрывая механизмы паразитизма.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и важность споровиков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род включает разновидности, вызывающие тяжелое заболевание малярию. Паразиты адаптированы к жизни в кровеносных клетках человека и комаров-переносчиков.
</a:t>
            </a:r>
            <a:endParaRPr lang="en-US" sz="95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Plasmodium — возбудитель малярии
</a:t>
            </a:r>
            <a:endParaRPr lang="en-US" sz="1333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Toxoplasma infects many hosts, mainly cats and humans, causing toxoplasmosis. It survives в клетках и способна заражать разные ткани организма.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Toxoplasma — широкий хозяин, опасный для человека
</a:t>
            </a:r>
            <a:endParaRPr lang="en-US" sz="975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Eimeria поражает птиц и животных, вызывая кокцидиозы, которые приводят к значительным потерям в животноводстве и требуют контроля на фермах.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Eimeria — важный паразит сельскохозяйственных животных
</a:t>
            </a:r>
            <a:endParaRPr lang="en-US" sz="975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представители и их классификация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жгутиков и ресничек делает их уникальными среди простейших, что влияет на способы передвижения и паразитирования.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Апикальный комплекс — ключевой органелл для проникновения в клетки хозяина, отвечающий за инвазию и выживание внутри.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Устойчивая клеточная оболочка защищает паразита вне организма, обеспечивая передачу между хозяевами и устойчивость к внешним угрозам.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черты строения клетки споровиков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51" y="994725"/>
            <a:ext cx="2097348" cy="283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5226" y="994725"/>
            <a:ext cx="2097348" cy="2837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6601" y="994725"/>
            <a:ext cx="2097348" cy="2837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Циклы размножения у споровиков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31925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этапе споровики быстро увеличивают свою численность внутри клеток хозяина, что обеспечивает распространение инфекции и рост популяции паразитов.
</a:t>
            </a:r>
            <a:endParaRPr lang="en-US" sz="684" dirty="0"/>
          </a:p>
        </p:txBody>
      </p:sp>
      <p:sp>
        <p:nvSpPr>
          <p:cNvPr id="12" name="Text 3"/>
          <p:cNvSpPr txBox="1"/>
          <p:nvPr/>
        </p:nvSpPr>
        <p:spPr>
          <a:xfrm>
            <a:off x="531926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Шизогония — многократное бесполое деление
</a:t>
            </a:r>
            <a:endParaRPr lang="en-US" sz="748" dirty="0"/>
          </a:p>
        </p:txBody>
      </p:sp>
      <p:sp>
        <p:nvSpPr>
          <p:cNvPr id="13" name="Text 4"/>
          <p:cNvSpPr txBox="1"/>
          <p:nvPr/>
        </p:nvSpPr>
        <p:spPr>
          <a:xfrm>
            <a:off x="3423300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половые клетки, которые после слияния дают начало спорогонии, обеспечивающей генетическое разнообразие и адаптацию вида.
</a:t>
            </a:r>
            <a:endParaRPr lang="en-US" sz="774" dirty="0"/>
          </a:p>
        </p:txBody>
      </p:sp>
      <p:sp>
        <p:nvSpPr>
          <p:cNvPr id="14" name="Text 5"/>
          <p:cNvSpPr txBox="1"/>
          <p:nvPr/>
        </p:nvSpPr>
        <p:spPr>
          <a:xfrm>
            <a:off x="3423300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Гаметогония — половой процесс
</a:t>
            </a:r>
            <a:endParaRPr lang="en-US" sz="887" dirty="0"/>
          </a:p>
        </p:txBody>
      </p:sp>
      <p:sp>
        <p:nvSpPr>
          <p:cNvPr id="15" name="Text 6"/>
          <p:cNvSpPr txBox="1"/>
          <p:nvPr/>
        </p:nvSpPr>
        <p:spPr>
          <a:xfrm>
            <a:off x="6293024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Зрелые споры устойчивы к неблагоприятным условиям внешней среды, что позволяет паразитам выживать вне хозяина и заражать новых.
</a:t>
            </a:r>
            <a:endParaRPr lang="en-US" sz="760" dirty="0"/>
          </a:p>
        </p:txBody>
      </p:sp>
      <p:sp>
        <p:nvSpPr>
          <p:cNvPr id="16" name="Text 7"/>
          <p:cNvSpPr txBox="1"/>
          <p:nvPr/>
        </p:nvSpPr>
        <p:spPr>
          <a:xfrm>
            <a:off x="6293025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Спорогония — образование спор
</a:t>
            </a:r>
            <a:endParaRPr lang="en-US" sz="88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малярийного плазмодия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стадии развития паразита в организме человека и комара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Споровики контролируют численность животного мира, предотвращая перенаселение и сокращая вредителей в экосистемах.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способствуют поддержанию баланса в водных и наземных сообществах, регулируя популяции и влияя на биоразнообразие.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споровиков стимулирует развитие иммунных систем у хозяев и поддерживает динамику природных процессов.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споровиков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952020"/>
            <a:ext cx="4063200" cy="17268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виды, их хозяев и вызываемые болезни, подчёркивая разнообразие и сложности в профилактике.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хозяев способствует широкому распространению и высокой сложности борьбы с инфекциями.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биологии, ВОЗ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споровиков, хозяев и заболеваний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Plasmodium — причина малярии, переносится комарами рода Anopheles. Эти кровососущие насекомые активны в ночное время, распространяя болезнь в тропиках.
</a:t>
            </a:r>
            <a:endParaRPr lang="en-US" sz="95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Возбудитель и переносчики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районы: тропическая Африка, Южная Америка, Юго-Восточная Азия. Здесь климат способствует активности комаров и распространению паразита.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очаги инфекции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Малярия вызывает лихорадку, озноб, анемию. Особенно чувствительны дети, что приводит к высокой смертности и снижению трудоспособности населения.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здоровье и социальные последствия
</a:t>
            </a:r>
            <a:endParaRPr lang="en-US" sz="1133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Малярия: причины и распространение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 ВОЗ по борьбе с малярией, 2021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очаги малярии в мире в 2021 году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число случаев сосредоточено в Африке. Азиатские страны показывают положительную динамику снижения заболеваемости.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свидетельствуют о необходимости вакцин и профилактических мер в наиболее поражённых регионах.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Toxoplasma gondii передаётся человеку через тесный контакт с кошками, особенно при уборке их туалетов или играх с животными без последующей гигиены рук.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Ингestion сырого или недостаточно приготовленного мяса может привести к заражению, так как паразит сохраняется в тканях животных, используемых в пищу.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Особенную угрозу токсоплазмоз представляет для беременных женщин — заражение может привести к серьёзным порокам развития и даже выкидышу.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взрослых заболевание часто протекает бессимптомно, однако при снижении иммунитета возможно возникновение осложнений, затрагивающих органы и системы организма.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Токсоплазмоз: распространение и опасность для человека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Eimeria поражает различных животных, особенно птиц, кроликов и крупный рогатый скот, вызывая кишечные расстройства и нарушения пищеварения.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симптомы включают понос, общее ослабление организма и в тяжелых случаях — массовую гибель молодняка, что наносит ущерб фермерским хозяйствам.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заболевания требует регулярного надзора, соблюдения санитарных норм и специфических мер контроля на биологических фермах и птицефермах.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Кокцидиоз: распространённость среди животных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51" y="994725"/>
            <a:ext cx="2097348" cy="283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5226" y="994725"/>
            <a:ext cx="2097348" cy="2837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6601" y="994725"/>
            <a:ext cx="2097348" cy="2837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пути заражения споровиками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31925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Попадание спорозоитов происходит через укусы инфицированных комаров и других насекомых, что обеспечивает быстрое распространение паразитов среди людей и животных.
</a:t>
            </a:r>
            <a:endParaRPr lang="en-US" sz="684" dirty="0"/>
          </a:p>
        </p:txBody>
      </p:sp>
      <p:sp>
        <p:nvSpPr>
          <p:cNvPr id="12" name="Text 3"/>
          <p:cNvSpPr txBox="1"/>
          <p:nvPr/>
        </p:nvSpPr>
        <p:spPr>
          <a:xfrm>
            <a:off x="531926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Укусы кровососущих насекомых как главная причина
</a:t>
            </a:r>
            <a:endParaRPr lang="en-US" sz="748" dirty="0"/>
          </a:p>
        </p:txBody>
      </p:sp>
      <p:sp>
        <p:nvSpPr>
          <p:cNvPr id="13" name="Text 4"/>
          <p:cNvSpPr txBox="1"/>
          <p:nvPr/>
        </p:nvSpPr>
        <p:spPr>
          <a:xfrm>
            <a:off x="3423300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плохо обработанного мяса или немытых овощей становится причиной передачи паразитов внутрь организма, особенно в сельской местности с низкими санитарными стандартами.
</a:t>
            </a:r>
            <a:endParaRPr lang="en-US" sz="684" dirty="0"/>
          </a:p>
        </p:txBody>
      </p:sp>
      <p:sp>
        <p:nvSpPr>
          <p:cNvPr id="14" name="Text 5"/>
          <p:cNvSpPr txBox="1"/>
          <p:nvPr/>
        </p:nvSpPr>
        <p:spPr>
          <a:xfrm>
            <a:off x="3423300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Потребление заражённого мяса и продуктов
</a:t>
            </a:r>
            <a:endParaRPr lang="en-US" sz="748" dirty="0"/>
          </a:p>
        </p:txBody>
      </p:sp>
      <p:sp>
        <p:nvSpPr>
          <p:cNvPr id="15" name="Text 6"/>
          <p:cNvSpPr txBox="1"/>
          <p:nvPr/>
        </p:nvSpPr>
        <p:spPr>
          <a:xfrm>
            <a:off x="6293024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уходе за животными или в результате взаимодействия с загрязнённой водой и почвой происходит риск инфицирования токсоплазмозом и другими споровиками.
</a:t>
            </a:r>
            <a:endParaRPr lang="en-US" sz="743" dirty="0"/>
          </a:p>
        </p:txBody>
      </p:sp>
      <p:sp>
        <p:nvSpPr>
          <p:cNvPr id="16" name="Text 7"/>
          <p:cNvSpPr txBox="1"/>
          <p:nvPr/>
        </p:nvSpPr>
        <p:spPr>
          <a:xfrm>
            <a:off x="6293025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 с заражёнными животными и окружающей средой
</a:t>
            </a:r>
            <a:endParaRPr lang="en-US" sz="74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заболевания, вызванные споровиками, забирают здоровье миллионов людей, а экономический ущерб и ресурсные затраты на лечение оказывают огромное давление на системы здравоохранения.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людей ежегодно страдают от болезней, вызванных споровиками, что приводит к значительным потерям здоровья и экономики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Отчёты ВОЗ и международных организаций здравоохранения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5" y="994925"/>
            <a:ext cx="1619400" cy="15767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6300" y="994925"/>
            <a:ext cx="1619400" cy="157670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8875" y="994925"/>
            <a:ext cx="1619400" cy="157670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31450" y="994925"/>
            <a:ext cx="1619400" cy="1576701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87190" y="3237959"/>
            <a:ext cx="15084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инсектицидов и установка москитных сеток на окна и двери являются ключевыми способами предотвращения укусов комаров — переносчиков малярии и других инфекций.
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687191" y="2571825"/>
            <a:ext cx="15084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кровососущих насекомых
</a:t>
            </a:r>
            <a:endParaRPr lang="en-US" sz="1132" dirty="0"/>
          </a:p>
        </p:txBody>
      </p:sp>
      <p:sp>
        <p:nvSpPr>
          <p:cNvPr id="15" name="Text 3"/>
          <p:cNvSpPr txBox="1"/>
          <p:nvPr/>
        </p:nvSpPr>
        <p:spPr>
          <a:xfrm>
            <a:off x="2759765" y="3237959"/>
            <a:ext cx="15084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вакцин и регулярные ветеринарные осмотры помогают защитить фермерских животных от кокцидиоза, снижая риск заражения и распространения паразитов.
</a:t>
            </a:r>
            <a:endParaRPr lang="en-US" sz="956" dirty="0"/>
          </a:p>
        </p:txBody>
      </p:sp>
      <p:sp>
        <p:nvSpPr>
          <p:cNvPr id="16" name="Text 4"/>
          <p:cNvSpPr txBox="1"/>
          <p:nvPr/>
        </p:nvSpPr>
        <p:spPr>
          <a:xfrm>
            <a:off x="2759766" y="2571825"/>
            <a:ext cx="15084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и уход за животными
</a:t>
            </a:r>
            <a:endParaRPr lang="en-US" sz="1250" dirty="0"/>
          </a:p>
        </p:txBody>
      </p:sp>
      <p:sp>
        <p:nvSpPr>
          <p:cNvPr id="17" name="Text 5"/>
          <p:cNvSpPr txBox="1"/>
          <p:nvPr/>
        </p:nvSpPr>
        <p:spPr>
          <a:xfrm>
            <a:off x="4832340" y="3237959"/>
            <a:ext cx="15084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Тщательная термическая обработка мяса и мытье овощей снижают вероятность попадания споровиков в организм человека через пищу и воду.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4832341" y="2571825"/>
            <a:ext cx="15084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приготовление пищи
</a:t>
            </a:r>
            <a:endParaRPr lang="en-US" sz="1138" dirty="0"/>
          </a:p>
        </p:txBody>
      </p:sp>
      <p:sp>
        <p:nvSpPr>
          <p:cNvPr id="19" name="Text 7"/>
          <p:cNvSpPr txBox="1"/>
          <p:nvPr/>
        </p:nvSpPr>
        <p:spPr>
          <a:xfrm>
            <a:off x="6904915" y="3237959"/>
            <a:ext cx="15084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качества питьевой воды и соблюдение санитарных норм в общественных местах предотвращают передачу паразитов и защищают население от инфекций.
</a:t>
            </a:r>
            <a:endParaRPr lang="en-US" sz="971" dirty="0"/>
          </a:p>
        </p:txBody>
      </p:sp>
      <p:sp>
        <p:nvSpPr>
          <p:cNvPr id="20" name="Text 8"/>
          <p:cNvSpPr txBox="1"/>
          <p:nvPr/>
        </p:nvSpPr>
        <p:spPr>
          <a:xfrm>
            <a:off x="6904916" y="2571825"/>
            <a:ext cx="15084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Санитарный контроль воды и среды
</a:t>
            </a:r>
            <a:endParaRPr lang="en-US" sz="1132" dirty="0"/>
          </a:p>
        </p:txBody>
      </p:sp>
      <p:sp>
        <p:nvSpPr>
          <p:cNvPr id="21" name="Text 9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меры профилактики и борьбы со споровиками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генома Plasmodium и Toxoplasma помогает выявить уязвимые участки паразитов для создания эффективных лекарств и вакцин.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споровиков используются в лабораторных условиях для тестирования новых препаратов и изучения особенностей клеточного деления.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Проведение исследований способствует пониманию механизмов иммунного ответа и эволюции паразитизма, открывая перспективы развития биотехнологий.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споровиков в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51" y="994725"/>
            <a:ext cx="2097348" cy="283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5226" y="994725"/>
            <a:ext cx="2097348" cy="2837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6601" y="994725"/>
            <a:ext cx="2097348" cy="2837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споровиков в современной медицине и биотехнологиях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31925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выявления малярии и токсоплазмоза разработаны высокочувствительные тест-системы, основанные на специфических антигенах паразитов, что повышает точность диагностики.
</a:t>
            </a:r>
            <a:endParaRPr lang="en-US" sz="684" dirty="0"/>
          </a:p>
        </p:txBody>
      </p:sp>
      <p:sp>
        <p:nvSpPr>
          <p:cNvPr id="12" name="Text 3"/>
          <p:cNvSpPr txBox="1"/>
          <p:nvPr/>
        </p:nvSpPr>
        <p:spPr>
          <a:xfrm>
            <a:off x="531926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Диагностические тесты на основе антигенов споровиков
</a:t>
            </a:r>
            <a:endParaRPr lang="en-US" sz="748" dirty="0"/>
          </a:p>
        </p:txBody>
      </p:sp>
      <p:sp>
        <p:nvSpPr>
          <p:cNvPr id="13" name="Text 4"/>
          <p:cNvSpPr txBox="1"/>
          <p:nvPr/>
        </p:nvSpPr>
        <p:spPr>
          <a:xfrm>
            <a:off x="3423300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животных моделях в лабораториях тестируются новейшие противопаразитарные средства, направленные на уничтожение споровиков и предупреждение инфекций.
</a:t>
            </a:r>
            <a:endParaRPr lang="en-US" sz="686" dirty="0"/>
          </a:p>
        </p:txBody>
      </p:sp>
      <p:sp>
        <p:nvSpPr>
          <p:cNvPr id="14" name="Text 5"/>
          <p:cNvSpPr txBox="1"/>
          <p:nvPr/>
        </p:nvSpPr>
        <p:spPr>
          <a:xfrm>
            <a:off x="3423300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новых лекарственных препаратов
</a:t>
            </a:r>
            <a:endParaRPr lang="en-US" sz="748" dirty="0"/>
          </a:p>
        </p:txBody>
      </p:sp>
      <p:sp>
        <p:nvSpPr>
          <p:cNvPr id="15" name="Text 6"/>
          <p:cNvSpPr txBox="1"/>
          <p:nvPr/>
        </p:nvSpPr>
        <p:spPr>
          <a:xfrm>
            <a:off x="6293024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приборы и методики позволяют проводить анализы с высокой скоростью и точностью, что улучшает мониторинг заболеваний и контроль их распространения.
</a:t>
            </a:r>
            <a:endParaRPr lang="en-US" sz="684" dirty="0"/>
          </a:p>
        </p:txBody>
      </p:sp>
      <p:sp>
        <p:nvSpPr>
          <p:cNvPr id="16" name="Text 7"/>
          <p:cNvSpPr txBox="1"/>
          <p:nvPr/>
        </p:nvSpPr>
        <p:spPr>
          <a:xfrm>
            <a:off x="6293025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Лабораторное оборудование для диагностики
</a:t>
            </a:r>
            <a:endParaRPr lang="en-US" sz="74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Споровики влияют на пищевые цепи, делая заражённых животных лёгкой добычей для хищников, что поддерживает баланс популяций.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численности видов предотвращает чрезмерное размножение, способствуя сохранению биоразнообразия в природных сообществах.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споровиков повышает циркуляцию веществ, ускоряя разложение органики и обогащая почву необходимыми элементами.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энергетических потоков способствует стабилизации экосистемы и регулирует взаимодействия между её компонентами на разных уровнях.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споровиков для поддержания экосистем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уроков о паразитах и гигиене помогает детям понимать причины заболеваний и правила личной безопасности для предотвращения заражений.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 в школах
</a:t>
            </a:r>
            <a:endParaRPr lang="en-US" sz="1384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Публикации, лекции и социальная реклама информируют людей о мерах защиты, улучшая общественное здоровье и снижая уровень инфекций.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информации среди населения
</a:t>
            </a:r>
            <a:endParaRPr lang="en-US" sz="975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Плакаты и постеры, посвящённые профилактике малярии, способствуют формированию устойчивых навыков гигиены и осознанности в различных регионах.
</a:t>
            </a:r>
            <a:endParaRPr lang="en-US" sz="955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наглядных материалов
</a:t>
            </a:r>
            <a:endParaRPr lang="en-US" sz="1255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просвещения и профилактики в борьбе со споровиками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Споровики играют ключевую роль в природе и влияют на здоровье человека. Их изучение помогает предотвращать болезни, сохранять экосистемы и развивать медицинские технологии ради будущего общества.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изучения и контроля споровиков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2026-05-08T22:19:51Z</dcterms:created>
  <dcterms:modified xsi:type="dcterms:W3CDTF">2026-05-08T22:19:51Z</dcterms:modified>
</cp:coreProperties>
</file>