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image" Target="../media/image-16-11.png"/><Relationship Id="rId12" Type="http://schemas.openxmlformats.org/officeDocument/2006/relationships/image" Target="../media/image-16-12.png"/><Relationship Id="rId13" Type="http://schemas.openxmlformats.org/officeDocument/2006/relationships/image" Target="../media/image-16-13.png"/><Relationship Id="rId14" Type="http://schemas.openxmlformats.org/officeDocument/2006/relationships/image" Target="../media/image-16-14.png"/><Relationship Id="rId15" Type="http://schemas.openxmlformats.org/officeDocument/2006/relationships/image" Target="../media/image-16-15.png"/><Relationship Id="rId16" Type="http://schemas.openxmlformats.org/officeDocument/2006/relationships/image" Target="../media/image-16-16.png"/><Relationship Id="rId17" Type="http://schemas.openxmlformats.org/officeDocument/2006/relationships/slideLayout" Target="../slideLayouts/slideLayout1.xml"/><Relationship Id="rId1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400" y="105054"/>
            <a:ext cx="8941500" cy="49335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510100" y="1272150"/>
            <a:ext cx="6132000" cy="23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Задания с параметрами в курсе алгебры 11 класса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Параметры превращают решение в исследование семейства ответов.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2567700" y="392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4050" y="1481241"/>
            <a:ext cx="3552000" cy="31392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272150"/>
            <a:ext cx="4200900" cy="355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одна из самых сложных тем 11 класса: нужно анализировать одно уравнение или неравенство сразу для множества значений параметра и точно определять, когда решений нет, одно, несколько или бесконечно много.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задачи с параметрами важны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88612" y="1169600"/>
            <a:ext cx="4759500" cy="280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используются буквенные обозначения, чтобы показать заданную, но изменяемую величину.
</a:t>
            </a:r>
            <a:endParaRPr lang="en-US" sz="10000" dirty="0"/>
          </a:p>
        </p:txBody>
      </p:sp>
      <p:sp>
        <p:nvSpPr>
          <p:cNvPr id="6" name="Text 2"/>
          <p:cNvSpPr txBox="1"/>
          <p:nvPr/>
        </p:nvSpPr>
        <p:spPr>
          <a:xfrm>
            <a:off x="5777163" y="1020850"/>
            <a:ext cx="31086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обозначения помогают отслеживать, как меняются коэффициенты, графики и число решений.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школьного курса алгебры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50009" y="0"/>
            <a:ext cx="2491383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6750" y="311075"/>
            <a:ext cx="57978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4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Геометрический смысл параметра
</a:t>
            </a:r>
            <a:endParaRPr lang="en-US" sz="2644" dirty="0"/>
          </a:p>
        </p:txBody>
      </p:sp>
      <p:sp>
        <p:nvSpPr>
          <p:cNvPr id="11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288640" y="1142376"/>
            <a:ext cx="2747339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46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Сдвиг графика
</a:t>
            </a:r>
            <a:pPr algn="l" indent="0" marL="0">
              <a:lnSpc>
                <a:spcPct val="100000"/>
              </a:lnSpc>
              <a:buNone/>
            </a:pPr>
            <a:r>
              <a:rPr lang="en-US" sz="155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параметра может перемещать график вверх, вниз, влево или вправо, не меняя его общий вид. Тогда число пересечений с осью определяется новым положением кривой.
</a:t>
            </a:r>
            <a:endParaRPr lang="en-US" sz="1746" dirty="0"/>
          </a:p>
        </p:txBody>
      </p:sp>
      <p:sp>
        <p:nvSpPr>
          <p:cNvPr id="13" name="Text 3"/>
          <p:cNvSpPr txBox="1"/>
          <p:nvPr/>
        </p:nvSpPr>
        <p:spPr>
          <a:xfrm>
            <a:off x="288640" y="2903403"/>
            <a:ext cx="2747339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46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наклона
</a:t>
            </a:r>
            <a:pPr algn="l" indent="0" marL="0">
              <a:lnSpc>
                <a:spcPct val="100000"/>
              </a:lnSpc>
              <a:buNone/>
            </a:pPr>
            <a:r>
              <a:rPr lang="en-US" sz="155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прямой параметр нередко задаёт угол наклона или положение пересечения с осью. Из-за этого одна и та же формула даёт разные ответы при разных значениях.
</a:t>
            </a:r>
            <a:endParaRPr lang="en-US" sz="1746" dirty="0"/>
          </a:p>
        </p:txBody>
      </p:sp>
      <p:sp>
        <p:nvSpPr>
          <p:cNvPr id="14" name="Text 4"/>
          <p:cNvSpPr txBox="1"/>
          <p:nvPr/>
        </p:nvSpPr>
        <p:spPr>
          <a:xfrm>
            <a:off x="3357123" y="1142376"/>
            <a:ext cx="2747339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46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Растяжение и сжатие
</a:t>
            </a:r>
            <a:pPr algn="l" indent="0" marL="0">
              <a:lnSpc>
                <a:spcPct val="100000"/>
              </a:lnSpc>
              <a:buNone/>
            </a:pPr>
            <a:r>
              <a:rPr lang="en-US" sz="155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квадратных функциях параметр способен усиливать или ослаблять кривизну параболы. Это влияет на ширину ветвей и на то, сколько раз график пересечёт ось Ox.
</a:t>
            </a:r>
            <a:endParaRPr lang="en-US" sz="1746" dirty="0"/>
          </a:p>
        </p:txBody>
      </p:sp>
      <p:sp>
        <p:nvSpPr>
          <p:cNvPr id="15" name="Text 5"/>
          <p:cNvSpPr txBox="1"/>
          <p:nvPr/>
        </p:nvSpPr>
        <p:spPr>
          <a:xfrm>
            <a:off x="3357123" y="2903403"/>
            <a:ext cx="2747339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46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Пересечение графиков
</a:t>
            </a:r>
            <a:pPr algn="l" indent="0" marL="0">
              <a:lnSpc>
                <a:spcPct val="100000"/>
              </a:lnSpc>
              <a:buNone/>
            </a:pPr>
            <a:r>
              <a:rPr lang="en-US" sz="155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задачах главное — найти точки пересечения двух графиков. Именно они показывают, при каких значениях параметра появляются, исчезают или совпадают решения.
</a:t>
            </a:r>
            <a:endParaRPr lang="en-US" sz="174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771000"/>
            <a:ext cx="4759500" cy="18968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задач с параметрами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помогает сразу выбрать стратегию решения и не тратить время на лишние преобразования.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определяют тип зависимости, затем подбирают метод исследования и условия допустимости.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 11 класса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6750" y="311075"/>
            <a:ext cx="59937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13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исследования задачи с параметром
</a:t>
            </a:r>
            <a:endParaRPr lang="en-US" sz="3013" dirty="0"/>
          </a:p>
        </p:txBody>
      </p:sp>
      <p:sp>
        <p:nvSpPr>
          <p:cNvPr id="11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664400" y="1186850"/>
            <a:ext cx="2669400" cy="1066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1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Записать ограничения
</a:t>
            </a:r>
            <a:pPr algn="l" indent="0" marL="0">
              <a:lnSpc>
                <a:spcPct val="100000"/>
              </a:lnSpc>
              <a:buNone/>
            </a:pPr>
            <a:r>
              <a:rPr lang="en-US" sz="1139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выписывают область допустимых значений для переменных и параметра. Это предотвращает появление решений, которые формально получены, но противоречат смыслу исходной записи.
</a:t>
            </a:r>
            <a:endParaRPr lang="en-US" sz="1281" dirty="0"/>
          </a:p>
        </p:txBody>
      </p:sp>
      <p:sp>
        <p:nvSpPr>
          <p:cNvPr id="13" name="Text 3"/>
          <p:cNvSpPr txBox="1"/>
          <p:nvPr/>
        </p:nvSpPr>
        <p:spPr>
          <a:xfrm>
            <a:off x="664400" y="2357927"/>
            <a:ext cx="2669400" cy="1066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1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Найти критические точки
</a:t>
            </a:r>
            <a:pPr algn="l" indent="0" marL="0">
              <a:lnSpc>
                <a:spcPct val="100000"/>
              </a:lnSpc>
              <a:buNone/>
            </a:pPr>
            <a:r>
              <a:rPr lang="en-US" sz="1245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выделяют значения, при которых меняется число решений: нули, корни знаменателя, точки касания, а также границы перехода, определяемые дискриминантом.
</a:t>
            </a:r>
            <a:endParaRPr lang="en-US" sz="1401" dirty="0"/>
          </a:p>
        </p:txBody>
      </p:sp>
      <p:sp>
        <p:nvSpPr>
          <p:cNvPr id="14" name="Text 4"/>
          <p:cNvSpPr txBox="1"/>
          <p:nvPr/>
        </p:nvSpPr>
        <p:spPr>
          <a:xfrm>
            <a:off x="664400" y="3529005"/>
            <a:ext cx="2669400" cy="1066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5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Разбить на случаи
</a:t>
            </a:r>
            <a:pPr algn="l" indent="0" marL="0">
              <a:lnSpc>
                <a:spcPct val="100000"/>
              </a:lnSpc>
              <a:buNone/>
            </a:pPr>
            <a:r>
              <a:rPr lang="en-US" sz="1178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параметр рассматривают по промежуткам, где сохраняется один и тот же характер уравнения или неравенства. Каждый случай анализируют отдельно и последовательно.
</a:t>
            </a:r>
            <a:endParaRPr lang="en-US" sz="1325" dirty="0"/>
          </a:p>
        </p:txBody>
      </p:sp>
      <p:sp>
        <p:nvSpPr>
          <p:cNvPr id="15" name="Text 5"/>
          <p:cNvSpPr txBox="1"/>
          <p:nvPr/>
        </p:nvSpPr>
        <p:spPr>
          <a:xfrm>
            <a:off x="3803825" y="1186850"/>
            <a:ext cx="2669400" cy="1066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5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Получить ответы
</a:t>
            </a:r>
            <a:pPr algn="l" indent="0" marL="0">
              <a:lnSpc>
                <a:spcPct val="100000"/>
              </a:lnSpc>
              <a:buNone/>
            </a:pPr>
            <a:r>
              <a:rPr lang="en-US" sz="1178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каждого диапазона параметра находят решения, затем сопоставляют их с ограничениями. Такой шаг позволяет не смешивать разные режимы и сохранять точность вывода.
</a:t>
            </a:r>
            <a:endParaRPr lang="en-US" sz="1325" dirty="0"/>
          </a:p>
        </p:txBody>
      </p:sp>
      <p:sp>
        <p:nvSpPr>
          <p:cNvPr id="16" name="Text 6"/>
          <p:cNvSpPr txBox="1"/>
          <p:nvPr/>
        </p:nvSpPr>
        <p:spPr>
          <a:xfrm>
            <a:off x="3803825" y="2357927"/>
            <a:ext cx="2669400" cy="1066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5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5. Проверить результат
</a:t>
            </a:r>
            <a:pPr algn="l" indent="0" marL="0">
              <a:lnSpc>
                <a:spcPct val="100000"/>
              </a:lnSpc>
              <a:buNone/>
            </a:pPr>
            <a:r>
              <a:rPr lang="en-US" sz="1178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Завершающий этап обязателен: найденные значения подставляют в исходное условие и убеждаются, что они действительно удовлетворяют всем ограничениям и не являются посторонними.
</a:t>
            </a:r>
            <a:endParaRPr lang="en-US" sz="1325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решения параметрической задачи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общий подход к уравнениям, неравенствам и системам.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число решений при изменении параметра
</a:t>
            </a:r>
            <a:endParaRPr lang="en-US" sz="2563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Критические значения разделяют области, где ответ остаётся устойчивым. Между ними меняется только режим решения, а не способ исследования.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Переходы между 0, 1, 2 и более решениями происходят именно в критических точках параметра.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иллюстрация по теме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06750" y="311075"/>
            <a:ext cx="69192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9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Квадратные уравнения с параметром
</a:t>
            </a:r>
            <a:endParaRPr lang="en-US" sz="2897" dirty="0"/>
          </a:p>
        </p:txBody>
      </p:sp>
      <p:sp>
        <p:nvSpPr>
          <p:cNvPr id="10" name="Text 2"/>
          <p:cNvSpPr txBox="1"/>
          <p:nvPr/>
        </p:nvSpPr>
        <p:spPr>
          <a:xfrm>
            <a:off x="664400" y="1186825"/>
            <a:ext cx="3026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4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Проверить тип уравнения
</a:t>
            </a:r>
            <a:pPr algn="l" indent="0" marL="0">
              <a:lnSpc>
                <a:spcPct val="100000"/>
              </a:lnSpc>
              <a:buNone/>
            </a:pPr>
            <a:r>
              <a:rPr lang="en-US" sz="154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Прежде всего выясняют, остаётся ли уравнение квадратным при данном значении параметра. Если коэффициент при x² обращается в ноль, задача может стать линейной или выродиться.
</a:t>
            </a:r>
            <a:endParaRPr lang="en-US" sz="1742" dirty="0"/>
          </a:p>
        </p:txBody>
      </p:sp>
      <p:sp>
        <p:nvSpPr>
          <p:cNvPr id="11" name="Text 3"/>
          <p:cNvSpPr txBox="1"/>
          <p:nvPr/>
        </p:nvSpPr>
        <p:spPr>
          <a:xfrm>
            <a:off x="664400" y="2961325"/>
            <a:ext cx="3026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7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Рассмотреть особые случаи
</a:t>
            </a:r>
            <a:pPr algn="l" indent="0" marL="0">
              <a:lnSpc>
                <a:spcPct val="100000"/>
              </a:lnSpc>
              <a:buNone/>
            </a:pPr>
            <a:r>
              <a:rPr lang="en-US" sz="148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старший коэффициент исчезает, возможны два варианта: появляется линейное уравнение либо получается тождество или противоречие. Эти случаи нужно выделять отдельно, не смешивая с основной формой.
</a:t>
            </a:r>
            <a:endParaRPr lang="en-US" sz="1673" dirty="0"/>
          </a:p>
        </p:txBody>
      </p:sp>
      <p:sp>
        <p:nvSpPr>
          <p:cNvPr id="12" name="Text 4"/>
          <p:cNvSpPr txBox="1"/>
          <p:nvPr/>
        </p:nvSpPr>
        <p:spPr>
          <a:xfrm>
            <a:off x="4209275" y="1186825"/>
            <a:ext cx="3026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Использовать стандартные инструменты
</a:t>
            </a:r>
            <a:pPr algn="l" indent="0" marL="0">
              <a:lnSpc>
                <a:spcPct val="100000"/>
              </a:lnSpc>
              <a:buNone/>
            </a:pPr>
            <a:r>
              <a:rPr lang="en-US" sz="138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анализа применяют дискриминант, формулы Виета и сравнение коэффициентов. Они позволяют быстро определить число корней и увидеть, как параметр влияет на структуру решения.
</a:t>
            </a:r>
            <a:endParaRPr lang="en-US" sz="1552" dirty="0"/>
          </a:p>
        </p:txBody>
      </p:sp>
      <p:sp>
        <p:nvSpPr>
          <p:cNvPr id="13" name="Text 5"/>
          <p:cNvSpPr txBox="1"/>
          <p:nvPr/>
        </p:nvSpPr>
        <p:spPr>
          <a:xfrm>
            <a:off x="4209275" y="2961325"/>
            <a:ext cx="3026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2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Проверить найденные значения
</a:t>
            </a:r>
            <a:pPr algn="l" indent="0" marL="0">
              <a:lnSpc>
                <a:spcPct val="100000"/>
              </a:lnSpc>
              <a:buNone/>
            </a:pPr>
            <a:r>
              <a:rPr lang="en-US" sz="144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правильные алгебраические преобразования требуют проверки. Особые значения параметра могут изменить вид уравнения, поэтому итог должен быть согласован с исходным условием.
</a:t>
            </a:r>
            <a:endParaRPr lang="en-US" sz="162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69192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Дискриминант как основной критерий числа корней
</a:t>
            </a:r>
            <a:endParaRPr lang="en-US" sz="2563" dirty="0"/>
          </a:p>
        </p:txBody>
      </p:sp>
      <p:sp>
        <p:nvSpPr>
          <p:cNvPr id="9" name="Text 2"/>
          <p:cNvSpPr txBox="1"/>
          <p:nvPr/>
        </p:nvSpPr>
        <p:spPr>
          <a:xfrm>
            <a:off x="306736" y="1221875"/>
            <a:ext cx="1848867" cy="3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режима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дискриминанта сразу показывает количество действительных корней: при положительном значении их два, при нуле один двойной, при отрицательном — ни одного.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2240273" y="1221875"/>
            <a:ext cx="1848867" cy="3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Параметр как граница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задачах с параметром выражение для дискриминанта обычно исследуют как неравенство относительно параметра. Его нули задают переходы между различными режимами решения.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4168148" y="1221875"/>
            <a:ext cx="1848867" cy="3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роль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подход позволяет не решать уравнение каждый раз заново, а сразу понять, в каких областях параметра меняется число корней и почему это происходит.
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1841"/>
            <a:ext cx="2466283" cy="19508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1699" y="1171650"/>
            <a:ext cx="2464785" cy="195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75899" y="1171650"/>
            <a:ext cx="2464785" cy="1951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Парабола под действием параметра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307321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Сдвиг вершины и пересечения
</a:t>
            </a:r>
            <a:pPr algn="ctr" indent="0" marL="0">
              <a:lnSpc>
                <a:spcPct val="100000"/>
              </a:lnSpc>
              <a:buNone/>
            </a:pPr>
            <a:r>
              <a:rPr lang="en-US" sz="105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изменении параметра вершина параболы смещается, а ось симметрии меняет положение. Из-за этого график может по-разному пересекать ось Ox: иногда не пересекает её вовсе, иногда касается в одной точке или даёт два пересечения.
</a:t>
            </a:r>
            <a:endParaRPr lang="en-US" sz="1055" dirty="0"/>
          </a:p>
        </p:txBody>
      </p:sp>
      <p:sp>
        <p:nvSpPr>
          <p:cNvPr id="12" name="Text 3"/>
          <p:cNvSpPr txBox="1"/>
          <p:nvPr/>
        </p:nvSpPr>
        <p:spPr>
          <a:xfrm>
            <a:off x="3291509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ветви меняют вид
</a:t>
            </a:r>
            <a:pPr algn="ctr" indent="0" marL="0">
              <a:lnSpc>
                <a:spcPct val="100000"/>
              </a:lnSpc>
              <a:buNone/>
            </a:pPr>
            <a:r>
              <a:rPr lang="en-US" sz="108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параметр входит в коэффициент при x², меняются направление ветвей и «ширина» параболы. Один и тот же закон при разных значениях параметра может выглядеть как узкая кривая, более пологая парабола или даже перевёрнутая фигура.
</a:t>
            </a:r>
            <a:endParaRPr lang="en-US" sz="1080" dirty="0"/>
          </a:p>
        </p:txBody>
      </p:sp>
      <p:sp>
        <p:nvSpPr>
          <p:cNvPr id="13" name="Text 4"/>
          <p:cNvSpPr txBox="1"/>
          <p:nvPr/>
        </p:nvSpPr>
        <p:spPr>
          <a:xfrm>
            <a:off x="6275709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графика к числу решений
</a:t>
            </a:r>
            <a:pPr algn="ctr" indent="0" marL="0">
              <a:lnSpc>
                <a:spcPct val="100000"/>
              </a:lnSpc>
              <a:buNone/>
            </a:pPr>
            <a:r>
              <a:rPr lang="en-US" sz="116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положение параболы показывает отдельный режим решения уравнения. По рисунку удобно видеть, при каких значениях параметра число корней равно 0, 1 или 2, а затем проверять полученный вывод алгебраически.
</a:t>
            </a:r>
            <a:endParaRPr lang="en-US" sz="116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498028"/>
            <a:ext cx="4759500" cy="244274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решения задач с параметрами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306750" y="1478300"/>
            <a:ext cx="3225900" cy="248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5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быстро выбрать подходящий инструмент в зависимости от вида выражения и требуемого ответа.
</a:t>
            </a:r>
            <a:pPr algn="l" indent="0" marL="0">
              <a:lnSpc>
                <a:spcPct val="100000"/>
              </a:lnSpc>
              <a:buNone/>
            </a:pPr>
            <a:r>
              <a:rPr lang="en-US" sz="1395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95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выбирают не по привычке, а по структуре задания: аналитика даёт точность, график — видимость, разбор по случаям — гибкость, замена переменной — компактность.
</a:t>
            </a:r>
            <a:pPr algn="l" indent="0" marL="0">
              <a:lnSpc>
                <a:spcPct val="100000"/>
              </a:lnSpc>
              <a:buNone/>
            </a:pPr>
            <a:r>
              <a:rPr lang="en-US" sz="1395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95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школьных приёмов решения задач с параметрами по курсу алгебры 11 класса
</a:t>
            </a:r>
            <a:endParaRPr lang="en-US" sz="139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7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исследуют неравенства с параметром
</a:t>
            </a:r>
            <a:endParaRPr lang="en-US" sz="3178" dirty="0"/>
          </a:p>
        </p:txBody>
      </p:sp>
      <p:sp>
        <p:nvSpPr>
          <p:cNvPr id="11" name="Text 2"/>
          <p:cNvSpPr txBox="1"/>
          <p:nvPr/>
        </p:nvSpPr>
        <p:spPr>
          <a:xfrm>
            <a:off x="714477" y="2077636"/>
            <a:ext cx="21519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Запись условий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511946" y="2944223"/>
            <a:ext cx="19674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фиксируют область допустимых значений и определяют, где выражение вообще имеет смысл. Это особенно важно для дробей, корней и выражений с модулем.
</a:t>
            </a:r>
            <a:endParaRPr lang="en-US" sz="1232" dirty="0"/>
          </a:p>
        </p:txBody>
      </p:sp>
      <p:sp>
        <p:nvSpPr>
          <p:cNvPr id="13" name="Text 4"/>
          <p:cNvSpPr txBox="1"/>
          <p:nvPr/>
        </p:nvSpPr>
        <p:spPr>
          <a:xfrm>
            <a:off x="3650877" y="2077636"/>
            <a:ext cx="21519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Границы смены знака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3448346" y="2944223"/>
            <a:ext cx="19674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8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находят точки, в которых числитель, знаменатель или множитель обращаются в ноль. Именно они делят числовую прямую на участки с разным знаком.
</a:t>
            </a:r>
            <a:endParaRPr lang="en-US" sz="1288" dirty="0"/>
          </a:p>
        </p:txBody>
      </p:sp>
      <p:sp>
        <p:nvSpPr>
          <p:cNvPr id="15" name="Text 6"/>
          <p:cNvSpPr txBox="1"/>
          <p:nvPr/>
        </p:nvSpPr>
        <p:spPr>
          <a:xfrm>
            <a:off x="6587277" y="2077636"/>
            <a:ext cx="21519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Анализ промежутков
</a:t>
            </a:r>
            <a:endParaRPr lang="en-US" sz="1400" dirty="0"/>
          </a:p>
        </p:txBody>
      </p:sp>
      <p:sp>
        <p:nvSpPr>
          <p:cNvPr id="16" name="Text 7"/>
          <p:cNvSpPr txBox="1"/>
          <p:nvPr/>
        </p:nvSpPr>
        <p:spPr>
          <a:xfrm>
            <a:off x="6384746" y="2944223"/>
            <a:ext cx="19674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проверяют знак выражения на каждом промежутке и отслеживают, как меняется ответ при изменении параметра. Так получают интервалы, где неравенство выполняется.
</a:t>
            </a:r>
            <a:endParaRPr lang="en-US" sz="123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9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числа решений при росте параметра
</a:t>
            </a:r>
            <a:endParaRPr lang="en-US" sz="2791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Критические значения разделяют задачу на режимы, в которых ответ меняется скачком. Именно в таких точках график часто касается другой кривой или проходит через границу допустимых значений.
</a:t>
            </a:r>
            <a:pPr algn="l" indent="0" marL="0">
              <a:lnSpc>
                <a:spcPct val="100000"/>
              </a:lnSpc>
              <a:buNone/>
            </a:pPr>
            <a:r>
              <a:rPr lang="en-US" sz="152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интерес представляют переходные значения параметра: они отделяют области с разным числом решений и показывают, где происходит смена типа ответа.
</a:t>
            </a:r>
            <a:pPr algn="l" indent="0" marL="0">
              <a:lnSpc>
                <a:spcPct val="100000"/>
              </a:lnSpc>
              <a:buNone/>
            </a:pPr>
            <a:r>
              <a:rPr lang="en-US" sz="152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модель для иллюстрации изменения числа решений в параметрической задаче
</a:t>
            </a:r>
            <a:endParaRPr lang="en-US" sz="152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решения на посторонние корни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действий после преобразования исходного уравнения.
</a:t>
            </a:r>
            <a:endParaRPr lang="en-US" sz="151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0874" y="4186700"/>
            <a:ext cx="502800" cy="502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65474" y="4206233"/>
            <a:ext cx="521700" cy="4637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514324" y="4186700"/>
            <a:ext cx="439950" cy="5028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6129799" y="4186700"/>
            <a:ext cx="377100" cy="5028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7858974" y="4186700"/>
            <a:ext cx="502800" cy="502800"/>
          </a:xfrm>
          <a:prstGeom prst="rect">
            <a:avLst/>
          </a:prstGeom>
        </p:spPr>
      </p:pic>
      <p:sp>
        <p:nvSpPr>
          <p:cNvPr id="18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19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чаще всего ошибаются
</a:t>
            </a:r>
            <a:endParaRPr lang="en-US" sz="3200" dirty="0"/>
          </a:p>
        </p:txBody>
      </p:sp>
      <p:sp>
        <p:nvSpPr>
          <p:cNvPr id="20" name="Text 2"/>
          <p:cNvSpPr txBox="1"/>
          <p:nvPr/>
        </p:nvSpPr>
        <p:spPr>
          <a:xfrm>
            <a:off x="178767" y="1587500"/>
            <a:ext cx="1527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выглядит верным, но не учитывает ограничения на переменную или параметр. В результате в ответ попадают значения, которые изначально запрещены условием задачи.
</a:t>
            </a:r>
            <a:pPr algn="ctr" indent="0" marL="0">
              <a:lnSpc>
                <a:spcPct val="100000"/>
              </a:lnSpc>
              <a:buNone/>
            </a:pPr>
            <a:r>
              <a:rPr lang="en-US" sz="127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Игнорируют ОДЗ
</a:t>
            </a:r>
            <a:endParaRPr lang="en-US" sz="1270" dirty="0"/>
          </a:p>
        </p:txBody>
      </p:sp>
      <p:sp>
        <p:nvSpPr>
          <p:cNvPr id="21" name="Text 3"/>
          <p:cNvSpPr txBox="1"/>
          <p:nvPr/>
        </p:nvSpPr>
        <p:spPr>
          <a:xfrm>
            <a:off x="3762817" y="1587500"/>
            <a:ext cx="1527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Значения параметра, при которых уравнение становится линейным или тождественным, требуют отдельного рассмотрения. Если их не выделить, часть решений окажется потерянной.
</a:t>
            </a:r>
            <a:pPr algn="ctr" indent="0" marL="0">
              <a:lnSpc>
                <a:spcPct val="100000"/>
              </a:lnSpc>
              <a:buNone/>
            </a:pPr>
            <a:r>
              <a:rPr lang="en-US" sz="118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Пропускают особые случаи
</a:t>
            </a:r>
            <a:endParaRPr lang="en-US" sz="1180" dirty="0"/>
          </a:p>
        </p:txBody>
      </p:sp>
      <p:sp>
        <p:nvSpPr>
          <p:cNvPr id="22" name="Text 4"/>
          <p:cNvSpPr txBox="1"/>
          <p:nvPr/>
        </p:nvSpPr>
        <p:spPr>
          <a:xfrm>
            <a:off x="1970792" y="1587500"/>
            <a:ext cx="1527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сокращении или освобождении от знаменателя легко забыть, что выражение может обратиться в ноль. Такое преобразование меняет смысл уравнения и приводит к неверному ответу.
</a:t>
            </a:r>
            <a:pPr algn="ctr" indent="0" marL="0">
              <a:lnSpc>
                <a:spcPct val="100000"/>
              </a:lnSpc>
              <a:buNone/>
            </a:pPr>
            <a:r>
              <a:rPr lang="en-US" sz="127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Делят на ноль
</a:t>
            </a:r>
            <a:endParaRPr lang="en-US" sz="1270" dirty="0"/>
          </a:p>
        </p:txBody>
      </p:sp>
      <p:sp>
        <p:nvSpPr>
          <p:cNvPr id="23" name="Text 5"/>
          <p:cNvSpPr txBox="1"/>
          <p:nvPr/>
        </p:nvSpPr>
        <p:spPr>
          <a:xfrm>
            <a:off x="5554842" y="1587500"/>
            <a:ext cx="1527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по одной формуле делают вывод без учёта того, что коэффициенты зависят от параметра. Тогда число корней определяют только для части возможных значений.
</a:t>
            </a:r>
            <a:pPr algn="ctr" indent="0" marL="0">
              <a:lnSpc>
                <a:spcPct val="100000"/>
              </a:lnSpc>
              <a:buNone/>
            </a:pPr>
            <a:r>
              <a:rPr lang="en-US" sz="119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Неверно читают дискриминант
</a:t>
            </a:r>
            <a:endParaRPr lang="en-US" sz="1195" dirty="0"/>
          </a:p>
        </p:txBody>
      </p:sp>
      <p:sp>
        <p:nvSpPr>
          <p:cNvPr id="24" name="Text 6"/>
          <p:cNvSpPr txBox="1"/>
          <p:nvPr/>
        </p:nvSpPr>
        <p:spPr>
          <a:xfrm>
            <a:off x="7346867" y="1587500"/>
            <a:ext cx="1527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6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правильные преобразования не заменяют подстановку ответа в исходное условие. Проверка помогает отсечь посторонние корни и отделить случайные совпадения от верного решения.
</a:t>
            </a:r>
            <a:pPr algn="ctr" indent="0" marL="0">
              <a:lnSpc>
                <a:spcPct val="100000"/>
              </a:lnSpc>
              <a:buNone/>
            </a:pPr>
            <a:r>
              <a:rPr lang="en-US" sz="126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выполняют проверку
</a:t>
            </a:r>
            <a:endParaRPr lang="en-US" sz="126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3256"/>
            <a:ext cx="3904200" cy="19482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36075" y="1173131"/>
            <a:ext cx="3904200" cy="194828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Параметры в прикладных моделях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626350" y="3209025"/>
            <a:ext cx="35856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важна цена или скорость
</a:t>
            </a:r>
            <a:pPr algn="l" indent="0" marL="0">
              <a:lnSpc>
                <a:spcPct val="100000"/>
              </a:lnSpc>
              <a:buNone/>
            </a:pPr>
            <a:r>
              <a:rPr lang="en-US" sz="130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реальных задачах параметр может обозначать цену, скорость, время или коэффициент пропорциональности. Изменяя его, можно увидеть, при каких условиях модель остаётся работоспособной и даёт нужный результат для практической ситуации.
</a:t>
            </a:r>
            <a:endParaRPr lang="en-US" sz="1302" dirty="0"/>
          </a:p>
        </p:txBody>
      </p:sp>
      <p:sp>
        <p:nvSpPr>
          <p:cNvPr id="11" name="Text 3"/>
          <p:cNvSpPr txBox="1"/>
          <p:nvPr/>
        </p:nvSpPr>
        <p:spPr>
          <a:xfrm>
            <a:off x="5154700" y="3209025"/>
            <a:ext cx="35856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Области допустимых и недопустимых значений
</a:t>
            </a:r>
            <a:pPr algn="l" indent="0" marL="0">
              <a:lnSpc>
                <a:spcPct val="100000"/>
              </a:lnSpc>
              <a:buNone/>
            </a:pPr>
            <a:r>
              <a:rPr lang="en-US" sz="119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зависимости результата от параметра показывает не только сам ответ, но и границы, за которыми модель перестаёт быть корректной. Это особенно важно в задачах, где есть физический смысл величины и ограничения на её значения.
</a:t>
            </a:r>
            <a:endParaRPr lang="en-US" sz="119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65480" y="1324100"/>
            <a:ext cx="4708705" cy="27906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метод решения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параметрический сюжет можно решать по-разному, но выбор метода должен соответствовать структуре выражения.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сложнее структура выражения, тем важнее заранее определить метод. Это экономит время и снижает риск пропустить особые значения параметра.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 11 класса: типовые приёмы решения задач с параметрами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6750" y="311075"/>
            <a:ext cx="59937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13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готовиться к задачам с параметрами
</a:t>
            </a:r>
            <a:endParaRPr lang="en-US" sz="3013" dirty="0"/>
          </a:p>
        </p:txBody>
      </p:sp>
      <p:sp>
        <p:nvSpPr>
          <p:cNvPr id="11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664400" y="1186850"/>
            <a:ext cx="2669400" cy="1066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5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Освоить базу
</a:t>
            </a:r>
            <a:pPr algn="l" indent="0" marL="0">
              <a:lnSpc>
                <a:spcPct val="100000"/>
              </a:lnSpc>
              <a:buNone/>
            </a:pPr>
            <a:r>
              <a:rPr lang="en-US" sz="1178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уверенно работать с ОДЗ, дискриминантом, преобразованием выражений и проверкой корней. Без этих навыков даже простые задачи с параметром становятся источником ошибок.
</a:t>
            </a:r>
            <a:endParaRPr lang="en-US" sz="1325" dirty="0"/>
          </a:p>
        </p:txBody>
      </p:sp>
      <p:sp>
        <p:nvSpPr>
          <p:cNvPr id="13" name="Text 3"/>
          <p:cNvSpPr txBox="1"/>
          <p:nvPr/>
        </p:nvSpPr>
        <p:spPr>
          <a:xfrm>
            <a:off x="664400" y="2357927"/>
            <a:ext cx="2669400" cy="1066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Переходить от простого к сложному
</a:t>
            </a:r>
            <a:pPr algn="l" indent="0" marL="0">
              <a:lnSpc>
                <a:spcPct val="100000"/>
              </a:lnSpc>
              <a:buNone/>
            </a:pPr>
            <a:r>
              <a:rPr lang="en-US" sz="1034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двигаться по нарастающей сложности: линейные уравнения, затем квадратные, после них неравенства и системы. Такая последовательность помогает увидеть общие приёмы и не перегружает внимание.
</a:t>
            </a:r>
            <a:endParaRPr lang="en-US" sz="1164" dirty="0"/>
          </a:p>
        </p:txBody>
      </p:sp>
      <p:sp>
        <p:nvSpPr>
          <p:cNvPr id="14" name="Text 4"/>
          <p:cNvSpPr txBox="1"/>
          <p:nvPr/>
        </p:nvSpPr>
        <p:spPr>
          <a:xfrm>
            <a:off x="664400" y="3529005"/>
            <a:ext cx="2669400" cy="1066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Учиться выделять критические точки
</a:t>
            </a:r>
            <a:pPr algn="l" indent="0" marL="0">
              <a:lnSpc>
                <a:spcPct val="100000"/>
              </a:lnSpc>
              <a:buNone/>
            </a:pPr>
            <a:r>
              <a:rPr lang="en-US" sz="1084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задачах решающими становятся значения, где меняется число корней или знак выражения. Умение находить такие точки позволяет быстро разбивать задачу на удобные случаи.
</a:t>
            </a:r>
            <a:endParaRPr lang="en-US" sz="1220" dirty="0"/>
          </a:p>
        </p:txBody>
      </p:sp>
      <p:sp>
        <p:nvSpPr>
          <p:cNvPr id="15" name="Text 5"/>
          <p:cNvSpPr txBox="1"/>
          <p:nvPr/>
        </p:nvSpPr>
        <p:spPr>
          <a:xfrm>
            <a:off x="3803825" y="1186850"/>
            <a:ext cx="2669400" cy="1066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2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Сопоставлять алгебру и графики
</a:t>
            </a:r>
            <a:pPr algn="l" indent="0" marL="0">
              <a:lnSpc>
                <a:spcPct val="100000"/>
              </a:lnSpc>
              <a:buNone/>
            </a:pPr>
            <a:r>
              <a:rPr lang="en-US" sz="112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Графическое представление помогает понять, почему ответ меняется при разных значениях параметра. Это развивает интуицию и делает дальнейшие вычисления более осмысленными.
</a:t>
            </a:r>
            <a:endParaRPr lang="en-US" sz="1262" dirty="0"/>
          </a:p>
        </p:txBody>
      </p:sp>
      <p:sp>
        <p:nvSpPr>
          <p:cNvPr id="16" name="Text 6"/>
          <p:cNvSpPr txBox="1"/>
          <p:nvPr/>
        </p:nvSpPr>
        <p:spPr>
          <a:xfrm>
            <a:off x="3803825" y="2357927"/>
            <a:ext cx="2669400" cy="1066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5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Отрабатывать проверку ответа
</a:t>
            </a:r>
            <a:pPr algn="l" indent="0" marL="0">
              <a:lnSpc>
                <a:spcPct val="100000"/>
              </a:lnSpc>
              <a:buNone/>
            </a:pPr>
            <a:r>
              <a:rPr lang="en-US" sz="1178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решения важно подставить найденные значения в исходное условие и убедиться, что они не нарушают ограничения. Именно проверка завершает задачу и делает ответ надёжным.
</a:t>
            </a:r>
            <a:endParaRPr lang="en-US" sz="132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15975" y="1323600"/>
            <a:ext cx="6298800" cy="26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902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Параметр — это не число, а целое семейство ответов
</a:t>
            </a:r>
            <a:pPr algn="l" indent="0" marL="0">
              <a:lnSpc>
                <a:spcPct val="100000"/>
              </a:lnSpc>
              <a:buNone/>
            </a:pPr>
            <a:r>
              <a:rPr lang="en-US" sz="1756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56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Задачи с параметрами учат не только вычислять, но и исследовать, сравнивать и обосновывать. Успех здесь строится на ОДЗ, критических значениях, разборе по случаям и тщательной проверке.
</a:t>
            </a:r>
            <a:endParaRPr lang="en-US" sz="390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2026-05-30T05:04:48Z</dcterms:created>
  <dcterms:modified xsi:type="dcterms:W3CDTF">2026-05-30T05:04:48Z</dcterms:modified>
</cp:coreProperties>
</file>