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image" Target="../media/image-5-8.png"/><Relationship Id="rId9" Type="http://schemas.openxmlformats.org/officeDocument/2006/relationships/image" Target="../media/image-5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jpeg"/><Relationship Id="rId4" Type="http://schemas.openxmlformats.org/officeDocument/2006/relationships/image" Target="../media/image-11-4.jpeg"/><Relationship Id="rId5" Type="http://schemas.openxmlformats.org/officeDocument/2006/relationships/image" Target="../media/image-11-5.jpeg"/><Relationship Id="rId6" Type="http://schemas.openxmlformats.org/officeDocument/2006/relationships/image" Target="../media/image-11-6.jpeg"/><Relationship Id="rId7" Type="http://schemas.openxmlformats.org/officeDocument/2006/relationships/image" Target="../media/image-11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jpeg"/><Relationship Id="rId4" Type="http://schemas.openxmlformats.org/officeDocument/2006/relationships/image" Target="../media/image-15-4.jpeg"/><Relationship Id="rId5" Type="http://schemas.openxmlformats.org/officeDocument/2006/relationships/image" Target="../media/image-15-5.jpe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11693" y="-1"/>
            <a:ext cx="4148955" cy="514349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46880" y="1572897"/>
            <a:ext cx="4077519" cy="177990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Наша Родина в большом мире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Родина на карте мира — это место, которое можно увидеть, понять и почувствовать.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646880" y="3477723"/>
            <a:ext cx="4077520" cy="25529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EFBFB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8672" y="-1"/>
            <a:ext cx="4159001" cy="514349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435745" y="1321170"/>
            <a:ext cx="4077519" cy="250116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читать карту мира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Карта мира помогает увидеть Землю целиком: материки, океаны, страны и пути между ними. Она показывает, где находится Родина, какие территории рядом и почему они не похожи друг на друга.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606393" y="2009073"/>
            <a:ext cx="6060571" cy="1934035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Мини-глоссарий карты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306395" y="2026727"/>
            <a:ext cx="1883795" cy="189872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определения помогают быстро читать карту и находить нужные ориентиры.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уверенно работать с картой, важно знать направление, понимать масштаб и уметь искать объект по координатам.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география, базовые понятия карты
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63070" y="1800131"/>
            <a:ext cx="4174535" cy="277215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9" name="Text 1"/>
          <p:cNvSpPr txBox="1"/>
          <p:nvPr/>
        </p:nvSpPr>
        <p:spPr>
          <a:xfrm>
            <a:off x="306394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показывает карта мира
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533400" y="1995395"/>
            <a:ext cx="4038600" cy="64158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Общий обзор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Карта мира даёт общий обзор планеты: на ней видны материки, океаны и крупные страны. По такой карте легче понять, как далеко расположены разные части света.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533400" y="2848607"/>
            <a:ext cx="4038600" cy="64158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Место Родины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Она помогает увидеть, где находится Родина относительно соседних стран, морей и больших природных рубежей. Это делает географию страны более понятной и наглядной.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533400" y="3701818"/>
            <a:ext cx="4038600" cy="64158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Связи и пути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карте можно проследить важные маршруты между регионами и странами. Так становится ясно, как природа, транспорт и расстояния связывают людей между собой.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249995" y="3561793"/>
            <a:ext cx="2540338" cy="118830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12" name="Text 1"/>
          <p:cNvSpPr txBox="1"/>
          <p:nvPr/>
        </p:nvSpPr>
        <p:spPr>
          <a:xfrm>
            <a:off x="306394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Линии на карте и глобусе
</a:t>
            </a:r>
            <a:endParaRPr lang="en-US" sz="2400" dirty="0"/>
          </a:p>
        </p:txBody>
      </p:sp>
      <p:sp>
        <p:nvSpPr>
          <p:cNvPr id="13" name="Text 2"/>
          <p:cNvSpPr txBox="1"/>
          <p:nvPr/>
        </p:nvSpPr>
        <p:spPr>
          <a:xfrm>
            <a:off x="284575" y="2292875"/>
            <a:ext cx="2392946" cy="8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49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Меридианы
</a:t>
            </a:r>
            <a:pPr algn="l" indent="0" marL="0">
              <a:lnSpc>
                <a:spcPct val="100000"/>
              </a:lnSpc>
              <a:buNone/>
            </a:pPr>
            <a:r>
              <a:rPr lang="en-US" sz="874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74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Меридианы — это линии, которые идут от Северного полюса к Южному. Они помогают определить положение точки по долготе и сравнивать расстояния на карте.
</a:t>
            </a:r>
            <a:endParaRPr lang="en-US" sz="1049" dirty="0"/>
          </a:p>
        </p:txBody>
      </p:sp>
      <p:sp>
        <p:nvSpPr>
          <p:cNvPr id="14" name="Text 3"/>
          <p:cNvSpPr txBox="1"/>
          <p:nvPr/>
        </p:nvSpPr>
        <p:spPr>
          <a:xfrm>
            <a:off x="284575" y="3752525"/>
            <a:ext cx="2392946" cy="8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41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отсчёта
</a:t>
            </a:r>
            <a:pPr algn="l" indent="0" marL="0">
              <a:lnSpc>
                <a:spcPct val="100000"/>
              </a:lnSpc>
              <a:buNone/>
            </a:pPr>
            <a:r>
              <a:rPr lang="en-US" sz="951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5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Нулевой меридиан служит началом отсчёта долготы. Вместе с параллелями он образует основу координатной сетки на глобусе и карте мира.
</a:t>
            </a:r>
            <a:endParaRPr lang="en-US" sz="1141" dirty="0"/>
          </a:p>
        </p:txBody>
      </p:sp>
      <p:sp>
        <p:nvSpPr>
          <p:cNvPr id="15" name="Text 4"/>
          <p:cNvSpPr txBox="1"/>
          <p:nvPr/>
        </p:nvSpPr>
        <p:spPr>
          <a:xfrm>
            <a:off x="3314883" y="2292875"/>
            <a:ext cx="2392946" cy="8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91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Параллели
</a:t>
            </a:r>
            <a:pPr algn="l" indent="0" marL="0">
              <a:lnSpc>
                <a:spcPct val="100000"/>
              </a:lnSpc>
              <a:buNone/>
            </a:pPr>
            <a:r>
              <a:rPr lang="en-US" sz="909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9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Параллели проходят с запада на восток и показывают широту. Чем дальше от экватора находится место, тем заметнее меняется его природный режим и климат.
</a:t>
            </a:r>
            <a:endParaRPr lang="en-US" sz="1091" dirty="0"/>
          </a:p>
        </p:txBody>
      </p:sp>
      <p:sp>
        <p:nvSpPr>
          <p:cNvPr id="16" name="Text 5"/>
          <p:cNvSpPr txBox="1"/>
          <p:nvPr/>
        </p:nvSpPr>
        <p:spPr>
          <a:xfrm>
            <a:off x="3314883" y="3752525"/>
            <a:ext cx="2392946" cy="8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41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это нужно
</a:t>
            </a:r>
            <a:pPr algn="l" indent="0" marL="0">
              <a:lnSpc>
                <a:spcPct val="100000"/>
              </a:lnSpc>
              <a:buNone/>
            </a:pPr>
            <a:r>
              <a:rPr lang="en-US" sz="951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5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линии понятны, карту читать намного проще. Можно точнее находить страны, города, природные объекты и объяснять их взаимное расположение.
</a:t>
            </a:r>
            <a:endParaRPr lang="en-US" sz="1141" dirty="0"/>
          </a:p>
        </p:txBody>
      </p:sp>
      <p:sp>
        <p:nvSpPr>
          <p:cNvPr id="17" name="Text 6"/>
          <p:cNvSpPr txBox="1"/>
          <p:nvPr/>
        </p:nvSpPr>
        <p:spPr>
          <a:xfrm>
            <a:off x="6372824" y="2292875"/>
            <a:ext cx="2392946" cy="8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5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Экватор
</a:t>
            </a:r>
            <a:pPr algn="l" indent="0" marL="0">
              <a:lnSpc>
                <a:spcPct val="100000"/>
              </a:lnSpc>
              <a:buNone/>
            </a:pPr>
            <a:r>
              <a:rPr lang="en-US" sz="938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38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Экватор делит Землю на северное и южное полушария. Эта линия особенно важна, когда нужно быстро понять, в какой части планеты расположен объект.
</a:t>
            </a:r>
            <a:endParaRPr lang="en-US" sz="1125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06394" y="1800131"/>
            <a:ext cx="4174535" cy="277215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10" name="Text 1"/>
          <p:cNvSpPr txBox="1"/>
          <p:nvPr/>
        </p:nvSpPr>
        <p:spPr>
          <a:xfrm>
            <a:off x="306394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Ориентиры на карте
</a:t>
            </a:r>
            <a:endParaRPr lang="en-US" sz="2400" dirty="0"/>
          </a:p>
        </p:txBody>
      </p:sp>
      <p:sp>
        <p:nvSpPr>
          <p:cNvPr id="11" name="Text 2"/>
          <p:cNvSpPr txBox="1"/>
          <p:nvPr/>
        </p:nvSpPr>
        <p:spPr>
          <a:xfrm>
            <a:off x="4973631" y="1740787"/>
            <a:ext cx="4038600" cy="5546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4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Стороны света
</a:t>
            </a:r>
            <a:pPr algn="l" indent="0" marL="0">
              <a:lnSpc>
                <a:spcPct val="100000"/>
              </a:lnSpc>
              <a:buNone/>
            </a:pPr>
            <a:r>
              <a:rPr lang="en-US" sz="26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найдите стрелки сторон света. Они подсказывают, где верх, низ, левый и правый край карты, а значит — как быстро определить направление.
</a:t>
            </a:r>
            <a:endParaRPr lang="en-US" sz="1048" dirty="0"/>
          </a:p>
        </p:txBody>
      </p:sp>
      <p:sp>
        <p:nvSpPr>
          <p:cNvPr id="12" name="Text 3"/>
          <p:cNvSpPr txBox="1"/>
          <p:nvPr/>
        </p:nvSpPr>
        <p:spPr>
          <a:xfrm>
            <a:off x="4973631" y="2438687"/>
            <a:ext cx="4038600" cy="5546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4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Сетка координат
</a:t>
            </a:r>
            <a:pPr algn="l" indent="0" marL="0">
              <a:lnSpc>
                <a:spcPct val="100000"/>
              </a:lnSpc>
              <a:buNone/>
            </a:pPr>
            <a:r>
              <a:rPr lang="en-US" sz="26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посмотрите на координатную сетку. Пересечение широты и долготы помогает точно указать город, реку, вершину или другое географическое место.
</a:t>
            </a:r>
            <a:endParaRPr lang="en-US" sz="1048" dirty="0"/>
          </a:p>
        </p:txBody>
      </p:sp>
      <p:sp>
        <p:nvSpPr>
          <p:cNvPr id="13" name="Text 4"/>
          <p:cNvSpPr txBox="1"/>
          <p:nvPr/>
        </p:nvSpPr>
        <p:spPr>
          <a:xfrm>
            <a:off x="4973631" y="3136587"/>
            <a:ext cx="4038600" cy="5546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Чтение подписей
</a:t>
            </a:r>
            <a:pPr algn="l" indent="0" marL="0">
              <a:lnSpc>
                <a:spcPct val="100000"/>
              </a:lnSpc>
              <a:buNone/>
            </a:pPr>
            <a:r>
              <a:rPr lang="en-US" sz="26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9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Подписи на карте делают поиск удобнее. Они показывают названия объектов и помогают не перепутать столицу, регион и природный ориентир.
</a:t>
            </a:r>
            <a:endParaRPr lang="en-US" sz="1073" dirty="0"/>
          </a:p>
        </p:txBody>
      </p:sp>
      <p:sp>
        <p:nvSpPr>
          <p:cNvPr id="14" name="Text 5"/>
          <p:cNvSpPr txBox="1"/>
          <p:nvPr/>
        </p:nvSpPr>
        <p:spPr>
          <a:xfrm>
            <a:off x="4973631" y="3834488"/>
            <a:ext cx="4038600" cy="5546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мест
</a:t>
            </a:r>
            <a:pPr algn="l" indent="0" marL="0">
              <a:lnSpc>
                <a:spcPct val="100000"/>
              </a:lnSpc>
              <a:buNone/>
            </a:pPr>
            <a:r>
              <a:rPr lang="en-US" sz="26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8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объект найден, можно сравнить его положение с другими точками. Так проще понять, что находится севернее, южнее, западнее или восточнее.
</a:t>
            </a:r>
            <a:endParaRPr lang="en-US" sz="1059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2146" y="1688549"/>
            <a:ext cx="8399709" cy="279990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5" name="Text 1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найти свою точку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помогает найти объект и описать его положение на карте.
</a:t>
            </a:r>
            <a:endParaRPr lang="en-US" sz="2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63070" y="1800131"/>
            <a:ext cx="4174535" cy="277215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10" name="Text 1"/>
          <p:cNvSpPr txBox="1"/>
          <p:nvPr/>
        </p:nvSpPr>
        <p:spPr>
          <a:xfrm>
            <a:off x="306394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расположена Родина
</a:t>
            </a:r>
            <a:endParaRPr lang="en-US" sz="2400" dirty="0"/>
          </a:p>
        </p:txBody>
      </p:sp>
      <p:sp>
        <p:nvSpPr>
          <p:cNvPr id="11" name="Text 2"/>
          <p:cNvSpPr txBox="1"/>
          <p:nvPr/>
        </p:nvSpPr>
        <p:spPr>
          <a:xfrm>
            <a:off x="533400" y="1740787"/>
            <a:ext cx="4038600" cy="5546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48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Материк
</a:t>
            </a:r>
            <a:pPr algn="l" indent="0" marL="0">
              <a:lnSpc>
                <a:spcPct val="100000"/>
              </a:lnSpc>
              <a:buNone/>
            </a:pPr>
            <a:r>
              <a:rPr lang="en-US" sz="262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73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определите, на каком материке находится Родина. Это помогает сразу представить её размер, соседние территории и связь с крупными природными зонами.
</a:t>
            </a:r>
            <a:endParaRPr lang="en-US" sz="1048" dirty="0"/>
          </a:p>
        </p:txBody>
      </p:sp>
      <p:sp>
        <p:nvSpPr>
          <p:cNvPr id="12" name="Text 3"/>
          <p:cNvSpPr txBox="1"/>
          <p:nvPr/>
        </p:nvSpPr>
        <p:spPr>
          <a:xfrm>
            <a:off x="533400" y="2438687"/>
            <a:ext cx="4038600" cy="5546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48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Соседи
</a:t>
            </a:r>
            <a:pPr algn="l" indent="0" marL="0">
              <a:lnSpc>
                <a:spcPct val="100000"/>
              </a:lnSpc>
              <a:buNone/>
            </a:pPr>
            <a:r>
              <a:rPr lang="en-US" sz="262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73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отметьте соседние государства. Общие границы показывают, с кем страна связана дорогами, торговлей, историей и ежедневным движением людей.
</a:t>
            </a:r>
            <a:endParaRPr lang="en-US" sz="1048" dirty="0"/>
          </a:p>
        </p:txBody>
      </p:sp>
      <p:sp>
        <p:nvSpPr>
          <p:cNvPr id="13" name="Text 4"/>
          <p:cNvSpPr txBox="1"/>
          <p:nvPr/>
        </p:nvSpPr>
        <p:spPr>
          <a:xfrm>
            <a:off x="533400" y="3136587"/>
            <a:ext cx="4038600" cy="5546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98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Водные рубежи
</a:t>
            </a:r>
            <a:pPr algn="l" indent="0" marL="0">
              <a:lnSpc>
                <a:spcPct val="100000"/>
              </a:lnSpc>
              <a:buNone/>
            </a:pPr>
            <a:r>
              <a:rPr lang="en-US" sz="275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15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Посмотрите, какие моря или океаны находятся рядом. Водные границы влияют на порты, рыболовство, транспорт и климат прибрежных районов.
</a:t>
            </a:r>
            <a:endParaRPr lang="en-US" sz="1098" dirty="0"/>
          </a:p>
        </p:txBody>
      </p:sp>
      <p:sp>
        <p:nvSpPr>
          <p:cNvPr id="14" name="Text 5"/>
          <p:cNvSpPr txBox="1"/>
          <p:nvPr/>
        </p:nvSpPr>
        <p:spPr>
          <a:xfrm>
            <a:off x="533400" y="3834488"/>
            <a:ext cx="4038600" cy="5546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48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Положение на материке
</a:t>
            </a:r>
            <a:pPr algn="l" indent="0" marL="0">
              <a:lnSpc>
                <a:spcPct val="100000"/>
              </a:lnSpc>
              <a:buNone/>
            </a:pPr>
            <a:r>
              <a:rPr lang="en-US" sz="262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73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Наконец, укажите, в какой части материка расположен родной край. Это помогает понять, почему природные условия и хозяйство могут сильно различаться.
</a:t>
            </a:r>
            <a:endParaRPr lang="en-US" sz="1048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32348" y="3562502"/>
            <a:ext cx="8557985" cy="106139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10" name="Text 1"/>
          <p:cNvSpPr txBox="1"/>
          <p:nvPr/>
        </p:nvSpPr>
        <p:spPr>
          <a:xfrm>
            <a:off x="306394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Географическое положение страны
</a:t>
            </a:r>
            <a:endParaRPr lang="en-US" sz="2400" dirty="0"/>
          </a:p>
        </p:txBody>
      </p:sp>
      <p:sp>
        <p:nvSpPr>
          <p:cNvPr id="11" name="Text 2"/>
          <p:cNvSpPr txBox="1"/>
          <p:nvPr/>
        </p:nvSpPr>
        <p:spPr>
          <a:xfrm>
            <a:off x="306394" y="2144485"/>
            <a:ext cx="1945756" cy="114585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21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Материк и страна
</a:t>
            </a:r>
            <a:pPr algn="l" indent="0" marL="0">
              <a:lnSpc>
                <a:spcPct val="100000"/>
              </a:lnSpc>
              <a:buNone/>
            </a:pPr>
            <a:r>
              <a:rPr lang="en-US" sz="92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2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отметьте сам материк и страну, чтобы сразу видеть масштаб расположения. Это помогает понять, насколько Родина удалена от океанов, соседей и крупных природных рубежей.
</a:t>
            </a:r>
            <a:endParaRPr lang="en-US" sz="1021" dirty="0"/>
          </a:p>
        </p:txBody>
      </p:sp>
      <p:sp>
        <p:nvSpPr>
          <p:cNvPr id="12" name="Text 3"/>
          <p:cNvSpPr txBox="1"/>
          <p:nvPr/>
        </p:nvSpPr>
        <p:spPr>
          <a:xfrm>
            <a:off x="2485129" y="2144485"/>
            <a:ext cx="1945756" cy="114585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21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Соседние страны
</a:t>
            </a:r>
            <a:pPr algn="l" indent="0" marL="0">
              <a:lnSpc>
                <a:spcPct val="100000"/>
              </a:lnSpc>
              <a:buNone/>
            </a:pPr>
            <a:r>
              <a:rPr lang="en-US" sz="92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2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обозначьте соседние государства и границы. Такие ориентиры показывают, как страна связана с окружающим регионом, и почему рядом проходят важные дороги и переходы.
</a:t>
            </a:r>
            <a:endParaRPr lang="en-US" sz="1021" dirty="0"/>
          </a:p>
        </p:txBody>
      </p:sp>
      <p:sp>
        <p:nvSpPr>
          <p:cNvPr id="13" name="Text 4"/>
          <p:cNvSpPr txBox="1"/>
          <p:nvPr/>
        </p:nvSpPr>
        <p:spPr>
          <a:xfrm>
            <a:off x="4663864" y="2144485"/>
            <a:ext cx="1945756" cy="114585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6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Моря и океаны
</a:t>
            </a:r>
            <a:pPr algn="l" indent="0" marL="0">
              <a:lnSpc>
                <a:spcPct val="100000"/>
              </a:lnSpc>
              <a:buNone/>
            </a:pPr>
            <a:r>
              <a:rPr lang="en-US" sz="96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6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этого добавьте ближайшие моря или океаны. Они влияют на климат, торговлю, морские порты и направления путешествий, которые важны для жизни страны.
</a:t>
            </a:r>
            <a:endParaRPr lang="en-US" sz="1060" dirty="0"/>
          </a:p>
        </p:txBody>
      </p:sp>
      <p:sp>
        <p:nvSpPr>
          <p:cNvPr id="14" name="Text 5"/>
          <p:cNvSpPr txBox="1"/>
          <p:nvPr/>
        </p:nvSpPr>
        <p:spPr>
          <a:xfrm>
            <a:off x="6842598" y="2144485"/>
            <a:ext cx="1945756" cy="114585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21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Столица
</a:t>
            </a:r>
            <a:pPr algn="l" indent="0" marL="0">
              <a:lnSpc>
                <a:spcPct val="100000"/>
              </a:lnSpc>
              <a:buNone/>
            </a:pPr>
            <a:r>
              <a:rPr lang="en-US" sz="92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2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конце отметьте столицу как главный административный центр. Она помогает связать карту с жизнью людей, управлением страной и её главными транспортными линиями.
</a:t>
            </a:r>
            <a:endParaRPr lang="en-US" sz="1021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33024" y="802918"/>
            <a:ext cx="3680524" cy="353766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400" b="1" dirty="0">
                <a:solidFill>
                  <a:srgbClr val="EFBFB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
</a:t>
            </a:r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EFBFB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EFBFB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стороны света помогают уверенно ориентироваться на карте и сравнивать территории.
</a:t>
            </a:r>
            <a:endParaRPr lang="en-US" sz="5400" dirty="0"/>
          </a:p>
        </p:txBody>
      </p:sp>
      <p:sp>
        <p:nvSpPr>
          <p:cNvPr id="4" name="Text 1"/>
          <p:cNvSpPr txBox="1"/>
          <p:nvPr/>
        </p:nvSpPr>
        <p:spPr>
          <a:xfrm>
            <a:off x="5574900" y="1391775"/>
            <a:ext cx="2818500" cy="242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Зная стороны света, проще объяснить, почему одни территории холоднее, а другие теплее и суше.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Курс школьной географии, тема «Ориентирование на местности и карте»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2527" y="2681667"/>
            <a:ext cx="1700255" cy="174981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399423" y="2681667"/>
            <a:ext cx="1700255" cy="174981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501069" y="2681667"/>
            <a:ext cx="1700255" cy="174981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610088" y="2681667"/>
            <a:ext cx="1700255" cy="174981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10" name="Text 1"/>
          <p:cNvSpPr txBox="1"/>
          <p:nvPr/>
        </p:nvSpPr>
        <p:spPr>
          <a:xfrm>
            <a:off x="384513" y="2005013"/>
            <a:ext cx="1590388" cy="8174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12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Лесная полоса
</a:t>
            </a:r>
            <a:pPr algn="l" indent="0" marL="0">
              <a:lnSpc>
                <a:spcPct val="100000"/>
              </a:lnSpc>
              <a:buNone/>
            </a:pPr>
            <a:r>
              <a:rPr lang="en-US" sz="67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7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лесной зоне зелёная карта кажется почти бесконечной: здесь много осадков, густые кроны и реки, которые питают почвы. Люди строят поселения там, где удобно вести хозяйство и сохранять лесные ресурсы.
</a:t>
            </a:r>
            <a:endParaRPr lang="en-US" sz="812" dirty="0"/>
          </a:p>
        </p:txBody>
      </p:sp>
      <p:sp>
        <p:nvSpPr>
          <p:cNvPr id="11" name="Text 2"/>
          <p:cNvSpPr txBox="1"/>
          <p:nvPr/>
        </p:nvSpPr>
        <p:spPr>
          <a:xfrm>
            <a:off x="2471410" y="2005013"/>
            <a:ext cx="1590388" cy="8174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73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Простор степей
</a:t>
            </a:r>
            <a:pPr algn="l" indent="0" marL="0">
              <a:lnSpc>
                <a:spcPct val="100000"/>
              </a:lnSpc>
              <a:buNone/>
            </a:pPr>
            <a:r>
              <a:rPr lang="en-US" sz="72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2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Степь на карте выглядит открытой и широкой, без плотных лесов и высоких гор. В таких районах особенно заметны поля, пастбища и дороги, а земледелие зависит от влаги и ветров.
</a:t>
            </a:r>
            <a:endParaRPr lang="en-US" sz="873" dirty="0"/>
          </a:p>
        </p:txBody>
      </p:sp>
      <p:sp>
        <p:nvSpPr>
          <p:cNvPr id="12" name="Text 3"/>
          <p:cNvSpPr txBox="1"/>
          <p:nvPr/>
        </p:nvSpPr>
        <p:spPr>
          <a:xfrm>
            <a:off x="4573055" y="2005013"/>
            <a:ext cx="1590388" cy="8174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84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Высота меняет природу
</a:t>
            </a:r>
            <a:pPr algn="l" indent="0" marL="0">
              <a:lnSpc>
                <a:spcPct val="100000"/>
              </a:lnSpc>
              <a:buNone/>
            </a:pPr>
            <a:r>
              <a:rPr lang="en-US" sz="65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5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Горы на карте выделяются линиями высот и резкими переходами природных условий. Чем выше поднимаешься, тем холоднее становится воздух, поэтому рядом могут соседствовать лес, луга и снежные вершины.
</a:t>
            </a:r>
            <a:endParaRPr lang="en-US" sz="784" dirty="0"/>
          </a:p>
        </p:txBody>
      </p:sp>
      <p:sp>
        <p:nvSpPr>
          <p:cNvPr id="13" name="Text 4"/>
          <p:cNvSpPr txBox="1"/>
          <p:nvPr/>
        </p:nvSpPr>
        <p:spPr>
          <a:xfrm>
            <a:off x="6682075" y="2005013"/>
            <a:ext cx="1590388" cy="8174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46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Крайние ландшафты
</a:t>
            </a:r>
            <a:pPr algn="l" indent="0" marL="0">
              <a:lnSpc>
                <a:spcPct val="100000"/>
              </a:lnSpc>
              <a:buNone/>
            </a:pPr>
            <a:r>
              <a:rPr lang="en-US" sz="70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Тундра и пустыня показывают крайние условия жизни: одна бедна теплом, другая — влагой. На таких территориях растения, животные и занятия людей приспосабливаются к очень суровому климату.
</a:t>
            </a:r>
            <a:endParaRPr lang="en-US" sz="846" dirty="0"/>
          </a:p>
        </p:txBody>
      </p:sp>
      <p:sp>
        <p:nvSpPr>
          <p:cNvPr id="14" name="Text 5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климат рисует природные зоны
</a:t>
            </a:r>
            <a:endParaRPr lang="en-US" sz="2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606393" y="1837352"/>
            <a:ext cx="6060571" cy="2277479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на карте Родины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306395" y="2026727"/>
            <a:ext cx="1883795" cy="189872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23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Крупные реки чаще становятся путями между городами, а моря и озёра — центрами хозяйства, отдыха и рыболовства.
</a:t>
            </a:r>
            <a:pPr algn="l" indent="0" marL="0">
              <a:lnSpc>
                <a:spcPct val="100000"/>
              </a:lnSpc>
              <a:buNone/>
            </a:pPr>
            <a:r>
              <a:rPr lang="en-US" sz="923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2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2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данным видно, что реки и побережья чаще всего связывают территории, а озёра важны как запас воды и место жизни.
</a:t>
            </a:r>
            <a:pPr algn="l" indent="0" marL="0">
              <a:lnSpc>
                <a:spcPct val="100000"/>
              </a:lnSpc>
              <a:buNone/>
            </a:pPr>
            <a:r>
              <a:rPr lang="en-US" sz="92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2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школьной географии; значения условные для учебной схемы.
</a:t>
            </a:r>
            <a:endParaRPr lang="en-US" sz="923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55953" y="1835776"/>
            <a:ext cx="5722616" cy="228063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Объекты и их роль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6889349" y="2026727"/>
            <a:ext cx="1883794" cy="189872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69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Сопоставьте каждый объект с его основной ролью. Затем назовите три примера из своей страны или региона и объясните, почему они важны.
</a:t>
            </a:r>
            <a:pPr algn="l" indent="0" marL="0">
              <a:lnSpc>
                <a:spcPct val="100000"/>
              </a:lnSpc>
              <a:buNone/>
            </a:pPr>
            <a:r>
              <a:rPr lang="en-US" sz="869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69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69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водных объектов разные функции: одни соединяют территории, другие дают ресурсы или разделяют речные системы. Это помогает читать карту точнее.
</a:t>
            </a:r>
            <a:pPr algn="l" indent="0" marL="0">
              <a:lnSpc>
                <a:spcPct val="100000"/>
              </a:lnSpc>
              <a:buNone/>
            </a:pPr>
            <a:r>
              <a:rPr lang="en-US" sz="869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69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география; примеры приведены как общеизвестные ориентиры.
</a:t>
            </a:r>
            <a:endParaRPr lang="en-US" sz="869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06394" y="1800131"/>
            <a:ext cx="4174535" cy="277215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10" name="Text 1"/>
          <p:cNvSpPr txBox="1"/>
          <p:nvPr/>
        </p:nvSpPr>
        <p:spPr>
          <a:xfrm>
            <a:off x="306394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Города, где живёт страна
</a:t>
            </a:r>
            <a:endParaRPr lang="en-US" sz="2400" dirty="0"/>
          </a:p>
        </p:txBody>
      </p:sp>
      <p:sp>
        <p:nvSpPr>
          <p:cNvPr id="11" name="Text 2"/>
          <p:cNvSpPr txBox="1"/>
          <p:nvPr/>
        </p:nvSpPr>
        <p:spPr>
          <a:xfrm>
            <a:off x="4973631" y="1740787"/>
            <a:ext cx="4038600" cy="5546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4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города растут
</a:t>
            </a:r>
            <a:pPr algn="l" indent="0" marL="0">
              <a:lnSpc>
                <a:spcPct val="100000"/>
              </a:lnSpc>
              <a:buNone/>
            </a:pPr>
            <a:r>
              <a:rPr lang="en-US" sz="26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Крупные города обычно появляются там, где удобно строить дороги, мосты и станции. Удобное положение ускоряет обмен товарами, поездки людей и развитие школ, больниц, музеев и предприятий.
</a:t>
            </a:r>
            <a:endParaRPr lang="en-US" sz="1048" dirty="0"/>
          </a:p>
        </p:txBody>
      </p:sp>
      <p:sp>
        <p:nvSpPr>
          <p:cNvPr id="12" name="Text 3"/>
          <p:cNvSpPr txBox="1"/>
          <p:nvPr/>
        </p:nvSpPr>
        <p:spPr>
          <a:xfrm>
            <a:off x="4973631" y="2438687"/>
            <a:ext cx="4038600" cy="5546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2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узлы страны
</a:t>
            </a:r>
            <a:pPr algn="l" indent="0" marL="0">
              <a:lnSpc>
                <a:spcPct val="100000"/>
              </a:lnSpc>
              <a:buNone/>
            </a:pPr>
            <a:r>
              <a:rPr lang="en-US" sz="25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5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Столица и областные центры часто выделяются на карте особенно ярко. Именно здесь сосредоточены органы власти, главные культурные учреждения и важные транспортные узлы, связывающие разные районы страны.
</a:t>
            </a:r>
            <a:endParaRPr lang="en-US" sz="1028" dirty="0"/>
          </a:p>
        </p:txBody>
      </p:sp>
      <p:sp>
        <p:nvSpPr>
          <p:cNvPr id="13" name="Text 4"/>
          <p:cNvSpPr txBox="1"/>
          <p:nvPr/>
        </p:nvSpPr>
        <p:spPr>
          <a:xfrm>
            <a:off x="4973631" y="3136587"/>
            <a:ext cx="4038600" cy="5546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4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жить удобнее
</a:t>
            </a:r>
            <a:pPr algn="l" indent="0" marL="0">
              <a:lnSpc>
                <a:spcPct val="100000"/>
              </a:lnSpc>
              <a:buNone/>
            </a:pPr>
            <a:r>
              <a:rPr lang="en-US" sz="26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Реки, равнины и побережья притягивают население сильнее, чем труднодоступные территории. Там легче получать воду, заниматься сельским хозяйством и поддерживать связь с соседними районами.
</a:t>
            </a:r>
            <a:endParaRPr lang="en-US" sz="1048" dirty="0"/>
          </a:p>
        </p:txBody>
      </p:sp>
      <p:sp>
        <p:nvSpPr>
          <p:cNvPr id="14" name="Text 5"/>
          <p:cNvSpPr txBox="1"/>
          <p:nvPr/>
        </p:nvSpPr>
        <p:spPr>
          <a:xfrm>
            <a:off x="4973631" y="3834488"/>
            <a:ext cx="4038600" cy="5546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4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Читаем заселение
</a:t>
            </a:r>
            <a:pPr algn="l" indent="0" marL="0">
              <a:lnSpc>
                <a:spcPct val="100000"/>
              </a:lnSpc>
              <a:buNone/>
            </a:pPr>
            <a:r>
              <a:rPr lang="en-US" sz="26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Плотность населения помогает понять, почему одни территории заселены густо, а другие — редко. Карта сразу показывает связь между природными условиями, трудом людей и размещением городов.
</a:t>
            </a:r>
            <a:endParaRPr lang="en-US" sz="1048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1650" y="1842473"/>
            <a:ext cx="2249100" cy="173075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61050" y="1842473"/>
            <a:ext cx="2249100" cy="173075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18550" y="1842473"/>
            <a:ext cx="2249100" cy="173075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9" name="Text 1"/>
          <p:cNvSpPr txBox="1"/>
          <p:nvPr/>
        </p:nvSpPr>
        <p:spPr>
          <a:xfrm>
            <a:off x="384513" y="3706280"/>
            <a:ext cx="2139614" cy="8174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73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и названия
</a:t>
            </a:r>
            <a:pPr algn="l" indent="0" marL="0">
              <a:lnSpc>
                <a:spcPct val="100000"/>
              </a:lnSpc>
              <a:buNone/>
            </a:pPr>
            <a:r>
              <a:rPr lang="en-US" sz="72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2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карте языки и традиции можно увидеть через названия городов, музеев и фестивальных площадок. Такие точки напоминают, что культура не существует отдельно от пространства: она живёт в улицах, площадях и повседневной жизни людей.
</a:t>
            </a:r>
            <a:endParaRPr lang="en-US" sz="873" dirty="0"/>
          </a:p>
        </p:txBody>
      </p:sp>
      <p:sp>
        <p:nvSpPr>
          <p:cNvPr id="10" name="Text 2"/>
          <p:cNvSpPr txBox="1"/>
          <p:nvPr/>
        </p:nvSpPr>
        <p:spPr>
          <a:xfrm>
            <a:off x="3203913" y="3706280"/>
            <a:ext cx="2139614" cy="8174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73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Праздники на карте
</a:t>
            </a:r>
            <a:pPr algn="l" indent="0" marL="0">
              <a:lnSpc>
                <a:spcPct val="100000"/>
              </a:lnSpc>
              <a:buNone/>
            </a:pPr>
            <a:r>
              <a:rPr lang="en-US" sz="72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2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праздники и народные фестивали тоже имеют свои географические адреса. Когда на карте отмечают места проведения, становится видно, как традиции связывают разные поколения и помогают узнавать родной край.
</a:t>
            </a:r>
            <a:endParaRPr lang="en-US" sz="873" dirty="0"/>
          </a:p>
        </p:txBody>
      </p:sp>
      <p:sp>
        <p:nvSpPr>
          <p:cNvPr id="11" name="Text 3"/>
          <p:cNvSpPr txBox="1"/>
          <p:nvPr/>
        </p:nvSpPr>
        <p:spPr>
          <a:xfrm>
            <a:off x="6061413" y="3706280"/>
            <a:ext cx="2139614" cy="8174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6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в местах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Памятники, музеи и места памяти превращают карту в рассказ о прошлом. Один знак может напомнить о важном событии, а целая цепочка точек показывает, как культура хранит общую историю страны.
</a:t>
            </a:r>
            <a:endParaRPr lang="en-US" sz="960" dirty="0"/>
          </a:p>
        </p:txBody>
      </p:sp>
      <p:sp>
        <p:nvSpPr>
          <p:cNvPr id="12" name="Text 4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Культурные точки на карте
</a:t>
            </a:r>
            <a:endParaRPr lang="en-US" sz="2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86696" y="1850922"/>
            <a:ext cx="1595768" cy="12462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Древнее поселение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карте отмечают древний город или первое поселение, от которого начиналась история края. Это помогает увидеть, где появились первые дороги, рынки и связи между людьми.
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2654709" y="1850922"/>
            <a:ext cx="1595768" cy="12462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События и защита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на маршрут наносят крепость, музей или место важного события. Такие точки показывают, как территория защищалась, развивалась и становилась заметной для всей страны.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4822722" y="1850922"/>
            <a:ext cx="1595768" cy="12462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Рождение столицы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этого отмечают место основания столицы или старый центр города. Здесь особенно хорошо видно, как вокруг одного пункта вырастали власть, торговля и культурная жизнь.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6961238" y="1850922"/>
            <a:ext cx="1595768" cy="12462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сегодня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Финальная точка — мемориал или памятное место, связанное с историей страны. Она завершает маршрут и помогает связать прошлое с современной картой Родины.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12" name="Text 5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Маршрут по памяти страны
</a:t>
            </a:r>
            <a:endParaRPr lang="en-US" sz="2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2146" y="1688549"/>
            <a:ext cx="8399709" cy="279990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5" name="Text 1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Родина связана с миром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Потоки людей, товаров и транспорта между странами и регионами
</a:t>
            </a:r>
            <a:endParaRPr lang="en-US" sz="2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63441" y="1693139"/>
            <a:ext cx="4174164" cy="330590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9" name="Text 1"/>
          <p:cNvSpPr txBox="1"/>
          <p:nvPr/>
        </p:nvSpPr>
        <p:spPr>
          <a:xfrm>
            <a:off x="306394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собрать карту памяти
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284574" y="2292875"/>
            <a:ext cx="3742226" cy="8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Личный маршрут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отметьте самые близкие и узнаваемые точки: дом, школу и район. Затем добавьте столицу, реку или горы, чтобы увидеть, как ваш личный маршрут связан с картой страны.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284574" y="3752525"/>
            <a:ext cx="3742226" cy="8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41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 каждой точки
</a:t>
            </a:r>
            <a:pPr algn="l" indent="0" marL="0">
              <a:lnSpc>
                <a:spcPct val="100000"/>
              </a:lnSpc>
              <a:buNone/>
            </a:pPr>
            <a:r>
              <a:rPr lang="en-US" sz="951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5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этого впишите один памятник, одну природную зону и важную дорогу или переправу. Под каждой точкой кратко укажите значение и один факт, который помогает лучше запомнить место.
</a:t>
            </a:r>
            <a:endParaRPr lang="en-US" sz="1141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8" name="Text 1"/>
          <p:cNvSpPr txBox="1"/>
          <p:nvPr/>
        </p:nvSpPr>
        <p:spPr>
          <a:xfrm>
            <a:off x="306394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выводы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590968" y="1895325"/>
            <a:ext cx="2571331" cy="8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41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запомнилось
</a:t>
            </a:r>
            <a:pPr algn="l" indent="0" marL="0">
              <a:lnSpc>
                <a:spcPct val="100000"/>
              </a:lnSpc>
              <a:buNone/>
            </a:pPr>
            <a:r>
              <a:rPr lang="en-US" sz="951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5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Сравните, что на карте оказалось ближе всего: реки, горы, города или дороги. Это помогает увидеть, какие объекты сильнее всего формируют повседневную жизнь.
</a:t>
            </a:r>
            <a:endParaRPr lang="en-US" sz="1141" dirty="0"/>
          </a:p>
        </p:txBody>
      </p:sp>
      <p:sp>
        <p:nvSpPr>
          <p:cNvPr id="10" name="Text 3"/>
          <p:cNvSpPr txBox="1"/>
          <p:nvPr/>
        </p:nvSpPr>
        <p:spPr>
          <a:xfrm>
            <a:off x="4383276" y="1895325"/>
            <a:ext cx="2571331" cy="8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6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место влияет на жизнь
</a:t>
            </a:r>
            <a:pPr algn="l" indent="0" marL="0">
              <a:lnSpc>
                <a:spcPct val="100000"/>
              </a:lnSpc>
              <a:buNone/>
            </a:pPr>
            <a:r>
              <a:rPr lang="en-US" sz="896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96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География влияет на климат, занятия людей, торговлю и расселение. Поэтому положение страны на материке всегда связано с её возможностями и особенностями развития.
</a:t>
            </a:r>
            <a:endParaRPr lang="en-US" sz="1076" dirty="0"/>
          </a:p>
        </p:txBody>
      </p:sp>
      <p:sp>
        <p:nvSpPr>
          <p:cNvPr id="11" name="Text 4"/>
          <p:cNvSpPr txBox="1"/>
          <p:nvPr/>
        </p:nvSpPr>
        <p:spPr>
          <a:xfrm>
            <a:off x="5498248" y="3354975"/>
            <a:ext cx="2571331" cy="8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41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Карта как рассказ
</a:t>
            </a:r>
            <a:pPr algn="l" indent="0" marL="0">
              <a:lnSpc>
                <a:spcPct val="100000"/>
              </a:lnSpc>
              <a:buNone/>
            </a:pPr>
            <a:r>
              <a:rPr lang="en-US" sz="951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5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внимательнее вы читаете карту, тем легче понимать родной край. Карта превращается не в набор линий, а в понятный рассказ о стране и людях.
</a:t>
            </a:r>
            <a:endParaRPr lang="en-US" sz="1141" dirty="0"/>
          </a:p>
        </p:txBody>
      </p:sp>
      <p:sp>
        <p:nvSpPr>
          <p:cNvPr id="12" name="Text 5"/>
          <p:cNvSpPr txBox="1"/>
          <p:nvPr/>
        </p:nvSpPr>
        <p:spPr>
          <a:xfrm>
            <a:off x="1568054" y="3354975"/>
            <a:ext cx="2571331" cy="8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41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главных ориентира
</a:t>
            </a:r>
            <a:pPr algn="l" indent="0" marL="0">
              <a:lnSpc>
                <a:spcPct val="100000"/>
              </a:lnSpc>
              <a:buNone/>
            </a:pPr>
            <a:r>
              <a:rPr lang="en-US" sz="951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5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быстро найти Родину на карте мира, держите три ориентира: материк, соседние моря или океаны и столицу. Вместе они дают точную точку опоры.
</a:t>
            </a:r>
            <a:endParaRPr lang="en-US" sz="1141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661140" y="1356105"/>
            <a:ext cx="5821721" cy="243129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Родина в пространстве мира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EFBFB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Родина на карте мира — это не только граница и название. Это природа, города, память, дороги и связи с другими странами, которые помогают понять место страны в большом мире.
</a:t>
            </a:r>
            <a:endParaRPr lang="en-US" sz="26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2026-07-26T22:03:09Z</dcterms:created>
  <dcterms:modified xsi:type="dcterms:W3CDTF">2026-07-26T22:03:09Z</dcterms:modified>
</cp:coreProperties>
</file>