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6900" y="2714050"/>
            <a:ext cx="4485000" cy="22643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3255" y="1049979"/>
            <a:ext cx="83586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изменялась численность населения по регионам мира?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5073" y="3535889"/>
            <a:ext cx="3464100" cy="6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послевоенного взрыва до современного неравенства роста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53255" y="330995"/>
            <a:ext cx="3786000" cy="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325" y="1888381"/>
            <a:ext cx="3277200" cy="253791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598493"/>
            <a:ext cx="75438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 демографии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3219" y="2463737"/>
            <a:ext cx="32406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понять, почему одни регионы растут быстрее других, нужно сравнить рождаемость, смертность, миграцию и возрастную структуру населения в единой системе показателей.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рост населения с 1950 года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1960-х годов спад смертности ускорил общий прирост, а во многих странах высокая рождаемость сохранялась ещё несколько десятилетий.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был быстрым и неравномерным по времени: ключевой скачок пришёлся на период улучшения медицины, санитарии и питания.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2024; Всемирный банк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3276" y="2501025"/>
            <a:ext cx="3437347" cy="195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по регионам мира: 1950 и 2023 годы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53250" y="4525325"/>
            <a:ext cx="83586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2024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532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где за 70 лет произошёл наибольший абсолютный и относительный прирост населения.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361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Лидерами роста стали Азия и Африка; Европа прибавила меньше всего, а Океания осталась самым малонаселённым регионом.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Азия: крупнейший вклад в мировое население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Азия формирует демографический центр планеты: здесь сосредоточены крупнейшие страны и наиболее многочисленные урбанизированные агломерации.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замедлении темпов роста Азия сохраняет решающую долю в мировом населении.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2024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медленный рост, стагнация и старение населения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0350" y="2323359"/>
            <a:ext cx="1724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прирост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0350" y="2746911"/>
            <a:ext cx="1724700" cy="14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середины XX века население Европы увеличивалось очень медленно, а затем во многих странах почти вышло на плато. Это связано с низкой рождаемостью и слабым естественным приростом.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918978" y="2323359"/>
            <a:ext cx="1724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без ускорения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18978" y="2746911"/>
            <a:ext cx="1724700" cy="14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заметного роста рождаемости или масштабной миграции население Европы будет сохранять низкую динамику. Поэтому демографическая политика всё чаще связана с рынком труда и социальной поддержкой.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776102" y="2323359"/>
            <a:ext cx="1724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Стареющее общество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76102" y="2746911"/>
            <a:ext cx="1724700" cy="14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продолжительность жизни и малое число рождений привели к росту доли пожилых людей. Во многих странах нагрузка на пенсионную систему и здравоохранение уже стала ключевой проблемой.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2633226" y="2323359"/>
            <a:ext cx="1724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доли в мире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2633226" y="2746911"/>
            <a:ext cx="1724700" cy="14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численность населения не сокращалась резко, удельный вес Европы в мире заметно уменьшился. На фоне быстрого роста Азии и Африки это изменило демографический баланс планеты.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 — самый быстрый рост населения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сопровождался расширением городов и постепенным улучшением базовой инфраструктуры, но темпы сильно различаются между странами и субрегионами.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остаётся главным источником будущего прироста населения мира из-за высокой рождаемости и молодой возрастной структуры.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2024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8325" y="1963213"/>
            <a:ext cx="4242300" cy="28627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Америка: рост за счёт миграции и высокого уровня жизни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3075" y="2125581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Миграционный приток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075" y="2345159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Значительная часть роста населения связана с международной миграцией. Крупные города и экономически развитые районы привлекают рабочую силу, студентов и квалифицированных специалистов.
</a:t>
            </a:r>
            <a:endParaRPr lang="en-US" sz="854" dirty="0"/>
          </a:p>
        </p:txBody>
      </p:sp>
      <p:sp>
        <p:nvSpPr>
          <p:cNvPr id="12" name="Text 4"/>
          <p:cNvSpPr txBox="1"/>
          <p:nvPr/>
        </p:nvSpPr>
        <p:spPr>
          <a:xfrm>
            <a:off x="523075" y="4075531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Устойчивый демографический рост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3075" y="4295109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миграции, численность населения поддерживают высокая урбанизация, развитая экономика и сравнительно благоприятные условия жизни, которые снижают смертность и повышают продолжительность жизни.
</a:t>
            </a:r>
            <a:endParaRPr lang="en-US" sz="825" dirty="0"/>
          </a:p>
        </p:txBody>
      </p:sp>
      <p:sp>
        <p:nvSpPr>
          <p:cNvPr id="14" name="Text 6"/>
          <p:cNvSpPr txBox="1"/>
          <p:nvPr/>
        </p:nvSpPr>
        <p:spPr>
          <a:xfrm>
            <a:off x="523075" y="3100556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концентрация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3075" y="3320134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сосредоточено в крупных агломерациях и вдоль транспортных коридоров. Это усиливает роль мегаполисов как центров занятости, образования и услуг.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6825" y="1990517"/>
            <a:ext cx="5093700" cy="20899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3875" y="691275"/>
            <a:ext cx="8126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и Карибский бассейн: быстрый подъём во второй половине XX века
</a:t>
            </a:r>
            <a:endParaRPr lang="en-US" sz="1440" dirty="0"/>
          </a:p>
        </p:txBody>
      </p:sp>
      <p:sp>
        <p:nvSpPr>
          <p:cNvPr id="8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3075" y="1509025"/>
            <a:ext cx="2961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показывает переход от очень быстрого роста к более умеренной динамике на фоне урбанизации и снижения рождаемости.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23075" y="2937775"/>
            <a:ext cx="2961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быстро рос в послевоенный период, но затем темпы замедлились по мере падения рождаемости и усиления городской жизни.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650" y="4413925"/>
            <a:ext cx="33015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2024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фоне других макрорегионов Океания остаётся самой малонаселённой, а её демографическая карта зависит от нескольких крупных центров и множества небольших островных государств.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 млн
</a:t>
            </a:r>
            <a:endParaRPr lang="en-US" sz="6200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составляло население Океании в 2023 году, и почти весь региональный прирост обеспечили Австралия и Новая Зеландия.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2024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788242"/>
            <a:ext cx="8237400" cy="29045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демографического роста и замедления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93870" y="1179955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построено на данных ООН и Всемирного банка о рождаемости, смертности, миграции, урбанизации и возрастной структуре населения.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переход в разных регионах мира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по стадиям отражают не только возраст населения, но и скорость изменений рождаемости, смертности и миграции в каждом регионе.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позднее стадия перехода, тем ниже естественный прирост и выше доля пожилых; ранние стадии сохраняют демографическую инерцию.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2024; Всемирный банк, демографические показатели по регионам
</a:t>
            </a:r>
            <a:endParaRPr lang="en-US" sz="122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 как главный источник региональных различий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04450" y="2077650"/>
            <a:ext cx="1803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к югу от Сахары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4450" y="2565196"/>
            <a:ext cx="1803600" cy="16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сохраняются самые высокие уровни рождаемости, поэтому население остаётся очень молодым и быстро увеличивается. Это создаёт высокий будущий спрос на школы, жильё и рабочие места.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774375" y="2077650"/>
            <a:ext cx="1803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регионами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774375" y="2565196"/>
            <a:ext cx="1803600" cy="16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различия в рождаемости во многом определяют, где население будет расти быстрее, а где возможны стагнация и постепенное сокращение в долгосрочной перспективе.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17733" y="2077650"/>
            <a:ext cx="1803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структуры населения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17733" y="2565196"/>
            <a:ext cx="1803600" cy="16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рождаемость меняет возрастную пирамиду: уменьшается доля молодых, увеличивается нагрузка на пенсионные системы, а поддержание численности трудоспособного населения становится сложнее.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661092" y="2077650"/>
            <a:ext cx="1803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Восточная Азия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661092" y="2565196"/>
            <a:ext cx="1803600" cy="16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регионах рождаемость чаще всего ниже уровня простого воспроизводства. В результате естественный прирост ослабевает, а доля пожилых людей растёт быстрее, чем численность детей.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85" y="1345202"/>
            <a:ext cx="2740500" cy="22989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1275" y="1345202"/>
            <a:ext cx="2740500" cy="229891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3761" y="1345202"/>
            <a:ext cx="2740500" cy="229891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4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6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как общий фактор демографических изменений
</a:t>
            </a:r>
            <a:endParaRPr lang="en-US" sz="2086" dirty="0"/>
          </a:p>
        </p:txBody>
      </p:sp>
      <p:sp>
        <p:nvSpPr>
          <p:cNvPr id="10" name="Text 1"/>
          <p:cNvSpPr txBox="1"/>
          <p:nvPr/>
        </p:nvSpPr>
        <p:spPr>
          <a:xfrm>
            <a:off x="453650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притягивает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53644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город растёт не только вверх, но и вширь: новые районы, транспортные линии и рабочие места притягивают людей из окрестных территорий. Так меняется распределение населения, а плотность расселения становится заметно выше.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192730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урбанизация меняет демографию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192734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семьи чаще откладывают рождение детей, а доступ к образованию и услугам становится шире. Поэтому урбанизация влияет не только на географию расселения, но и на рождаемость, занятость и возрастной состав населения.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325221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местность и редкая заселённость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325220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пределами городов население распределено более разреженно: деревни, малые поселения и большие расстояния между ними формируют иной образ жизни. Именно здесь особенно заметен контраст между компактной городской застройкой и открытыми пространствами.
</a:t>
            </a:r>
            <a:endParaRPr lang="en-US" sz="697" dirty="0"/>
          </a:p>
        </p:txBody>
      </p:sp>
      <p:sp>
        <p:nvSpPr>
          <p:cNvPr id="16" name="Text 7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населения по регионам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пирамида определяет, где нужен приоритет на школы и где — на медицинскую и пенсионную поддержку.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регионы выигрывают демографический запас, а стареющие должны адаптировать рынок труда и социальные расходы.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2024; расчёт по крупным регионам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75" y="3543748"/>
            <a:ext cx="36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725" y="3579748"/>
            <a:ext cx="360000" cy="28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575" y="1965007"/>
            <a:ext cx="360000" cy="28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0125" y="1949007"/>
            <a:ext cx="360000" cy="32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93875" y="691275"/>
            <a:ext cx="81264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 в развитых регионах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62175" y="4028500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труда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62175" y="4240575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числа людей трудоспособного возраста может замедлять экономический рост. В ответ страны стимулируют занятость старших возрастов и более поздний выход на пенсию.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4807725" y="4028500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миграции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807725" y="4240575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 мигрантов частично восполняет дефицит рабочих рук и поддерживает численность населения в трудоспособных возрастах, особенно в странах с очень низкой рождаемостью.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464575" y="2413759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медицину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464575" y="2625834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пожилых людей увеличивает спрос на длительное лечение, профилактику и уход. Системам здравоохранения приходится обслуживать больше пациентов с хроническими заболеваниями.
</a:t>
            </a:r>
            <a:endParaRPr lang="en-US" sz="900" dirty="0"/>
          </a:p>
        </p:txBody>
      </p:sp>
      <p:sp>
        <p:nvSpPr>
          <p:cNvPr id="20" name="Text 8"/>
          <p:cNvSpPr txBox="1"/>
          <p:nvPr/>
        </p:nvSpPr>
        <p:spPr>
          <a:xfrm>
            <a:off x="4810125" y="2413759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Пенсионные обязательства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4810125" y="2625834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пожилых граждан, тем выше давление на пенсионные фонды и бюджеты. Государствам приходится искать баланс между выплатами, взносами и возрастом выхода на пенсию.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175" y="1305505"/>
            <a:ext cx="4242300" cy="352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169000" y="3254225"/>
            <a:ext cx="3516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возрастной структуры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21000" y="3473800"/>
            <a:ext cx="3864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чаще всего связана с переездом людей трудоспособного возраста. Поэтому она может одновременно снижать старение принимающих стран и усиливать его в странах выезда.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169000" y="4146900"/>
            <a:ext cx="3516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социальные связи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821000" y="4366475"/>
            <a:ext cx="3864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населения меняет не только численность, но и этнический состав, языковую среду и культурные практики. Это делает миграцию важным фактором общественного развития.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169000" y="2361550"/>
            <a:ext cx="3516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Отток молодых поколений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821000" y="2581125"/>
            <a:ext cx="3864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ряда стран Восточной Европы и островных государств характерен выезд молодёжи. В результате сокращается демографический потенциал, а на местном рынке труда становится меньше работников.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5169000" y="1468875"/>
            <a:ext cx="3516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 в крупные центры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821000" y="1688450"/>
            <a:ext cx="3864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Америка, Западная Европа и государства Персидского залива получают население за счёт международной миграции. Это усиливает рост мегаполисов и ускоряет концентрацию трудовых ресурсов.
</a:t>
            </a:r>
            <a:endParaRPr lang="en-US" sz="895" dirty="0"/>
          </a:p>
        </p:txBody>
      </p:sp>
      <p:sp>
        <p:nvSpPr>
          <p:cNvPr id="18" name="Text 9"/>
          <p:cNvSpPr txBox="1"/>
          <p:nvPr/>
        </p:nvSpPr>
        <p:spPr>
          <a:xfrm>
            <a:off x="693875" y="691275"/>
            <a:ext cx="8126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перераспределяет население между регионами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3276" y="2501025"/>
            <a:ext cx="3437347" cy="195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численности населения регионов к 2050 году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53250" y="4525325"/>
            <a:ext cx="83586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2024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532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где демографический рост продолжится, а где население будет увеличиваться медленно или почти стабилизируется.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361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прирост к 2050 году ожидается в Африке; Азия сохранит крупнейшую численность, но её доля в мире будет снижаться.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долей регионов в мировом населении к 2050 году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небольших колебаниях долей видно, что демографический вес постепенно смещается в сторону регионов с более высоким естественным приростом.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усиливает роль мирового демографического центра, а Европа и Восточная Азия продолжают терять относительный вес.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2024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3250" y="558875"/>
            <a:ext cx="5079600" cy="17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Демографическая карта мира меняется неравномерно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55750" y="3222900"/>
            <a:ext cx="3702600" cy="126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всё меньше распределяется одинаково между регионами: одни зоны быстро молодеют и растут, другие стареют и теряют долю. Эти различия уже определяют будущее экономики, образования и социальной политики.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2026-06-02T23:43:25Z</dcterms:created>
  <dcterms:modified xsi:type="dcterms:W3CDTF">2026-06-02T23:43:25Z</dcterms:modified>
</cp:coreProperties>
</file>