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jpeg"/><Relationship Id="rId3" Type="http://schemas.openxmlformats.org/officeDocument/2006/relationships/image" Target="../media/image-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jpe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jpe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image" Target="../media/image-14-5.png"/><Relationship Id="rId6" Type="http://schemas.openxmlformats.org/officeDocument/2006/relationships/image" Target="../media/image-14-6.png"/><Relationship Id="rId7" Type="http://schemas.openxmlformats.org/officeDocument/2006/relationships/image" Target="../media/image-14-7.png"/><Relationship Id="rId8" Type="http://schemas.openxmlformats.org/officeDocument/2006/relationships/image" Target="../media/image-14-8.png"/><Relationship Id="rId9" Type="http://schemas.openxmlformats.org/officeDocument/2006/relationships/image" Target="../media/image-14-9.png"/><Relationship Id="rId10" Type="http://schemas.openxmlformats.org/officeDocument/2006/relationships/slideLayout" Target="../slideLayouts/slideLayout1.xml"/><Relationship Id="rId11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jpe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image" Target="../media/image-19-5.png"/><Relationship Id="rId6" Type="http://schemas.openxmlformats.org/officeDocument/2006/relationships/image" Target="../media/image-19-6.png"/><Relationship Id="rId7" Type="http://schemas.openxmlformats.org/officeDocument/2006/relationships/image" Target="../media/image-19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8140" y="213362"/>
            <a:ext cx="8502071" cy="3769473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09367" y="2638425"/>
            <a:ext cx="5431304" cy="1504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178" b="1" dirty="0">
                <a:solidFill>
                  <a:srgbClr val="47240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Первая помощь: что должен знать ученик 5 класса
</a:t>
            </a:r>
            <a:pPr algn="l" indent="0" marL="0">
              <a:lnSpc>
                <a:spcPct val="100000"/>
              </a:lnSpc>
              <a:buNone/>
            </a:pPr>
            <a:r>
              <a:rPr lang="en-US" sz="1155" dirty="0">
                <a:solidFill>
                  <a:srgbClr val="47240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55" dirty="0">
                <a:solidFill>
                  <a:srgbClr val="47240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Простые действия, которые помогают до приезда взрослых и медиков.
</a:t>
            </a:r>
            <a:endParaRPr lang="en-US" sz="3178" dirty="0"/>
          </a:p>
        </p:txBody>
      </p:sp>
      <p:sp>
        <p:nvSpPr>
          <p:cNvPr id="6" name="Text 1"/>
          <p:cNvSpPr txBox="1"/>
          <p:nvPr/>
        </p:nvSpPr>
        <p:spPr>
          <a:xfrm>
            <a:off x="409366" y="4496516"/>
            <a:ext cx="3853934" cy="18309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47240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9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189447" y="0"/>
            <a:ext cx="3953061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71476" y="839940"/>
            <a:ext cx="4200525" cy="34636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Зачем школьнику знать первую помощь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9A653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школе и на прогулке легко получить порез, ушиб, ожог или носовое кровотечение. Если действовать спокойно и правильно, можно уменьшить боль, защитить рану и не допустить ухудшения состояния.
</a:t>
            </a:r>
            <a:endParaRPr lang="en-US" sz="3000" dirty="0"/>
          </a:p>
        </p:txBody>
      </p:sp>
      <p:sp>
        <p:nvSpPr>
          <p:cNvPr id="5" name="Text 1"/>
          <p:cNvSpPr txBox="1"/>
          <p:nvPr/>
        </p:nvSpPr>
        <p:spPr>
          <a:xfrm>
            <a:off x="7415530" y="4642579"/>
            <a:ext cx="1364172" cy="27699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4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7415530" y="4642579"/>
            <a:ext cx="1364172" cy="27699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400" dirty="0"/>
          </a:p>
        </p:txBody>
      </p:sp>
      <p:sp>
        <p:nvSpPr>
          <p:cNvPr id="5" name="Text 1"/>
          <p:cNvSpPr txBox="1"/>
          <p:nvPr/>
        </p:nvSpPr>
        <p:spPr>
          <a:xfrm>
            <a:off x="371476" y="375657"/>
            <a:ext cx="8408226" cy="1295266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Три главных правила первой помощи
</a:t>
            </a:r>
            <a:endParaRPr lang="en-US" sz="3000" dirty="0"/>
          </a:p>
        </p:txBody>
      </p:sp>
      <p:sp>
        <p:nvSpPr>
          <p:cNvPr id="6" name="Text 2"/>
          <p:cNvSpPr txBox="1"/>
          <p:nvPr/>
        </p:nvSpPr>
        <p:spPr>
          <a:xfrm>
            <a:off x="369928" y="2726525"/>
            <a:ext cx="2084256" cy="162465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осмотритесь и убедитесь, что рядом нет огня, электричества, стекла, дороги, воды или другой опасности, которая может навредить вам и пострадавшему.
</a:t>
            </a:r>
            <a:endParaRPr lang="en-US" sz="1000" dirty="0"/>
          </a:p>
        </p:txBody>
      </p:sp>
      <p:sp>
        <p:nvSpPr>
          <p:cNvPr id="7" name="Text 3"/>
          <p:cNvSpPr txBox="1"/>
          <p:nvPr/>
        </p:nvSpPr>
        <p:spPr>
          <a:xfrm>
            <a:off x="3571664" y="2726525"/>
            <a:ext cx="2084256" cy="162465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ситуация серьёзная, сразу позовите взрослого и вызовите 103 или 112. Чем раньше сообщить о проблеме, тем быстрее придёт помощь.
</a:t>
            </a:r>
            <a:endParaRPr lang="en-US" sz="1000" dirty="0"/>
          </a:p>
        </p:txBody>
      </p:sp>
      <p:sp>
        <p:nvSpPr>
          <p:cNvPr id="8" name="Text 4"/>
          <p:cNvSpPr txBox="1"/>
          <p:nvPr/>
        </p:nvSpPr>
        <p:spPr>
          <a:xfrm>
            <a:off x="6688269" y="2726525"/>
            <a:ext cx="2084256" cy="162465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Делайте только безопасные действия: прижмите рану, охладите ожог, уложите человека на бок и не оставляйте его одного до приезда взрослых.
</a:t>
            </a:r>
            <a:endParaRPr lang="en-US" sz="10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72146" y="1688549"/>
            <a:ext cx="8399709" cy="2799903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7415530" y="4642579"/>
            <a:ext cx="1364172" cy="27699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47240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400" dirty="0"/>
          </a:p>
        </p:txBody>
      </p:sp>
      <p:sp>
        <p:nvSpPr>
          <p:cNvPr id="5" name="Text 1"/>
          <p:cNvSpPr txBox="1"/>
          <p:nvPr/>
        </p:nvSpPr>
        <p:spPr>
          <a:xfrm>
            <a:off x="371476" y="375657"/>
            <a:ext cx="8408226" cy="129526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47240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Порядок действий в любой неотложной ситуации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47240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простых шагов для школьника при травме или резком ухудшении самочувствия.
</a:t>
            </a:r>
            <a:endParaRPr lang="en-US" sz="30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458050" y="619125"/>
            <a:ext cx="3400425" cy="38862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7415530" y="4642579"/>
            <a:ext cx="1364172" cy="27699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400" dirty="0"/>
          </a:p>
        </p:txBody>
      </p:sp>
      <p:sp>
        <p:nvSpPr>
          <p:cNvPr id="6" name="Text 1"/>
          <p:cNvSpPr txBox="1"/>
          <p:nvPr/>
        </p:nvSpPr>
        <p:spPr>
          <a:xfrm>
            <a:off x="386607" y="2981096"/>
            <a:ext cx="2031299" cy="149897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— собственная защита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Помогающий не должен рисковать собой. Если рядом оголённые провода, огонь, разбитое стекло или химикаты, нужно остановиться и звать взрослых.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2889878" y="2981096"/>
            <a:ext cx="2031299" cy="149897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нельзя подходить близко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опасной обстановке не подходят вплотную. Лучше сразу вызвать экстренные службы, использовать перчатки или чистую ткань и действовать спокойно.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371475" y="375657"/>
            <a:ext cx="4592240" cy="1295266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Безопасность человека, который оказывает помощь
</a:t>
            </a:r>
            <a:endParaRPr lang="en-US" sz="30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22719" y="1859009"/>
            <a:ext cx="6059187" cy="2553242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71476" y="375657"/>
            <a:ext cx="8408226" cy="1295266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нужно срочно вызывать скорую помощь
</a:t>
            </a:r>
            <a:endParaRPr lang="en-US" sz="3000" dirty="0"/>
          </a:p>
        </p:txBody>
      </p:sp>
      <p:sp>
        <p:nvSpPr>
          <p:cNvPr id="5" name="Text 1"/>
          <p:cNvSpPr txBox="1"/>
          <p:nvPr/>
        </p:nvSpPr>
        <p:spPr>
          <a:xfrm>
            <a:off x="371476" y="1859011"/>
            <a:ext cx="1883795" cy="255324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Любой из этих признаков — повод не ждать и сразу звать взрослого.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есть хотя бы один опасный признак, нужна немедленная связь с 103 или 112.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Правила первой помощи для школьников; экстренные номера 103 и 112.
</a:t>
            </a:r>
            <a:endParaRPr lang="en-US" sz="1000" dirty="0"/>
          </a:p>
        </p:txBody>
      </p:sp>
      <p:sp>
        <p:nvSpPr>
          <p:cNvPr id="6" name="Text 2"/>
          <p:cNvSpPr txBox="1"/>
          <p:nvPr/>
        </p:nvSpPr>
        <p:spPr>
          <a:xfrm>
            <a:off x="7415530" y="4642579"/>
            <a:ext cx="1364172" cy="27699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4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064689" y="1935209"/>
            <a:ext cx="5375247" cy="2553242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71476" y="375657"/>
            <a:ext cx="8408226" cy="1295266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47240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Краткие действия при частых травмах
</a:t>
            </a:r>
            <a:endParaRPr lang="en-US" sz="3000" dirty="0"/>
          </a:p>
        </p:txBody>
      </p:sp>
      <p:sp>
        <p:nvSpPr>
          <p:cNvPr id="5" name="Text 1"/>
          <p:cNvSpPr txBox="1"/>
          <p:nvPr/>
        </p:nvSpPr>
        <p:spPr>
          <a:xfrm>
            <a:off x="371476" y="1935211"/>
            <a:ext cx="1883795" cy="255324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показывает первые безопасные действия и ситуации, когда нужен взрослый или врач.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47240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 всех частых травмах сначала помогают простыми безопасными действиями, а при сильной боли или крови сразу зовут взрослого.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47240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47240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Правила первой помощи для школьников.
</a:t>
            </a:r>
            <a:endParaRPr lang="en-US" sz="1000" dirty="0"/>
          </a:p>
        </p:txBody>
      </p:sp>
      <p:sp>
        <p:nvSpPr>
          <p:cNvPr id="6" name="Text 2"/>
          <p:cNvSpPr txBox="1"/>
          <p:nvPr/>
        </p:nvSpPr>
        <p:spPr>
          <a:xfrm>
            <a:off x="7415530" y="4642579"/>
            <a:ext cx="1364172" cy="27699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47240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4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7415530" y="4642579"/>
            <a:ext cx="1364172" cy="27699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400" dirty="0"/>
          </a:p>
        </p:txBody>
      </p:sp>
      <p:sp>
        <p:nvSpPr>
          <p:cNvPr id="7" name="Text 1"/>
          <p:cNvSpPr txBox="1"/>
          <p:nvPr/>
        </p:nvSpPr>
        <p:spPr>
          <a:xfrm>
            <a:off x="3301582" y="3371850"/>
            <a:ext cx="2556293" cy="11879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2. Усилить давление
</a:t>
            </a:r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кровь проступает через первый слой, добавьте сверху ещё один. Первый слой не снимайте, чтобы не сорвать образовавшийся сгусток.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5579962" y="1807896"/>
            <a:ext cx="2556293" cy="118792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47240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3. Позвать взрослых
</a:t>
            </a:r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 сильном кровотечении сразу нужны взрослые и скорая помощь. Глубоко застрявшие предметы не вытаскивают, а пострадавшего не оставляют одного.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1017487" y="1807896"/>
            <a:ext cx="2556293" cy="118792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47240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1. Наложить салфетку
</a:t>
            </a:r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Закройте рану стерильной салфеткой или чистой тканью и плотно прижмите. Это помогает уменьшить потерю крови и защитить повреждённое место от грязи.
</a:t>
            </a:r>
            <a:endParaRPr lang="en-US" sz="1200" dirty="0"/>
          </a:p>
        </p:txBody>
      </p:sp>
      <p:sp>
        <p:nvSpPr>
          <p:cNvPr id="10" name="Text 4"/>
          <p:cNvSpPr txBox="1"/>
          <p:nvPr/>
        </p:nvSpPr>
        <p:spPr>
          <a:xfrm>
            <a:off x="371476" y="375657"/>
            <a:ext cx="8408226" cy="1295266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47240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остановить кровотечение
</a:t>
            </a:r>
            <a:endParaRPr lang="en-US" sz="30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69928" y="3035473"/>
            <a:ext cx="2084256" cy="162465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Усадите человека и слегка наклоните голову вперёд, чтобы кровь не стекала в горло. Так легче контролировать состояние и избежать неприятных ощущений.
</a:t>
            </a:r>
            <a:endParaRPr lang="en-US" sz="1000" dirty="0"/>
          </a:p>
        </p:txBody>
      </p:sp>
      <p:sp>
        <p:nvSpPr>
          <p:cNvPr id="5" name="Text 1"/>
          <p:cNvSpPr txBox="1"/>
          <p:nvPr/>
        </p:nvSpPr>
        <p:spPr>
          <a:xfrm>
            <a:off x="3571664" y="3035473"/>
            <a:ext cx="2084256" cy="162465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Пальцами зажмите крылья носа на 10 минут без перерыва. Если есть возможность, приложите холод к переносице через ткань.
</a:t>
            </a:r>
            <a:endParaRPr lang="en-US" sz="1000" dirty="0"/>
          </a:p>
        </p:txBody>
      </p:sp>
      <p:sp>
        <p:nvSpPr>
          <p:cNvPr id="6" name="Text 2"/>
          <p:cNvSpPr txBox="1"/>
          <p:nvPr/>
        </p:nvSpPr>
        <p:spPr>
          <a:xfrm>
            <a:off x="6688269" y="3035473"/>
            <a:ext cx="2084256" cy="162465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Голову назад запрокидывать нельзя: кровь может попасть в рот, вызвать тошноту или рвоту. Если кровотечение не прекращается, нужен взрослый и врач.
</a:t>
            </a:r>
            <a:endParaRPr lang="en-US" sz="1000" dirty="0"/>
          </a:p>
        </p:txBody>
      </p:sp>
      <p:sp>
        <p:nvSpPr>
          <p:cNvPr id="7" name="Text 3"/>
          <p:cNvSpPr txBox="1"/>
          <p:nvPr/>
        </p:nvSpPr>
        <p:spPr>
          <a:xfrm>
            <a:off x="7415530" y="4642579"/>
            <a:ext cx="1364172" cy="27699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400" dirty="0"/>
          </a:p>
        </p:txBody>
      </p:sp>
      <p:sp>
        <p:nvSpPr>
          <p:cNvPr id="8" name="Text 4"/>
          <p:cNvSpPr txBox="1"/>
          <p:nvPr/>
        </p:nvSpPr>
        <p:spPr>
          <a:xfrm>
            <a:off x="371476" y="375657"/>
            <a:ext cx="8408226" cy="1295266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47240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Первая помощь при носовом кровотечении
</a:t>
            </a:r>
            <a:endParaRPr lang="en-US" sz="30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57151" y="2245352"/>
            <a:ext cx="4280042" cy="2963428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4961999" y="2981096"/>
            <a:ext cx="1516618" cy="162465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Ожог нужно охлаждать прохладной проточной водой 10–20 минут. Это уменьшает боль и помогает ограничить дальнейшее повреждение кожи.
</a:t>
            </a:r>
            <a:endParaRPr lang="en-US" sz="1000" dirty="0"/>
          </a:p>
        </p:txBody>
      </p:sp>
      <p:sp>
        <p:nvSpPr>
          <p:cNvPr id="7" name="Text 1"/>
          <p:cNvSpPr txBox="1"/>
          <p:nvPr/>
        </p:nvSpPr>
        <p:spPr>
          <a:xfrm>
            <a:off x="7255907" y="2981096"/>
            <a:ext cx="1516618" cy="162465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Нельзя мазать ожог маслом, кремом, пастой или йодом, а также прокалывать пузыри и срывать прилипшую одежду. При большом ожоге или травме лица, глаз и рук нужна срочная помощь.
</a:t>
            </a:r>
            <a:endParaRPr lang="en-US" sz="1000" dirty="0"/>
          </a:p>
        </p:txBody>
      </p:sp>
      <p:sp>
        <p:nvSpPr>
          <p:cNvPr id="8" name="Text 2"/>
          <p:cNvSpPr txBox="1"/>
          <p:nvPr/>
        </p:nvSpPr>
        <p:spPr>
          <a:xfrm>
            <a:off x="371475" y="375657"/>
            <a:ext cx="6887515" cy="1295266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47240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Ожоги: что делать сразу после травмы
</a:t>
            </a:r>
            <a:endParaRPr lang="en-US" sz="3000" dirty="0"/>
          </a:p>
        </p:txBody>
      </p:sp>
      <p:sp>
        <p:nvSpPr>
          <p:cNvPr id="9" name="Text 3"/>
          <p:cNvSpPr txBox="1"/>
          <p:nvPr/>
        </p:nvSpPr>
        <p:spPr>
          <a:xfrm>
            <a:off x="7415530" y="4642579"/>
            <a:ext cx="1364172" cy="27699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4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22719" y="1859009"/>
            <a:ext cx="6059187" cy="2553242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71476" y="375657"/>
            <a:ext cx="8408226" cy="1295266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Чего нельзя делать при первой помощи
</a:t>
            </a:r>
            <a:endParaRPr lang="en-US" sz="3000" dirty="0"/>
          </a:p>
        </p:txBody>
      </p:sp>
      <p:sp>
        <p:nvSpPr>
          <p:cNvPr id="5" name="Text 1"/>
          <p:cNvSpPr txBox="1"/>
          <p:nvPr/>
        </p:nvSpPr>
        <p:spPr>
          <a:xfrm>
            <a:off x="371476" y="1859011"/>
            <a:ext cx="1883795" cy="255324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Ошибки часто выглядят безобидно, но именно они мешают правильным действиям и могут усилить боль, кровотечение или травму.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Чаще всего вредят спешка и неправильные действия. Безопаснее сразу звать взрослого и выполнять только простые, проверенные шаги.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Памятка по первой помощи для школьников; иллюстративное распределение типичных ошибок
</a:t>
            </a:r>
            <a:endParaRPr lang="en-US" sz="1000" dirty="0"/>
          </a:p>
        </p:txBody>
      </p:sp>
      <p:sp>
        <p:nvSpPr>
          <p:cNvPr id="6" name="Text 2"/>
          <p:cNvSpPr txBox="1"/>
          <p:nvPr/>
        </p:nvSpPr>
        <p:spPr>
          <a:xfrm>
            <a:off x="7415530" y="4642579"/>
            <a:ext cx="1364172" cy="27699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4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72146" y="1688549"/>
            <a:ext cx="8399709" cy="2799903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7415530" y="4642579"/>
            <a:ext cx="1364172" cy="27699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47240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400" dirty="0"/>
          </a:p>
        </p:txBody>
      </p:sp>
      <p:sp>
        <p:nvSpPr>
          <p:cNvPr id="5" name="Text 1"/>
          <p:cNvSpPr txBox="1"/>
          <p:nvPr/>
        </p:nvSpPr>
        <p:spPr>
          <a:xfrm>
            <a:off x="371476" y="375657"/>
            <a:ext cx="8408226" cy="129526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47240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Потеря сознания: безопасная последовательность действий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47240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Алгоритм первой помощи при отсутствии ответа у пострадавшего
</a:t>
            </a:r>
            <a:endParaRPr lang="en-US" sz="30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78725" y="1440300"/>
            <a:ext cx="3654000" cy="293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54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100–120
</a:t>
            </a:r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нажатий в минуту — ориентир для компрессий грудной клетки.
</a:t>
            </a:r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Рекомендации по базовой сердечно-легочной реанимации
</a:t>
            </a:r>
            <a:endParaRPr lang="en-US" sz="5400" dirty="0"/>
          </a:p>
        </p:txBody>
      </p:sp>
      <p:sp>
        <p:nvSpPr>
          <p:cNvPr id="5" name="Text 1"/>
          <p:cNvSpPr txBox="1"/>
          <p:nvPr/>
        </p:nvSpPr>
        <p:spPr>
          <a:xfrm>
            <a:off x="5377188" y="1720900"/>
            <a:ext cx="3040200" cy="2398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9A653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Такой ритм помогает поддерживать кровоток до приезда медиков. Для школьника главное — немедленно звать взрослых и не терять время.
</a:t>
            </a:r>
            <a:endParaRPr lang="en-US" sz="1400" dirty="0"/>
          </a:p>
        </p:txBody>
      </p:sp>
      <p:sp>
        <p:nvSpPr>
          <p:cNvPr id="6" name="Text 2"/>
          <p:cNvSpPr txBox="1"/>
          <p:nvPr/>
        </p:nvSpPr>
        <p:spPr>
          <a:xfrm>
            <a:off x="7415530" y="4642579"/>
            <a:ext cx="1364172" cy="27699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4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560302" y="2057985"/>
            <a:ext cx="445422" cy="509053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42056" y="2057985"/>
            <a:ext cx="509053" cy="509053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647948" y="2105694"/>
            <a:ext cx="517045" cy="413636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6747444" y="2057985"/>
            <a:ext cx="509053" cy="509053"/>
          </a:xfrm>
          <a:prstGeom prst="rect">
            <a:avLst/>
          </a:prstGeom>
        </p:spPr>
      </p:pic>
      <p:sp>
        <p:nvSpPr>
          <p:cNvPr id="11" name="Text 0"/>
          <p:cNvSpPr txBox="1"/>
          <p:nvPr/>
        </p:nvSpPr>
        <p:spPr>
          <a:xfrm>
            <a:off x="7415530" y="4642579"/>
            <a:ext cx="1364172" cy="27699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400" dirty="0"/>
          </a:p>
        </p:txBody>
      </p:sp>
      <p:sp>
        <p:nvSpPr>
          <p:cNvPr id="12" name="Text 1"/>
          <p:cNvSpPr txBox="1"/>
          <p:nvPr/>
        </p:nvSpPr>
        <p:spPr>
          <a:xfrm>
            <a:off x="371476" y="375657"/>
            <a:ext cx="8408226" cy="1295266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Удушье и инородное тело в дыхательных путях
</a:t>
            </a:r>
            <a:endParaRPr lang="en-US" sz="3000" dirty="0"/>
          </a:p>
        </p:txBody>
      </p:sp>
      <p:sp>
        <p:nvSpPr>
          <p:cNvPr id="13" name="Text 2"/>
          <p:cNvSpPr txBox="1"/>
          <p:nvPr/>
        </p:nvSpPr>
        <p:spPr>
          <a:xfrm>
            <a:off x="2468581" y="2814638"/>
            <a:ext cx="1888908" cy="154080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чаще всего опасно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дыхательные пути нередко попадают кусочки еды, орехи, мелкие игрушки и бусины. Особенно опасны предметы, которые легко перекрывают поток воздуха.
</a:t>
            </a:r>
            <a:endParaRPr lang="en-US" sz="1200" dirty="0"/>
          </a:p>
        </p:txBody>
      </p:sp>
      <p:sp>
        <p:nvSpPr>
          <p:cNvPr id="14" name="Text 3"/>
          <p:cNvSpPr txBox="1"/>
          <p:nvPr/>
        </p:nvSpPr>
        <p:spPr>
          <a:xfrm>
            <a:off x="384512" y="2814638"/>
            <a:ext cx="1888908" cy="154080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Признаки удушья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Человек не может говорить, хватается за горло, кашляет, дышит с трудом или синеет. Это сигнал немедленно позвать взрослых и вызвать помощь.
</a:t>
            </a:r>
            <a:endParaRPr lang="en-US" sz="1200" dirty="0"/>
          </a:p>
        </p:txBody>
      </p:sp>
      <p:sp>
        <p:nvSpPr>
          <p:cNvPr id="15" name="Text 4"/>
          <p:cNvSpPr txBox="1"/>
          <p:nvPr/>
        </p:nvSpPr>
        <p:spPr>
          <a:xfrm>
            <a:off x="4592039" y="2814638"/>
            <a:ext cx="1888908" cy="154080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воздух проходит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 сильном кашле не мешают человеку и не пытаются вытащить предмет вслепую. Кашель может сам очистить дыхательные пути безопаснее любых действий.
</a:t>
            </a:r>
            <a:endParaRPr lang="en-US" sz="1200" dirty="0"/>
          </a:p>
        </p:txBody>
      </p:sp>
      <p:sp>
        <p:nvSpPr>
          <p:cNvPr id="16" name="Text 5"/>
          <p:cNvSpPr txBox="1"/>
          <p:nvPr/>
        </p:nvSpPr>
        <p:spPr>
          <a:xfrm>
            <a:off x="6687538" y="2814638"/>
            <a:ext cx="1888908" cy="154080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нужен срочный звонок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человек не может вдохнуть или говорить, помощь нужна немедленно. Рядом должен остаться взрослый, а пострадавшего нельзя оставлять одного.
</a:t>
            </a:r>
            <a:endParaRPr lang="en-US" sz="12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081228" y="1935209"/>
            <a:ext cx="5342168" cy="2553242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71476" y="1935211"/>
            <a:ext cx="1883795" cy="255324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аптечке должны быть средства для быстрой и безопасной помощи при самых частых мелких травмах.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Важны не только предметы, но и порядок хранения. Аптечка должна быть доступна, проверена и укомплектована без просроченных средств.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Общие правила комплектования аптечки первой помощи
</a:t>
            </a:r>
            <a:endParaRPr lang="en-US" sz="1000" dirty="0"/>
          </a:p>
        </p:txBody>
      </p:sp>
      <p:sp>
        <p:nvSpPr>
          <p:cNvPr id="5" name="Text 1"/>
          <p:cNvSpPr txBox="1"/>
          <p:nvPr/>
        </p:nvSpPr>
        <p:spPr>
          <a:xfrm>
            <a:off x="371476" y="375657"/>
            <a:ext cx="8408226" cy="1295266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должно быть в домашней и школьной аптечке
</a:t>
            </a:r>
            <a:endParaRPr lang="en-US" sz="3000" dirty="0"/>
          </a:p>
        </p:txBody>
      </p:sp>
      <p:sp>
        <p:nvSpPr>
          <p:cNvPr id="6" name="Text 2"/>
          <p:cNvSpPr txBox="1"/>
          <p:nvPr/>
        </p:nvSpPr>
        <p:spPr>
          <a:xfrm>
            <a:off x="7415530" y="4642579"/>
            <a:ext cx="1364172" cy="27699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47240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4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57151" y="2245352"/>
            <a:ext cx="4280042" cy="2963428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4961999" y="2981096"/>
            <a:ext cx="1516618" cy="162465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Дома и в школе аптечка должна лежать в известном месте, чтобы взрослые и сам ребёнок могли быстро взять салфетки, бинт, пластыри, перчатки и холодовый пакет.
</a:t>
            </a:r>
            <a:endParaRPr lang="en-US" sz="1000" dirty="0"/>
          </a:p>
        </p:txBody>
      </p:sp>
      <p:sp>
        <p:nvSpPr>
          <p:cNvPr id="7" name="Text 1"/>
          <p:cNvSpPr txBox="1"/>
          <p:nvPr/>
        </p:nvSpPr>
        <p:spPr>
          <a:xfrm>
            <a:off x="7255907" y="2981096"/>
            <a:ext cx="1516618" cy="162465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прогулке особенно полезны простые средства для ссадин, мозолей, заноз и ушибов. Небольшой набор в рюкзаке помогает не откладывать обработку травмы и быстрее дождаться взрослых.
</a:t>
            </a:r>
            <a:endParaRPr lang="en-US" sz="1000" dirty="0"/>
          </a:p>
        </p:txBody>
      </p:sp>
      <p:sp>
        <p:nvSpPr>
          <p:cNvPr id="8" name="Text 2"/>
          <p:cNvSpPr txBox="1"/>
          <p:nvPr/>
        </p:nvSpPr>
        <p:spPr>
          <a:xfrm>
            <a:off x="371475" y="375657"/>
            <a:ext cx="6887515" cy="1295266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47240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Аптечка в школе, дома и на прогулке
</a:t>
            </a:r>
            <a:endParaRPr lang="en-US" sz="3000" dirty="0"/>
          </a:p>
        </p:txBody>
      </p:sp>
      <p:sp>
        <p:nvSpPr>
          <p:cNvPr id="9" name="Text 3"/>
          <p:cNvSpPr txBox="1"/>
          <p:nvPr/>
        </p:nvSpPr>
        <p:spPr>
          <a:xfrm>
            <a:off x="7415530" y="4642579"/>
            <a:ext cx="1364172" cy="27699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4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22719" y="1859009"/>
            <a:ext cx="6059187" cy="2553242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71476" y="375657"/>
            <a:ext cx="8408226" cy="1295266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Частые ошибки при оказании первой помощи
</a:t>
            </a:r>
            <a:endParaRPr lang="en-US" sz="3000" dirty="0"/>
          </a:p>
        </p:txBody>
      </p:sp>
      <p:sp>
        <p:nvSpPr>
          <p:cNvPr id="5" name="Text 1"/>
          <p:cNvSpPr txBox="1"/>
          <p:nvPr/>
        </p:nvSpPr>
        <p:spPr>
          <a:xfrm>
            <a:off x="371476" y="1859011"/>
            <a:ext cx="1883795" cy="255324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сомневаетесь, лучше остановиться и позвать взрослого, чем сделать лишнее и навредить пострадавшему.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Самый опасный промах — игнорировать тревожные признаки. В спорной ситуации безопаснее вызвать помощь и не пытаться действовать наугад.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Памятка по первой помощи для школьников; иллюстративная диаграмма типичных ошибок
</a:t>
            </a:r>
            <a:endParaRPr lang="en-US" sz="1000" dirty="0"/>
          </a:p>
        </p:txBody>
      </p:sp>
      <p:sp>
        <p:nvSpPr>
          <p:cNvPr id="6" name="Text 2"/>
          <p:cNvSpPr txBox="1"/>
          <p:nvPr/>
        </p:nvSpPr>
        <p:spPr>
          <a:xfrm>
            <a:off x="7415530" y="4642579"/>
            <a:ext cx="1364172" cy="27699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4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72146" y="1688549"/>
            <a:ext cx="8399709" cy="2799903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7415530" y="4642579"/>
            <a:ext cx="1364172" cy="27699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47240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400" dirty="0"/>
          </a:p>
        </p:txBody>
      </p:sp>
      <p:sp>
        <p:nvSpPr>
          <p:cNvPr id="5" name="Text 1"/>
          <p:cNvSpPr txBox="1"/>
          <p:nvPr/>
        </p:nvSpPr>
        <p:spPr>
          <a:xfrm>
            <a:off x="371476" y="375657"/>
            <a:ext cx="8408226" cy="129526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47240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обязательно нужен взрослый немедленно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47240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Признаки, при которых самостоятельной помощи недостаточно
</a:t>
            </a:r>
            <a:endParaRPr lang="en-US" sz="30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524950" y="2057985"/>
            <a:ext cx="381790" cy="509053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42056" y="2057985"/>
            <a:ext cx="509053" cy="509053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569057" y="2057985"/>
            <a:ext cx="381790" cy="509053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7415530" y="4642579"/>
            <a:ext cx="1364172" cy="27699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400" dirty="0"/>
          </a:p>
        </p:txBody>
      </p:sp>
      <p:sp>
        <p:nvSpPr>
          <p:cNvPr id="10" name="Text 1"/>
          <p:cNvSpPr txBox="1"/>
          <p:nvPr/>
        </p:nvSpPr>
        <p:spPr>
          <a:xfrm>
            <a:off x="371476" y="375657"/>
            <a:ext cx="8408226" cy="1295266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47240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нужно запомнить заранее
</a:t>
            </a:r>
            <a:endParaRPr lang="en-US" sz="3000" dirty="0"/>
          </a:p>
        </p:txBody>
      </p:sp>
      <p:sp>
        <p:nvSpPr>
          <p:cNvPr id="11" name="Text 2"/>
          <p:cNvSpPr txBox="1"/>
          <p:nvPr/>
        </p:nvSpPr>
        <p:spPr>
          <a:xfrm>
            <a:off x="3401414" y="2814638"/>
            <a:ext cx="2327006" cy="154080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Свои данные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Полезно заранее знать свой адрес, номер класса и телефоны родителей. Тогда взрослым и диспетчеру легче понять, где вы находитесь и что случилось.
</a:t>
            </a:r>
            <a:endParaRPr lang="en-US" sz="1200" dirty="0"/>
          </a:p>
        </p:txBody>
      </p:sp>
      <p:sp>
        <p:nvSpPr>
          <p:cNvPr id="12" name="Text 3"/>
          <p:cNvSpPr txBox="1"/>
          <p:nvPr/>
        </p:nvSpPr>
        <p:spPr>
          <a:xfrm>
            <a:off x="384512" y="2814638"/>
            <a:ext cx="2327006" cy="154080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Главные номера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Нужно помнить 103 и 112, а также уметь быстро назвать адрес дома или школы. Это экономит минуты, когда счёт идёт на скорость помощи.
</a:t>
            </a:r>
            <a:endParaRPr lang="en-US" sz="1200" dirty="0"/>
          </a:p>
        </p:txBody>
      </p:sp>
      <p:sp>
        <p:nvSpPr>
          <p:cNvPr id="13" name="Text 4"/>
          <p:cNvSpPr txBox="1"/>
          <p:nvPr/>
        </p:nvSpPr>
        <p:spPr>
          <a:xfrm>
            <a:off x="6445520" y="2814638"/>
            <a:ext cx="2327006" cy="154080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Простой порядок действий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оценивают опасность, затем зовут взрослых и выполняют только безопасные шаги: остановить кровь, уложить на бок, не оставлять пострадавшего одного.
</a:t>
            </a:r>
            <a:endParaRPr lang="en-US" sz="12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371475" y="925117"/>
            <a:ext cx="5486399" cy="287535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3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Главная мысль: первая помощь помогает выиграть время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9A653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Первая помощь не заменяет врача, но помогает сохранить безопасность до его приезда. Если помнить простые шаги, можно действовать спокойно, быстро и без лишнего риска.
</a:t>
            </a:r>
            <a:endParaRPr lang="en-US" sz="33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2026-05-20T21:01:58Z</dcterms:created>
  <dcterms:modified xsi:type="dcterms:W3CDTF">2026-05-20T21:01:58Z</dcterms:modified>
</cp:coreProperties>
</file>