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image" Target="../media/image-5-6.jpeg"/><Relationship Id="rId7" Type="http://schemas.openxmlformats.org/officeDocument/2006/relationships/image" Target="../media/image-5-7.jpe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jpe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5ECE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13500" y="1439325"/>
            <a:ext cx="7917000" cy="198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Обычаи, традиции и суеверия: основные аспекты
</a:t>
            </a:r>
            <a:pPr algn="ctr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культурной идентичности через традиции и суеверия общества.
</a:t>
            </a:r>
            <a:endParaRPr lang="en-US" sz="3600" dirty="0"/>
          </a:p>
        </p:txBody>
      </p:sp>
      <p:sp>
        <p:nvSpPr>
          <p:cNvPr id="4" name="Text 1"/>
          <p:cNvSpPr txBox="1"/>
          <p:nvPr/>
        </p:nvSpPr>
        <p:spPr>
          <a:xfrm>
            <a:off x="2054250" y="4085050"/>
            <a:ext cx="50355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7450" y="933679"/>
            <a:ext cx="3506400" cy="33214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775" y="2381075"/>
            <a:ext cx="3994500" cy="193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Обычаи, традиции и суеверия глубоко укоренены в истории народов, отражая религиозные, природные и социальные условия, обеспечивая связь поколений и укрепляя общие ценности.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91775" y="480000"/>
            <a:ext cx="3994500" cy="13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и значение культурных норм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34550" y="1881875"/>
            <a:ext cx="32964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Обычай — устойчивое поведенческое правило, закреплённое в обществе, обеспечивающее предсказуемость взаимодействий между членами сообщества.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34550" y="3593350"/>
            <a:ext cx="7894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Обычаи могут возникать спонтанно и изменяться под влиянием времени, поколения и внешних обстоятельств.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132850" y="1881875"/>
            <a:ext cx="32964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регулирует социальные отношения, способствует интеграции индивида в коллектив и поддерживает передачу культурных норм и ценностей.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68900" y="480000"/>
            <a:ext cx="8206200" cy="6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обычая и его функции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4550" y="1786625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Традиция представляет собой совокупность знаний, обрядов и норм, передаваемых из поколения в поколение для сохранения культурной целостности.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34675" y="3498100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формируют уважение к историческому прошлому и укрепляют патриотические чувства среди членов общества.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132850" y="1786625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охватывает разнообразные сферы — семейные, этнические, государственные и профессиональные обычаи и ритуалы.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32850" y="3498100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соблюдение способствует стабильности социальной среды и поддержанию общественного порядка.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Традиция: основные характеристики
</a:t>
            </a:r>
            <a:endParaRPr lang="en-US" sz="2600" dirty="0"/>
          </a:p>
        </p:txBody>
      </p:sp>
      <p:sp>
        <p:nvSpPr>
          <p:cNvPr id="9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1750" y="1161638"/>
            <a:ext cx="2006400" cy="17712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58327" y="1161638"/>
            <a:ext cx="2006400" cy="177127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24900" y="1161638"/>
            <a:ext cx="2006400" cy="177127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91475" y="1161638"/>
            <a:ext cx="2006400" cy="177127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Разновидности традиций
</a:t>
            </a:r>
            <a:endParaRPr lang="en-US" sz="2600" dirty="0"/>
          </a:p>
        </p:txBody>
      </p:sp>
      <p:sp>
        <p:nvSpPr>
          <p:cNvPr id="11" name="Text 1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491775" y="3445725"/>
            <a:ext cx="20064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Религиозные традиции
</a:t>
            </a:r>
            <a:pPr algn="l" indent="0" marL="0">
              <a:lnSpc>
                <a:spcPct val="115000"/>
              </a:lnSpc>
              <a:buNone/>
            </a:pPr>
            <a:r>
              <a:rPr lang="en-US" sz="99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Празднование Пасхи символизирует обновление и духовное возрождение, объединяя верующих через обряды и церемонии, характерные для многих христианских общин.
</a:t>
            </a:r>
            <a:endParaRPr lang="en-US" sz="919" dirty="0"/>
          </a:p>
        </p:txBody>
      </p:sp>
      <p:sp>
        <p:nvSpPr>
          <p:cNvPr id="13" name="Text 3"/>
          <p:cNvSpPr txBox="1"/>
          <p:nvPr/>
        </p:nvSpPr>
        <p:spPr>
          <a:xfrm>
            <a:off x="2558325" y="3441450"/>
            <a:ext cx="20064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Национальные традиции
</a:t>
            </a:r>
            <a:pPr algn="l" indent="0" marL="0">
              <a:lnSpc>
                <a:spcPct val="115000"/>
              </a:lnSpc>
              <a:buNone/>
            </a:pPr>
            <a:r>
              <a:rPr lang="en-US" sz="109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Масленица — яркий пример славянского праздника, который отмечает провод зимы и встречу весны с разнообразными гуляниями и ритуалами.
</a:t>
            </a:r>
            <a:endParaRPr lang="en-US" sz="1013" dirty="0"/>
          </a:p>
        </p:txBody>
      </p:sp>
      <p:sp>
        <p:nvSpPr>
          <p:cNvPr id="14" name="Text 4"/>
          <p:cNvSpPr txBox="1"/>
          <p:nvPr/>
        </p:nvSpPr>
        <p:spPr>
          <a:xfrm>
            <a:off x="4624875" y="3441450"/>
            <a:ext cx="20064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традиции
</a:t>
            </a:r>
            <a:pPr algn="l" indent="0" marL="0">
              <a:lnSpc>
                <a:spcPct val="115000"/>
              </a:lnSpc>
              <a:buNone/>
            </a:pPr>
            <a:r>
              <a:rPr lang="en-US" sz="104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рождения — личный праздник, имеющий глубокий эмоциональный смысл, который укрепляет семейные связи через совместное празднование и традиционные обычаи.
</a:t>
            </a:r>
            <a:endParaRPr lang="en-US" sz="968" dirty="0"/>
          </a:p>
        </p:txBody>
      </p:sp>
      <p:sp>
        <p:nvSpPr>
          <p:cNvPr id="15" name="Text 5"/>
          <p:cNvSpPr txBox="1"/>
          <p:nvPr/>
        </p:nvSpPr>
        <p:spPr>
          <a:xfrm>
            <a:off x="6691425" y="3441450"/>
            <a:ext cx="20064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Профессиональные традиции
</a:t>
            </a:r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Выпускной бал является значимым событием в школьной жизни, символизирующим переход к новому этапу и поддерживающим коллективный дух учеников.
</a:t>
            </a:r>
            <a:endParaRPr lang="en-US" sz="98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06050" y="1972725"/>
            <a:ext cx="23559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Суеверие — это вера в сверхъестественные силы и магические влияния, зачастую не подкреплённая рациональными доказательствами.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94050" y="1972725"/>
            <a:ext cx="23559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суеверий связано с необходимостью объяснить необъяснимое в отсутствии научных знаний и страхом перед неизвестным.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096575" y="1972725"/>
            <a:ext cx="23205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Суеверия передаются из уст в уста, обогащаясь легендами и отражая особенности народной психологии и культуры.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68900" y="480000"/>
            <a:ext cx="8206200" cy="91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Суеверие: определение и происхождение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54003" y="1158347"/>
            <a:ext cx="2681700" cy="25298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6250" y="1158347"/>
            <a:ext cx="2681700" cy="252980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1750" y="1158347"/>
            <a:ext cx="2681700" cy="252980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Социальное влияние обычаев и традиций
</a:t>
            </a:r>
            <a:endParaRPr lang="en-US" sz="2600" dirty="0"/>
          </a:p>
        </p:txBody>
      </p:sp>
      <p:sp>
        <p:nvSpPr>
          <p:cNvPr id="11" name="Text 2"/>
          <p:cNvSpPr txBox="1"/>
          <p:nvPr/>
        </p:nvSpPr>
        <p:spPr>
          <a:xfrm>
            <a:off x="3254000" y="3887392"/>
            <a:ext cx="2681700" cy="6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Укрепление социальных связей
</a:t>
            </a:r>
            <a:pPr algn="l" indent="0" marL="0">
              <a:lnSpc>
                <a:spcPct val="115000"/>
              </a:lnSpc>
              <a:buNone/>
            </a:pPr>
            <a:r>
              <a:rPr lang="en-US" sz="67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Обычаи, такие как семейные застолья, способствуют укреплению общения, взаимопонимания и сплочённости между разными поколениями.
</a:t>
            </a:r>
            <a:endParaRPr lang="en-US" sz="1093" dirty="0"/>
          </a:p>
        </p:txBody>
      </p:sp>
      <p:sp>
        <p:nvSpPr>
          <p:cNvPr id="12" name="Text 3"/>
          <p:cNvSpPr txBox="1"/>
          <p:nvPr/>
        </p:nvSpPr>
        <p:spPr>
          <a:xfrm>
            <a:off x="6016225" y="3887392"/>
            <a:ext cx="2681700" cy="6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уважения к разнообразию
</a:t>
            </a:r>
            <a:pPr algn="l" indent="0" marL="0">
              <a:lnSpc>
                <a:spcPct val="115000"/>
              </a:lnSpc>
              <a:buNone/>
            </a:pPr>
            <a:r>
              <a:rPr lang="en-US" sz="67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традициям люди учатся ценить культурное многообразие, что способствует гармоничному сосуществованию различных социальных групп.
</a:t>
            </a:r>
            <a:endParaRPr lang="en-US" sz="1088" dirty="0"/>
          </a:p>
        </p:txBody>
      </p:sp>
      <p:sp>
        <p:nvSpPr>
          <p:cNvPr id="13" name="Text 4"/>
          <p:cNvSpPr txBox="1"/>
          <p:nvPr/>
        </p:nvSpPr>
        <p:spPr>
          <a:xfrm>
            <a:off x="491775" y="3893828"/>
            <a:ext cx="2681700" cy="6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Преемственность культурных норм
</a:t>
            </a:r>
            <a:pPr algn="l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обеспечивают передачу ключевых норм и правил из поколения в поколение, поддерживая чувство принадлежности и коллективную идентичность общества.
</a:t>
            </a:r>
            <a:endParaRPr lang="en-US" sz="101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8900" y="2061025"/>
            <a:ext cx="1798200" cy="21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традиций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первых общинных обрядов, связывающих людей ритуалами, основанными на природных циклах и религиозных верованиях.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2495875" y="2061025"/>
            <a:ext cx="1816500" cy="21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Средневековье и закрепление традиций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Установление обрядов, связанных с религией и социальным укладом, с активным участие церкви и традиционных институтов.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511425" y="2061025"/>
            <a:ext cx="1798200" cy="21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эпоха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урбанизации, миграции и технологий приводит к трансформации традиций, введению новых форм поведения и символов.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526975" y="2061025"/>
            <a:ext cx="1798200" cy="21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Цифровое время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традиций в интернете, создание новых онлайн-ритуалов и адаптация старых обычаев к цифровой культуре.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68900" y="480000"/>
            <a:ext cx="82062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обычаев и традиций
</a:t>
            </a:r>
            <a:endParaRPr lang="en-US" sz="2600" dirty="0"/>
          </a:p>
        </p:txBody>
      </p:sp>
      <p:sp>
        <p:nvSpPr>
          <p:cNvPr id="12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ВЦИОМ, 2022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Молодёжь проявляет меньшую приверженность традициям по сравнению со взрослыми, что отражает изменение приоритетов и влияния современности.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соблюдения традиций среди молодёжи свидетельствует о постепенном ослаблении культурных связей и переменах в мировоззрении.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Статистика соблюдения традиций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1726" y="1394038"/>
            <a:ext cx="3820549" cy="2253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91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отражают культурное многообразие, служат укреплению идентичности и передаче исторического опыта.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4644025"/>
            <a:ext cx="8064000" cy="2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Этнографические исследования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таблицы демонстрирует разнообразие традиционных обрядов и их уникальные особенности в различных культурах.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1775" y="480000"/>
            <a:ext cx="8206200" cy="7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по странам мира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775" y="1159279"/>
            <a:ext cx="4042500" cy="17725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55544" y="1159279"/>
            <a:ext cx="4042500" cy="177254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1775" y="3445725"/>
            <a:ext cx="39183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13 и его значение в современном обществе
</a:t>
            </a:r>
            <a:pPr algn="l" indent="0" marL="0">
              <a:lnSpc>
                <a:spcPct val="115000"/>
              </a:lnSpc>
              <a:buNone/>
            </a:pPr>
            <a:r>
              <a:rPr lang="en-US" sz="95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технологически развитых странах число 13 по-прежнему считается несчастливым символом. Многие избегают садиться в 13-й ряд в самолёте или не устраивают мероприятия на эту дату. Этот страх уходит своими корнями в исторические мифы и сохраняется в массовом сознании.
</a:t>
            </a:r>
            <a:endParaRPr lang="en-US" sz="896" dirty="0"/>
          </a:p>
        </p:txBody>
      </p:sp>
      <p:sp>
        <p:nvSpPr>
          <p:cNvPr id="6" name="Text 1"/>
          <p:cNvSpPr txBox="1"/>
          <p:nvPr/>
        </p:nvSpPr>
        <p:spPr>
          <a:xfrm>
            <a:off x="4605275" y="3445725"/>
            <a:ext cx="39648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Талисманы и ритуалы перед экзаменами у школьников
</a:t>
            </a:r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ученики носят с собой амулеты или выполняют специальные ритуалы перед важными тестами и экзаменами. Такие обряды создают эмоциональную поддержку и повышают уверенность, несмотря на высокий уровень технического прогресса и осмысления науки.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Суеверия в современной жизни
</a:t>
            </a:r>
            <a:endParaRPr lang="en-US" sz="2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4450" y="1462375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не принято подавать руку через порог — считается, что это может привести к ссорам и неудачам в доме.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68900" y="480000"/>
            <a:ext cx="82062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известных суеверий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744450" y="2254010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Открывание зонта в помещении связывают с возможностью привлечь беду и испортить энергию в помещении.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744450" y="3045646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Возвращаться за забытыми вещами не советуют, так как это может привести к повторным потерям или несчастьям.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744450" y="3837281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Смотреться в разбитое зеркало — знак приближающихся бед и несчастий, эта примета укоренилась в народной памяти.
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4450" y="1595175"/>
            <a:ext cx="76734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Вера в суеверия обусловлена стремлением человека контролировать непредсказуемые ситуации и снизить тревогу перед будущим.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68900" y="480000"/>
            <a:ext cx="8206200" cy="6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устойчивости суеверий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744450" y="2653675"/>
            <a:ext cx="76734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суеверий через устные истории и обряды укрепляет их жизнеспособность и закрепляет в коллективном сознании.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744450" y="3708275"/>
            <a:ext cx="76734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 возрастании научного понимания склад ума, эмоциональная память и культурное наследие поддерживают устойчивость суеверных практик.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3150" y="1960991"/>
            <a:ext cx="7855800" cy="24757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90550"/>
            <a:ext cx="8084700" cy="3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семьи, школы и СМИ в формировании культурной идентичности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480000"/>
            <a:ext cx="80847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 передачи традиций и суеверий между поколениями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88306" y="1309125"/>
            <a:ext cx="2382188" cy="316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0350" y="1653050"/>
            <a:ext cx="2410200" cy="193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развивает критическое мышление и учит анализировать информацию, что способствует снижению веры в суеверные практики у молодёжи.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6028075" y="1653050"/>
            <a:ext cx="2410200" cy="193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Курсы научной грамотности и активное обсуждение скептицизма помогают учащимся формировать рациональный взгляд и уменьшать суеверия.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68900" y="480000"/>
            <a:ext cx="8206200" cy="60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образования в формировании отношения к суевериям
</a:t>
            </a:r>
            <a:endParaRPr lang="en-US" sz="2600" dirty="0"/>
          </a:p>
        </p:txBody>
      </p:sp>
      <p:sp>
        <p:nvSpPr>
          <p:cNvPr id="9" name="Text 3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2931" y="1594654"/>
            <a:ext cx="263288" cy="300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01056" y="1594654"/>
            <a:ext cx="263288" cy="300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2475" y="3363412"/>
            <a:ext cx="364200" cy="29136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32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формы обычаев и традиций в молодежной культуре
</a:t>
            </a:r>
            <a:endParaRPr lang="en-US" sz="2328" dirty="0"/>
          </a:p>
        </p:txBody>
      </p:sp>
      <p:sp>
        <p:nvSpPr>
          <p:cNvPr id="7" name="Text 1"/>
          <p:cNvSpPr txBox="1"/>
          <p:nvPr/>
        </p:nvSpPr>
        <p:spPr>
          <a:xfrm>
            <a:off x="702475" y="2122842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Массовые короткие акции и танцевальные флешмобы создают коллективные ритуалы, укрепляющие чувство общности среди молодёжи.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1161475" y="1593329"/>
            <a:ext cx="32253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Флешмобы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750600" y="2122804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Интерактивные вызовы и тренды помогают молодым людям вовлекаться в совместную активность, формируя новые традиции коммуникации.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199550" y="1593329"/>
            <a:ext cx="32253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Челленджи в социальных сетях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702475" y="3846054"/>
            <a:ext cx="7695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Собрания по интересам и этническим особенностям позволяют поддерживать и адаптировать старые традиции в современном контексте.
</a:t>
            </a:r>
            <a:endParaRPr lang="en-US" sz="1000" dirty="0"/>
          </a:p>
        </p:txBody>
      </p:sp>
      <p:sp>
        <p:nvSpPr>
          <p:cNvPr id="12" name="Text 6"/>
          <p:cNvSpPr txBox="1"/>
          <p:nvPr/>
        </p:nvSpPr>
        <p:spPr>
          <a:xfrm>
            <a:off x="1161475" y="3352754"/>
            <a:ext cx="72366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Тематические встречи и сообщества
</a:t>
            </a:r>
            <a:endParaRPr lang="en-US" sz="1300" dirty="0"/>
          </a:p>
        </p:txBody>
      </p:sp>
      <p:sp>
        <p:nvSpPr>
          <p:cNvPr id="13" name="Text 7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ФОМ, 2022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Результаты опроса показывают, что часть подростков сохраняет веру в суеверия, что связано с семейным уровнем образования.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свидетельствуют о важности образовательного уровня родителей в формировании критического отношения к суевериям у молодежи.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Отношение к суевериям среди подростков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4550" y="1786625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укрепляют культурную идентичность и поддерживают чувство принадлежности к сообществу на протяжении поколений.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34675" y="3498100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другой стороны, чрезмерное следование традициям может ограничивать инновации и сдерживать личностный рост.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132850" y="1786625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способствуют сохранению семейных связей и развитию уважения к историческому наследию народов.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32850" y="3498100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Изоляционизм и консерватизм в рамках традиций могут усложнять адаптацию к современным глобальным вызовам общества.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Положительное и отрицательное влияние традиций
</a:t>
            </a:r>
            <a:endParaRPr lang="en-US" sz="2600" dirty="0"/>
          </a:p>
        </p:txBody>
      </p:sp>
      <p:sp>
        <p:nvSpPr>
          <p:cNvPr id="9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34550" y="1881875"/>
            <a:ext cx="32964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Глобализация размывает границы культур, приводя к потере уникальных традиционных практик и обрядов.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34550" y="3593350"/>
            <a:ext cx="7894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растущий интерес молодежи к возрождению традиций даёт надежду на создание гибких форм сохранения культурного наследия.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132850" y="1881875"/>
            <a:ext cx="32964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 вносит смешение культур, что требует переосмысления и адаптации устоев для новых сообществ.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68900" y="480000"/>
            <a:ext cx="8206200" cy="6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вызовы в сохранении традиций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8033" y="655050"/>
            <a:ext cx="3629106" cy="37998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2038875"/>
            <a:ext cx="4149900" cy="24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обычаев, традиций и суеверий в современном обществе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Осознанное изучение культурных практик помогает формировать критическое мышление, уважать разнообразие и способствует успешной социализации в быстро меняющемся мире.
</a:t>
            </a:r>
            <a:endParaRPr lang="en-US" sz="2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2026-05-08T06:19:45Z</dcterms:created>
  <dcterms:modified xsi:type="dcterms:W3CDTF">2026-05-08T06:19:45Z</dcterms:modified>
</cp:coreProperties>
</file>