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25900" y="360000"/>
            <a:ext cx="6092100" cy="136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Модальные глаголы в английском языке: зачем они нужны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70800" y="21611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говорить точно о возможности, просьбе, совете и обязанности.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4232" y="0"/>
            <a:ext cx="456753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учить модальные глаголы в 9 классе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глаголы часто встречаются в школьных диалогах, текстах и заданиях ОГЭ. Они помогают различать разрешение и запрет, совет и обязанность, а также уверенность и предположение в речи и на письме.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модальных глаголов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окончания -s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третьем лице единственного числа модальные глаголы не меняются: he can, she must, it should. Форма остаётся одинаковой для всех лиц, что отличает их от обычных глаголов.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2526324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Смысловой глагол без to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модального глагола обычно ставится смысловой глагол в начальной форме: can go, must study, should read. Частица to в такой конструкции не используется.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692649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без do/does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вопросах модальный глагол сам занимает первое место: Can you help me? Should we wait? Вспомогательные do и does не нужны, потому что модальный глагол уже показывает грамматическую форму.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858965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через not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Отрицательная форма строится с помощью not: cannot, must not, should not. Такая структура помогает быстро и ясно изменить значение предложения, не добавляя лишних слов.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058469"/>
            <a:ext cx="4300800" cy="137246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выбор модального глагола зависит от смысла и степени уверенности говорящего.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Can, could, may и might отличаются не только значением, но и степенью уверенности или вежливости. Правильный выбор формы делает высказывание точнее.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употребления модальных глаголов в школьном английском языке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Can, could, may, might: сравнение значений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937150"/>
            <a:ext cx="39648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 и could в повседневных и школьных ситуациях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1902387"/>
            <a:ext cx="32790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Can: умение
</a:t>
            </a:r>
            <a:pPr algn="l" indent="0" marL="0">
              <a:lnSpc>
                <a:spcPct val="115000"/>
              </a:lnSpc>
              <a:buNone/>
            </a:pPr>
            <a:r>
              <a:rPr lang="en-US" sz="4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 показывает, что человек умеет что-то делать: I can swim. В школьной речи эта форма помогает коротко и понятно сообщить о навыке, способности или возможности.
</a:t>
            </a:r>
            <a:endParaRPr lang="en-US" sz="119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2883736"/>
            <a:ext cx="32790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Can: разрешение
</a:t>
            </a:r>
            <a:pPr algn="l" indent="0" marL="0">
              <a:lnSpc>
                <a:spcPct val="115000"/>
              </a:lnSpc>
              <a:buNone/>
            </a:pPr>
            <a:r>
              <a:rPr lang="en-US" sz="4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 также используется, когда нужно попросить разрешение: Can I use your pen? Такая конструкция звучит просто и естественно, особенно в разговоре с одноклассниками или учителем.
</a:t>
            </a:r>
            <a:endParaRPr lang="en-US" sz="1190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3865072"/>
            <a:ext cx="32790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Could: вежливость и прошлое
</a:t>
            </a:r>
            <a:pPr algn="l" indent="0" marL="0">
              <a:lnSpc>
                <a:spcPct val="115000"/>
              </a:lnSpc>
              <a:buNone/>
            </a:pPr>
            <a:r>
              <a:rPr lang="en-US" sz="4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Could часто делает просьбу более вежливой: Could you help me? Ещё эта форма показывает прошлое умение: When I was younger, I could ride a bike very well.
</a:t>
            </a:r>
            <a:endParaRPr lang="en-US" sz="119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значение на шкале, тем сильнее уверенность говорящего в своём предположении.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Might и may передают осторожное предположение, while should и must — более уверенный вывод. Модальные глаголы помогают точно показать уровень уверенности.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на основе общепринятого школьного объяснения значений modal verbs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Шкала уверенности: от вероятности к почти полной уверенности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47317" y="2183086"/>
            <a:ext cx="411600" cy="411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1967" y="2183086"/>
            <a:ext cx="360150" cy="411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36617" y="2183086"/>
            <a:ext cx="308700" cy="411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8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Must, have to и should: обязанность и совет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60025" y="2862111"/>
            <a:ext cx="2186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Must — строгая обязанность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Must используют, когда речь идёт о правиле, приказе или внутреннем требовании. Например: You must wear a uniform. Форма звучит твёрдо и подчёркивает, что правило обязательно.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79000" y="2862111"/>
            <a:ext cx="2186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Have to — внешняя необходимость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Have to показывает, что действие нужно выполнить из-за расписания, обстоятельств или школьных требований. Например: I have to get up early because of school.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597925" y="2862111"/>
            <a:ext cx="2186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Should — совет и разумный выбор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Should употребляют, когда дают совет или говорят о правильном решении. Например: You should revise before the test. Эта форма звучит мягче, чем must, и не выражает жёсткое требование.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нужный модальный глагол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значении высказывания и степени уверенности говорящего.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715050" y="424500"/>
            <a:ext cx="77139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формы и их значение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2453250" y="1412875"/>
            <a:ext cx="4237500" cy="72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с not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модальных глаголов отрицание обычно образуется с помощью not: cannot, must not, should not, may not. Эта форма помогает быстро изменить смысл без дополнительных вспомогательных слов.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453250" y="2249035"/>
            <a:ext cx="4237500" cy="72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Must not — строгий запрет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Must not означает, что действие запрещено. В школьных правилах такая форма особенно важна, потому что показывает не просто нежелательность, а именно прямой запрет.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453250" y="3085175"/>
            <a:ext cx="4237500" cy="72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Don’t have to — нет необходимости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Don’t have to не означает запрет. Эта форма говорит только о том, что действие необязательно: You don’t have to wear a tie. Такое различие часто вызывает путаницу.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2453250" y="3921325"/>
            <a:ext cx="4237500" cy="72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Can’t — невозможно или нельзя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Cannot или can’t передаёт невозможность или отсутствие разрешения: You can’t enter here. По смыслу это не то же самое, что must not, поэтому контекст всегда важен.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3067206"/>
            <a:ext cx="9144000" cy="2071688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с модальными глаголами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9" name="Text 2"/>
          <p:cNvSpPr txBox="1"/>
          <p:nvPr/>
        </p:nvSpPr>
        <p:spPr>
          <a:xfrm>
            <a:off x="5125600" y="537925"/>
            <a:ext cx="3658500" cy="7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
</a:t>
            </a:r>
            <a:pPr algn="l" indent="0" marL="0">
              <a:lnSpc>
                <a:spcPct val="115000"/>
              </a:lnSpc>
              <a:buNone/>
            </a:pPr>
            <a:r>
              <a:rPr lang="en-US" sz="3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с модальными глаголами строятся иначе, чем с обычными глаголами: модальный глагол ставится перед подлежащим. Например: Can I open the window? Should we start now?
</a:t>
            </a:r>
            <a:endParaRPr lang="en-US" sz="1086" dirty="0"/>
          </a:p>
        </p:txBody>
      </p:sp>
      <p:sp>
        <p:nvSpPr>
          <p:cNvPr id="10" name="Text 3"/>
          <p:cNvSpPr txBox="1"/>
          <p:nvPr/>
        </p:nvSpPr>
        <p:spPr>
          <a:xfrm>
            <a:off x="5125602" y="1349512"/>
            <a:ext cx="3658500" cy="7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do и does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таких вопросах do и does не нужны, потому что модальный глагол уже выполняет грамматическую роль. Это делает конструкцию короче и проще для запоминания.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125602" y="2161104"/>
            <a:ext cx="3658500" cy="7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3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Could you repeat that? — один из самых полезных шаблонов в классе. Он звучит вежливо и подходит, когда нужно попросить учителя или одноклассника повторить информацию.
</a:t>
            </a:r>
            <a:endParaRPr lang="en-US" sz="118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диалогах на уроке чаще всего звучат краткие формы, которые помогают быстро уточнить просьбу, правило или совет.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Модальные глаголы особенно полезны там, где нужно говорить вежливо, кратко и по делу.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 типичным школьным диалогам и учебным заданиям; без точной статистики.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модальные глаголы встречаются чаще всего в школьной речи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0750" y="1916294"/>
            <a:ext cx="4333200" cy="16568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01" y="1407000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форму, значение и короткий пример использования в знакомых школьных ситуациях.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858403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глагол связан со своим смыслом, поэтому важно выбирать форму по ситуации, а не по переводу одного слова.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4519200"/>
            <a:ext cx="3764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примеров по теме модальных глаголов.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модальные глаголы и примеры употребления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674475"/>
            <a:ext cx="2969400" cy="17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идет о четырех самых распространённых сбоях: лишнее to, окончание -s, лишние do/does и путаница между must и have to.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226900" y="761972"/>
            <a:ext cx="29694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9600" dirty="0"/>
          </a:p>
        </p:txBody>
      </p:sp>
      <p:sp>
        <p:nvSpPr>
          <p:cNvPr id="6" name="Text 3"/>
          <p:cNvSpPr txBox="1"/>
          <p:nvPr/>
        </p:nvSpPr>
        <p:spPr>
          <a:xfrm>
            <a:off x="4764675" y="2419072"/>
            <a:ext cx="38940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особенно часто повторяются у школьников.
</a:t>
            </a:r>
            <a:endParaRPr lang="en-US" sz="2600" dirty="0"/>
          </a:p>
        </p:txBody>
      </p:sp>
      <p:sp>
        <p:nvSpPr>
          <p:cNvPr id="7" name="Text 4"/>
          <p:cNvSpPr txBox="1"/>
          <p:nvPr/>
        </p:nvSpPr>
        <p:spPr>
          <a:xfrm>
            <a:off x="4764675" y="4595050"/>
            <a:ext cx="38940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ошибок, встречающихся в школьной практике изучения английского языка.
</a:t>
            </a:r>
            <a:endParaRPr lang="en-US" sz="67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0466"/>
            <a:ext cx="3048000" cy="2461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9480" y="2679175"/>
            <a:ext cx="3044955" cy="2464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979" y="2680466"/>
            <a:ext cx="3048000" cy="24616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Вспоминаем прошлое через модальные формы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1342550"/>
            <a:ext cx="2397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я только учился читать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мальчик вспоминает детство, он говорит, что мог читать простые книги уже в семь лет. Это не про разрешение, а про умение, которое было у него раньше. На рисунке легко показать ребёнка с книгой и спокойной улыбкой.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14922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Зимнее утро и тёплая одежда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другом воспоминании герою приходилось надевать тёплые вещи зимой, потому что так требовали условия и правила семьи. Здесь важна необходимость, а не желание. Такой сюжет хорошо подходит для изображения ребёнка на улице в холодный день.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308778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Остаться после урока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история показывает ситуацию, когда ученику разрешили задержаться после класса и закончить работу. Он не обязан был оставаться, но получил разрешение. Для иллюстрации подойдёт школьный коридор, открытая дверь кабинета и ребёнок с портфелем.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формы переводятся как «должен», но одна связана с личной позицией, а другая — с внешними обстоятельствами.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Must звучит более строго и лично, а have to чаще объясняет необходимость извне.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значений по учебным правилам английской грамматики.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Must и have to: в чем разница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построить предложение с модальным глаголом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базовой модели: подлежащее → modal verb → смысловой глагол → дополнение; для вопроса и отрицания порядок меняется.
</a:t>
            </a:r>
            <a:endParaRPr lang="en-US" sz="105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635475" y="550975"/>
            <a:ext cx="3378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Модальные глаголы в реальных диалогах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4848000" y="437251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Вежливая просьба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ученики используют can и could, чтобы попросить о помощи, уточнить задание или обратиться к учителю без резкости. Такие реплики звучат коротко и уважительно.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326075" y="1983138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и советы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 разговоре появляются should, must и have to: они помогают обсудить домашнее задание, порядок на уроке и полезные рекомендации. Эти формы делают речь точной и понятной.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843313" y="3529038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Предположение о ситуации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диалога часто встречаются may и might, когда нужно осторожно предположить результат или объяснить возможную причину. Так речь становится естественной и аккуратной.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86507"/>
            <a:ext cx="4300800" cy="191638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сопоставить форму, смысл и степень строгости в знакомых примерах.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различаются не только значением, но и тоном: от мягкой вежливости до строгой обязанности.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основных значений модальных глаголов по школьному курсу английского языка.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значения модальных глаголов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модальный глагол в тексте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Ищите перед основным глаголом
</a:t>
            </a:r>
            <a:pPr algn="l" indent="0" marL="0">
              <a:lnSpc>
                <a:spcPct val="115000"/>
              </a:lnSpc>
              <a:buNone/>
            </a:pPr>
            <a:r>
              <a:rPr lang="en-US" sz="5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Модальный глагол обычно стоит прямо перед смысловым глаголом и не описывает действие сам по себе. Он помогает понять, как говорящий относится к действию: считает его нужным, возможным или запрещённым.
</a:t>
            </a:r>
            <a:endParaRPr lang="en-US" sz="1352" dirty="0"/>
          </a:p>
        </p:txBody>
      </p:sp>
      <p:sp>
        <p:nvSpPr>
          <p:cNvPr id="9" name="Text 3"/>
          <p:cNvSpPr txBox="1"/>
          <p:nvPr/>
        </p:nvSpPr>
        <p:spPr>
          <a:xfrm>
            <a:off x="2526324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Смотрите на оттенок смысла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модальной форме можно определить, идёт ли речь о совете, просьбе, вероятности или обязанности. Это особенно важно в учебных текстах, где одно короткое слово меняет смысл всей фразы.
</a:t>
            </a:r>
            <a:endParaRPr lang="en-US" sz="1379" dirty="0"/>
          </a:p>
        </p:txBody>
      </p:sp>
      <p:sp>
        <p:nvSpPr>
          <p:cNvPr id="10" name="Text 4"/>
          <p:cNvSpPr txBox="1"/>
          <p:nvPr/>
        </p:nvSpPr>
        <p:spPr>
          <a:xfrm>
            <a:off x="4692649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Проверяйте структуру предложения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модального глагола обычно идёт глагол без to и без изменения формы. Если структура нарушена, это знак, что перед вами ошибка или необычная конструкция.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858965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Читайте контекст целиком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точный смысл виден только из ситуации: правило класса, дружеский совет или осторожное предположение. Контекст помогает выбрать правильный перевод и понять намерение автора.
</a:t>
            </a:r>
            <a:endParaRPr lang="en-US" sz="137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Модальные глаголы делают английскую речь точной
</a:t>
            </a:r>
            <a:endParaRPr lang="en-US" sz="3352" dirty="0"/>
          </a:p>
        </p:txBody>
      </p:sp>
      <p:sp>
        <p:nvSpPr>
          <p:cNvPr id="4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помогают различать просьбу, совет, запрет, обязанность и вероятность. Если уверенно использовать can, could, may, might, must и should, легче понимать тексты и говорить по-английски естественно.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2026-05-31T14:11:37Z</dcterms:created>
  <dcterms:modified xsi:type="dcterms:W3CDTF">2026-05-31T14:11:37Z</dcterms:modified>
</cp:coreProperties>
</file>