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хозяйство и научно-техническая революция
</a:t>
            </a:r>
            <a:endParaRPr lang="en-US" sz="2772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наука и технологии меняют мировую экономику?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 географии старшеклассника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объясняет не только размещение стран, но и их связи. После НТР эти связи стали глобальными: производство, финансы, информация и логистика формируют единую систему мирового хозяйства.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0775" y="3317550"/>
            <a:ext cx="221100" cy="221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02350" y="1615350"/>
            <a:ext cx="221100" cy="221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47375" y="1637460"/>
            <a:ext cx="221100" cy="17688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мировое хозяйство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12874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экономики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7595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мирового хозяйства — хозяйства отдельных стран, которые через торговлю, инвестиции и обмен технологиями включаются в общую систему международных связей.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128745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обмен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разработки, цифровые решения и управленческие практики распространяются быстрее товаров, поэтому доступ к знаниям становится таким же важным ресурсом, как сырьё или капитал.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540100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ТНК и организации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Транснациональные корпорации и международные экономические организации координируют производство, инвестиции и правила торговли, влияя на развитие целых отраслей и стран.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4029800" y="1481675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Финансы и банки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350187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7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банковская система обеспечивает движение капитала между регионами, поддерживает внешнюю торговлю и связывает промышленные центры с мировыми финансовыми рынками.
</a:t>
            </a:r>
            <a:endParaRPr lang="en-US" sz="807" dirty="0"/>
          </a:p>
        </p:txBody>
      </p:sp>
      <p:sp>
        <p:nvSpPr>
          <p:cNvPr id="23" name="Text 10"/>
          <p:cNvSpPr txBox="1"/>
          <p:nvPr/>
        </p:nvSpPr>
        <p:spPr>
          <a:xfrm>
            <a:off x="67721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потоки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62442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порты, железные дороги, авиация и контейнерные перевозки соединяют производителей и потребителей, ускоряя обращение сырья, полуфабрикатов и готовой продукции.
</a:t>
            </a:r>
            <a:endParaRPr lang="en-US" sz="86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738634"/>
            <a:ext cx="4876200" cy="15560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центра мировой экономики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мировых центров показывает их специализацию и различия в роли в хозяйстве.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центра объединяют высокий уровень технологий, крупные рынки и сильные финансовые узлы, но отличаются специализацией и структурой хозяйства.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банк, ВТО, ООН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разделение труда: кто на чём специализируется
</a:t>
            </a:r>
            <a:endParaRPr lang="en-US" sz="2604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Энергетическое сырьё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Персидского залива, прежде всего Саудовская Аравия, опираются на добычу и экспорт нефти и газа, используя природные ресурсы как главный источник доходов и внешней торговли.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экспорт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Китай, Южная Корея и Япония сосредоточены на электронике, машиностроении и сложной промышленной продукции, где решающими становятся технологии, качество управления и масштаб производства.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Финансы и услуги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 Великобритания выделяются развитой сферой финансовых услуг, консалтинга и управления капиталом, что усиливает их роль в международных экономических связях.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33600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 и аутсорсинг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сформировала заметную специализацию в сфере ИТ-сервисов и аутсорсинга, где конкурентным преимуществом стали квалифицированные кадры, языковая подготовка и цифровая инфраструктура.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Отраслевая структура мировой экономики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Наукоёмкие отрасли быстрее всего меняют облик хозяйства, потому что именно они создают новые технологии и стандарты производства.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услуг и рост наукоёмких отраслей показывают, что мировая экономика всё сильнее опирается на знания и цифровые решения.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Всемирного банка и ООН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2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Сущность научно-технической революции
</a:t>
            </a:r>
            <a:endParaRPr lang="en-US" sz="2725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становится производительной силой
</a:t>
            </a:r>
            <a:pPr algn="l" indent="0" marL="0">
              <a:lnSpc>
                <a:spcPct val="100000"/>
              </a:lnSpc>
              <a:buNone/>
            </a:pPr>
            <a:r>
              <a:rPr lang="en-US" sz="53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НТР означает, что научные знания напрямую влияют на выпуск продукции, качество услуг и организацию производства, а не остаются только результатом теоретических исследований.
</a:t>
            </a:r>
            <a:endParaRPr lang="en-US" sz="1163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и электронизация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всё шире использует роботы, датчики, вычислительные системы и электронное управление, благодаря чему повышаются точность, скорость и стабильность технологических процессов.
</a:t>
            </a:r>
            <a:endParaRPr lang="en-US" sz="1070" dirty="0"/>
          </a:p>
        </p:txBody>
      </p:sp>
      <p:sp>
        <p:nvSpPr>
          <p:cNvPr id="12" name="Text 4"/>
          <p:cNvSpPr txBox="1"/>
          <p:nvPr/>
        </p:nvSpPr>
        <p:spPr>
          <a:xfrm>
            <a:off x="6206520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обновление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устаревают значительно быстрее, поэтому страны и компании вынуждены постоянно инвестировать в исследования, образование и обновление производственной базы.
</a:t>
            </a:r>
            <a:endParaRPr lang="en-US" sz="1299" dirty="0"/>
          </a:p>
        </p:txBody>
      </p:sp>
      <p:sp>
        <p:nvSpPr>
          <p:cNvPr id="13" name="Text 5"/>
          <p:cNvSpPr txBox="1"/>
          <p:nvPr/>
        </p:nvSpPr>
        <p:spPr>
          <a:xfrm>
            <a:off x="3462292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материалы и 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композитов, биотехнологий, космических разработок и современной химии расширяет возможности экономики и создаёт отрасли, которых раньше не существовало.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НТР меняет производство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 научной идеи к изменениям в экономике и занятости.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1016" y="1372511"/>
            <a:ext cx="2712656" cy="33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связь как инфраструктура глобализации
</a:t>
            </a:r>
            <a:endParaRPr lang="en-US" sz="2604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товаров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Контейнерные перевозки, морские порты и авиация резко сократили сроки доставки, поэтому мировая торговля стала быстрее реагировать на спрос и изменения цен.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 реальном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Оптоволоконные линии, спутники и цифровые сети позволяют мгновенно обмениваться данными, управлять поставками и координировать работу компаний на разных континентах.
</a:t>
            </a:r>
            <a:endParaRPr lang="en-US" sz="1299" dirty="0"/>
          </a:p>
        </p:txBody>
      </p:sp>
      <p:sp>
        <p:nvSpPr>
          <p:cNvPr id="13" name="Text 4"/>
          <p:cNvSpPr txBox="1"/>
          <p:nvPr/>
        </p:nvSpPr>
        <p:spPr>
          <a:xfrm>
            <a:off x="68156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Стратегические узлы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хабы, транспортные коридоры и дата-центры концентрируют потоки людей, грузов и информации, а значит, приобретают особое экономическое значение.
</a:t>
            </a:r>
            <a:endParaRPr lang="en-US" sz="1299" dirty="0"/>
          </a:p>
        </p:txBody>
      </p:sp>
      <p:sp>
        <p:nvSpPr>
          <p:cNvPr id="14" name="Text 5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география потоков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инфраструктуры меняет роль территорий: выигрывают те страны и города, которые способны быстро подключаться к глобальным маршрутам и коммуникациям.
</a:t>
            </a:r>
            <a:endParaRPr lang="en-US" sz="129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цифровой экономики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сервисы сделали информацию таким же важным товаром, как сырьё и промышленная продукция.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всего растут данные и онлайн-сервисы, поэтому конкурентоспособность стран всё сильнее зависит от доступа к сети и вычислительным ресурсам.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ITU, UNCTAD и World Bank, 2000–2020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3162" y="1817500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4187" y="1817500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3237" y="3554975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4262" y="3554975"/>
            <a:ext cx="197925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2237" y="3554975"/>
            <a:ext cx="197925" cy="226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22850" y="397250"/>
            <a:ext cx="78471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ТНК в мировой экономике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3845550" y="1722250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Работают в разных странах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3313850" y="2300850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Транснациональные корпорации выстраивают производство и продажи сразу на нескольких рынках, чтобы быстрее доставлять товары, снижать издержки и гибко реагировать на спрос в разных регионах мира.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6636575" y="1722250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Связывают цепочки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04875" y="2300850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распределяют по странам отдельные этапы работы: исследования, сборку, маркетинг, логистику и сервис. Это делает мировую экономику тесно взаимосвязанной и усиливает зависимость стран друг от друга.
</a:t>
            </a:r>
            <a:endParaRPr lang="en-US" sz="800" dirty="0"/>
          </a:p>
        </p:txBody>
      </p:sp>
      <p:sp>
        <p:nvSpPr>
          <p:cNvPr id="18" name="Text 6"/>
          <p:cNvSpPr txBox="1"/>
          <p:nvPr/>
        </p:nvSpPr>
        <p:spPr>
          <a:xfrm>
            <a:off x="3845550" y="3459725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Управляют капиталом и технологиями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313850" y="3996925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ТНК контролируют значительные инвестиции, патенты и управленческие решения. Через них новые технологии быстрее распространяются по миру, но одновременно возрастает влияние частного бизнеса на экономику стран.
</a:t>
            </a:r>
            <a:endParaRPr lang="en-US" sz="763" dirty="0"/>
          </a:p>
        </p:txBody>
      </p:sp>
      <p:sp>
        <p:nvSpPr>
          <p:cNvPr id="20" name="Text 8"/>
          <p:cNvSpPr txBox="1"/>
          <p:nvPr/>
        </p:nvSpPr>
        <p:spPr>
          <a:xfrm>
            <a:off x="6636575" y="3459725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 логистические узлы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6104875" y="3996925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Склады, порты, распределительные центры и сервисные базы помогают ТНК быстро перемещать компоненты и готовую продукцию. В результате транспорт и логистика становятся важнейшей частью их стратегии.
</a:t>
            </a:r>
            <a:endParaRPr lang="en-US" sz="800" dirty="0"/>
          </a:p>
        </p:txBody>
      </p:sp>
      <p:sp>
        <p:nvSpPr>
          <p:cNvPr id="22" name="Text 10"/>
          <p:cNvSpPr txBox="1"/>
          <p:nvPr/>
        </p:nvSpPr>
        <p:spPr>
          <a:xfrm>
            <a:off x="1095363" y="3459725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Выбирают выгодные площадки
</a:t>
            </a:r>
            <a:endParaRPr lang="en-US" sz="1100" dirty="0"/>
          </a:p>
        </p:txBody>
      </p:sp>
      <p:sp>
        <p:nvSpPr>
          <p:cNvPr id="23" name="Text 11"/>
          <p:cNvSpPr txBox="1"/>
          <p:nvPr/>
        </p:nvSpPr>
        <p:spPr>
          <a:xfrm>
            <a:off x="522825" y="3996925"/>
            <a:ext cx="25383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Филиалы и заводы размещаются там, где ниже издержки, лучше инфраструктура или ближе рынки сбыта. Поэтому в одной стране может находиться разработка, а в другой — массовое производство.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561" y="1531950"/>
            <a:ext cx="5903779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размещения предприятий в условиях НТР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материалы по мировой экономике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какие факторы особенно важны для разных типов производства в эпоху научно-технической революции.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НТР усиливает значение науки, кадров и экологии: для высокотехнологичных отраслей решающими становятся знания, инфраструктура и доступ к инновационным ресурсам.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477" y="1333500"/>
            <a:ext cx="2682013" cy="34458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рождаются инновации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Силиконовая долина
</a:t>
            </a:r>
            <a:pPr algn="l" indent="0" marL="0">
              <a:lnSpc>
                <a:spcPct val="100000"/>
              </a:lnSpc>
              <a:buNone/>
            </a:pPr>
            <a:r>
              <a:rPr lang="en-US" sz="54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пример научно-технологического кластера, где рядом расположены университеты, стартапы, венчурный капитал и крупнейшие IT-компании. Такая среда ускоряет обмен идеями и коммерциализацию разработок.
</a:t>
            </a:r>
            <a:endParaRPr lang="en-US" sz="1188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Бостонский кластер
</a:t>
            </a:r>
            <a:pPr algn="l" indent="0" marL="0">
              <a:lnSpc>
                <a:spcPct val="100000"/>
              </a:lnSpc>
              <a:buNone/>
            </a:pPr>
            <a:r>
              <a:rPr lang="en-US" sz="5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сосредоточены сильные университеты, медицинские центры и исследовательские лаборатории. Кластер особенно известен развитием биотехнологий, фармацевтики и прикладных исследований, связанных с наукоёмким производством.
</a:t>
            </a:r>
            <a:endParaRPr lang="en-US" sz="1148" dirty="0"/>
          </a:p>
        </p:txBody>
      </p:sp>
      <p:sp>
        <p:nvSpPr>
          <p:cNvPr id="13" name="Text 4"/>
          <p:cNvSpPr txBox="1"/>
          <p:nvPr/>
        </p:nvSpPr>
        <p:spPr>
          <a:xfrm>
            <a:off x="701027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Цукуба и Бангалор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Цукуба в Японии и Бангалор в Индии показывают, что технополисы могут возникать не только в США. Они усиливают научные связи, готовят кадры и привлекают международные компании.
</a:t>
            </a:r>
            <a:endParaRPr lang="en-US" sz="1299" dirty="0"/>
          </a:p>
        </p:txBody>
      </p:sp>
      <p:sp>
        <p:nvSpPr>
          <p:cNvPr id="14" name="Text 5"/>
          <p:cNvSpPr txBox="1"/>
          <p:nvPr/>
        </p:nvSpPr>
        <p:spPr>
          <a:xfrm>
            <a:off x="3440554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Шэньчжэнь
</a:t>
            </a:r>
            <a:pPr algn="l" indent="0" marL="0">
              <a:lnSpc>
                <a:spcPct val="100000"/>
              </a:lnSpc>
              <a:buNone/>
            </a:pPr>
            <a:r>
              <a:rPr lang="en-US" sz="57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Шэньчжэнь стал одним из самых быстрорастущих центров высоких технологий в Китае. Здесь особенно заметна связь между промышленностью, инженерией, экспортом и быстрым внедрением новых решений.
</a:t>
            </a:r>
            <a:endParaRPr lang="en-US" sz="123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 уровне развития стран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видны не только в экономике, но и в качестве образования, медицины, инфраструктуры и цифровых услуг.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доход и технологическая доступность, тем устойчивее развитие страны; периферийные экономики сильнее зависят от сырья и внешних рынков.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Всемирный банк, ВТО; обобщённые учебные данные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НТР мировой экономике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2850" y="1835573"/>
            <a:ext cx="3492890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производительности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72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1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и роботизация позволяют выпускать больше продукции при меньших затратах времени и труда. Это повышает эффективность предприятий и ускоряет обновление промышленности.
</a:t>
            </a:r>
            <a:endParaRPr lang="en-US" sz="1239" dirty="0"/>
          </a:p>
        </p:txBody>
      </p:sp>
      <p:sp>
        <p:nvSpPr>
          <p:cNvPr id="12" name="Text 3"/>
          <p:cNvSpPr txBox="1"/>
          <p:nvPr/>
        </p:nvSpPr>
        <p:spPr>
          <a:xfrm>
            <a:off x="522850" y="2972223"/>
            <a:ext cx="3492890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обмен знаниями
</a:t>
            </a:r>
            <a:pPr algn="l" indent="0" marL="0">
              <a:lnSpc>
                <a:spcPct val="100000"/>
              </a:lnSpc>
              <a:buNone/>
            </a:pPr>
            <a:r>
              <a:rPr lang="en-US" sz="527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6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сети сокращают расстояния между научными центрами, компаниями и университетами. Разработки распространяются быстрее, а международное сотрудничество становится более регулярным и результативным.
</a:t>
            </a:r>
            <a:endParaRPr lang="en-US" sz="1143" dirty="0"/>
          </a:p>
        </p:txBody>
      </p:sp>
      <p:sp>
        <p:nvSpPr>
          <p:cNvPr id="13" name="Text 4"/>
          <p:cNvSpPr txBox="1"/>
          <p:nvPr/>
        </p:nvSpPr>
        <p:spPr>
          <a:xfrm>
            <a:off x="522850" y="4115223"/>
            <a:ext cx="3492890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Страны, которые инвестируют в науку и технологии, получают шанс занять более выгодные позиции в мировой экономике. НТР помогает им обновлять производство и повышать качество жизни.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302370" y="1835573"/>
            <a:ext cx="3492890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отрасли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НТР создаёт рынки для биотехнологий, искусственного интеллекта, телекоммуникаций, возобновляемой энергетики и электроники. Вместе с ними появляются новые профессии и формы занятости.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302370" y="2972223"/>
            <a:ext cx="3492890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Доступные услуги
</a:t>
            </a:r>
            <a:pPr algn="l" indent="0" marL="0">
              <a:lnSpc>
                <a:spcPct val="100000"/>
              </a:lnSpc>
              <a:buNone/>
            </a:pPr>
            <a:r>
              <a:rPr lang="en-US" sz="568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Дистанционное обучение, телемедицина, онлайн-банкинг и электронная коммерция делают важные услуги доступнее для населения. Это особенно заметно в удалённых и труднодоступных районах.
</a:t>
            </a:r>
            <a:endParaRPr lang="en-US" sz="123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риски несёт технологический прогресс
</a:t>
            </a:r>
            <a:endParaRPr lang="en-US" sz="2604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профессий
</a:t>
            </a:r>
            <a:pPr algn="l" indent="0" marL="0">
              <a:lnSpc>
                <a:spcPct val="100000"/>
              </a:lnSpc>
              <a:buNone/>
            </a:pPr>
            <a:r>
              <a:rPr lang="en-US" sz="57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уменьшает потребность в ряде рутинных специальностей, поэтому работникам всё чаще нужны переобучение и новые навыки. Особенно быстро меняются отрасли, где много повторяющихся операций.
</a:t>
            </a:r>
            <a:endParaRPr lang="en-US" sz="1254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неравенства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и регионы с сильной научной базой получают больше выгод от инноваций, тогда как слабые экономики рискуют закрепиться в роли поставщиков сырья и дешёвого труда.
</a:t>
            </a:r>
            <a:endParaRPr lang="en-US" sz="1299" dirty="0"/>
          </a:p>
        </p:txBody>
      </p:sp>
      <p:sp>
        <p:nvSpPr>
          <p:cNvPr id="12" name="Text 4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цепочек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производство опирается на редкоземельные металлы, энергоносители и сложную логистику. Сбой в одном звене может остановить работу целых отраслей и крупных компаний.
</a:t>
            </a:r>
            <a:endParaRPr lang="en-US" sz="1299" dirty="0"/>
          </a:p>
        </p:txBody>
      </p:sp>
      <p:sp>
        <p:nvSpPr>
          <p:cNvPr id="13" name="Text 5"/>
          <p:cNvSpPr txBox="1"/>
          <p:nvPr/>
        </p:nvSpPr>
        <p:spPr>
          <a:xfrm>
            <a:off x="619802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нагрузка
</a:t>
            </a:r>
            <a:pPr algn="l" indent="0" marL="0">
              <a:lnSpc>
                <a:spcPct val="100000"/>
              </a:lnSpc>
              <a:buNone/>
            </a:pPr>
            <a:r>
              <a:rPr lang="en-US" sz="5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отходы, высокое энергопотребление и промышленное загрязнение усиливают давление на природу. Поэтому технологический прогресс требует строгих экологических стандартов и ответственного потребления.
</a:t>
            </a:r>
            <a:endParaRPr lang="en-US" sz="114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страны к включению в мировое хозяйство
</a:t>
            </a:r>
            <a:endParaRPr lang="en-US" sz="2575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реформы, инвестиции и модернизация создают условия для участия страны в международных экономических связях.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России в мировой экономике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остаётся крупным поставщиком нефти, природного газа, металлов, удобрений и зерна. Эти товары обеспечивают значимую часть её участия в международной торговле.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потенциал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сохраняет сильные позиции в атомной энергетике, космосе, авиастроении, ИТ и новых материалах. Эти направления важны для технологической независимости и будущего роста.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между регионами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Евразийское положение России делает особенно важными сухопутные коридоры, порты и арктические маршруты. Развитая инфраструктура повышает её значение как связующего звена между Европой и Азией.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6624" y="1406675"/>
            <a:ext cx="4325501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Термины, которые нужно знать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объединяет основные понятия темы и помогает быстро связать их с примерами из мировой и российской практики.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 темы описывают одну систему: страны, компании, технологии и рынки взаимно влияют друг на друга и меняют пространственную организацию экономики.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общеэкономические материалы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НТР изменила правила мировой экономики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Научно-техническая революция сделала знания, технологии и кадры главными ресурсами развития. Мировое хозяйство стало более связанным, но преимущества распределяются неравномерно, поэтому будущий успех зависит от инноваций и устойчивости.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2026-06-03T05:05:01Z</dcterms:created>
  <dcterms:modified xsi:type="dcterms:W3CDTF">2026-06-03T05:05:01Z</dcterms:modified>
</cp:coreProperties>
</file>