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jpeg"/><Relationship Id="rId5" Type="http://schemas.openxmlformats.org/officeDocument/2006/relationships/image" Target="../media/image-5-5.png"/><Relationship Id="rId6" Type="http://schemas.openxmlformats.org/officeDocument/2006/relationships/image" Target="../media/image-5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jpe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jpeg"/><Relationship Id="rId5" Type="http://schemas.openxmlformats.org/officeDocument/2006/relationships/image" Target="../media/image-11-5.png"/><Relationship Id="rId6" Type="http://schemas.openxmlformats.org/officeDocument/2006/relationships/image" Target="../media/image-11-6.jpe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jpeg"/><Relationship Id="rId5" Type="http://schemas.openxmlformats.org/officeDocument/2006/relationships/image" Target="../media/image-16-5.png"/><Relationship Id="rId6" Type="http://schemas.openxmlformats.org/officeDocument/2006/relationships/image" Target="../media/image-16-6.jpe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3625" y="0"/>
            <a:ext cx="4568751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19200" y="1051550"/>
            <a:ext cx="6587100" cy="295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Типы домов: основные понятия и центральные темы
</a:t>
            </a:r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Изучаем разнообразие жилищ с учётом культуры, климата и технологий
</a:t>
            </a:r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3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3625" y="0"/>
            <a:ext cx="4568751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36875" y="1577400"/>
            <a:ext cx="4023000" cy="198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и культура формирования жилища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Жилище эволюционировало благодаря технологиям, климату и социуму. Его форма отражает традиции разных народов и влияет на современные стандарты жилья.
</a:t>
            </a:r>
            <a:endParaRPr lang="en-US" sz="2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11925" y="758837"/>
            <a:ext cx="6762300" cy="86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Частные дома: коттеджи, дачи, усадьбы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684125" y="1951300"/>
            <a:ext cx="2310300" cy="23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Частные дома предназначены для одной семьи, обеспечивая комфорт, приватность и возможность самостоятельного благоустройства прилегающей территории.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6149575" y="1951300"/>
            <a:ext cx="2310300" cy="23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усадьбы символизируют престиж и значительные земельные владения с богатой культурной наследственностью.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3416850" y="1951300"/>
            <a:ext cx="2310300" cy="23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России коттеджи и дачи широко распространены как места постоянного или сезонного проживания с отличиями в размерах и планировках.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1850" y="403425"/>
            <a:ext cx="76491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Многоквартирные дома: особенности городской среды
</a:t>
            </a:r>
            <a:endParaRPr lang="en-US" sz="1900" dirty="0"/>
          </a:p>
        </p:txBody>
      </p:sp>
      <p:sp>
        <p:nvSpPr>
          <p:cNvPr id="6" name="Text 1"/>
          <p:cNvSpPr txBox="1"/>
          <p:nvPr/>
        </p:nvSpPr>
        <p:spPr>
          <a:xfrm>
            <a:off x="826250" y="3351875"/>
            <a:ext cx="34371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Наличие инфраструктуры и удобства транспорта делают многоквартирные дома практичным выбором для жителей городов.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26275" y="1537450"/>
            <a:ext cx="34371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многоэтажные здания, объединяющие множество семей в одном комплексе для эффективного использования городской территории.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362900" y="1537450"/>
            <a:ext cx="34371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Популярные конструкции включают панельные, кирпичные, монолитные и блочные здания, различающиеся материалами и долговечностью.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5362900" y="3351875"/>
            <a:ext cx="34371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Общая социальная среда формирует навыки совместного взаимодействия и понимания правил совместного проживания.
</a:t>
            </a:r>
            <a:endParaRPr lang="en-US" sz="1200" dirty="0"/>
          </a:p>
        </p:txBody>
      </p:sp>
      <p:sp>
        <p:nvSpPr>
          <p:cNvPr id="10" name="Text 5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7775" y="1422730"/>
            <a:ext cx="2665200" cy="156164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10975" y="1422730"/>
            <a:ext cx="2665200" cy="156164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263225" y="1423329"/>
            <a:ext cx="2667600" cy="1560442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434715" y="3142786"/>
            <a:ext cx="25104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Высотные здания в мегаполисах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Москве и Санкт-Петербурге высокие дома создают плотную застройку, экономя полезное пространство и формируя уникальный городской облик.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3388125" y="3142786"/>
            <a:ext cx="25104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Малоэтажная пригородная застройка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Пригороды предпочитают низкие дома, обеспечивающие большую приватность и связь с природой, чем типовые многоэтажки.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6341187" y="3142786"/>
            <a:ext cx="25104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Архитектурные стили по эпохам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советских панельных конструкций до современных стеклянных фасадов и таунхаусов — архитектура отражает историю и технологии строительства.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351850" y="403425"/>
            <a:ext cx="80655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этажности и архитектуры домов
</a:t>
            </a:r>
            <a:endParaRPr lang="en-US" sz="19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30800" y="1609477"/>
            <a:ext cx="4534800" cy="161609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99650" y="4356225"/>
            <a:ext cx="37071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80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Росстат, 2022
</a:t>
            </a:r>
            <a:endParaRPr lang="en-US" sz="808" dirty="0"/>
          </a:p>
        </p:txBody>
      </p:sp>
      <p:sp>
        <p:nvSpPr>
          <p:cNvPr id="5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74475" y="632150"/>
            <a:ext cx="3749700" cy="35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основных типов домов
</a:t>
            </a:r>
            <a:pPr algn="l" indent="0" marL="0">
              <a:lnSpc>
                <a:spcPct val="120000"/>
              </a:lnSpc>
              <a:buNone/>
            </a:pPr>
            <a:r>
              <a:rPr lang="en-US" sz="2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иллюстрирует вместимость, материалы и стоимости владения разных жилищ с акцентом на безопасность и энергоэффективность.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Коттеджи предлагают автономность ценой больших затрат, а многоквартирные дома — экономию и инфраструктуру.
</a:t>
            </a:r>
            <a:endParaRPr lang="en-US" sz="2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4616" y="1929071"/>
            <a:ext cx="423000" cy="376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68290" y="1947871"/>
            <a:ext cx="423000" cy="338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5746" y="3545190"/>
            <a:ext cx="423000" cy="376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79422" y="3545190"/>
            <a:ext cx="423000" cy="376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3888" y="791400"/>
            <a:ext cx="84162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0"/>
              </a:lnSpc>
              <a:buNone/>
            </a:pPr>
            <a:r>
              <a:rPr lang="en-US" sz="202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Временные и мобильные дома: основные типы
</a:t>
            </a:r>
            <a:endParaRPr lang="en-US" sz="2020" dirty="0"/>
          </a:p>
        </p:txBody>
      </p:sp>
      <p:sp>
        <p:nvSpPr>
          <p:cNvPr id="8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55750" y="2426050"/>
            <a:ext cx="3873000" cy="76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4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Используются в экспедициях и туристических походах, отличаются лёгкостью и быстротой разбора и сбора.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1070700" y="1909325"/>
            <a:ext cx="3357900" cy="4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Палатки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4979450" y="2421725"/>
            <a:ext cx="3841500" cy="76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4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Мобильные помещения на строительных площадках, обеспечивают временное жильё и офисы с базовым комфортом.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5463150" y="1909325"/>
            <a:ext cx="3357900" cy="4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Бытовки
</a:t>
            </a:r>
            <a:endParaRPr lang="en-US" sz="1500" dirty="0"/>
          </a:p>
        </p:txBody>
      </p:sp>
      <p:sp>
        <p:nvSpPr>
          <p:cNvPr id="13" name="Text 6"/>
          <p:cNvSpPr txBox="1"/>
          <p:nvPr/>
        </p:nvSpPr>
        <p:spPr>
          <a:xfrm>
            <a:off x="544625" y="4081075"/>
            <a:ext cx="3852900" cy="76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4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Быстро монтируемые конструкции для временных офисов и жилья при чрезвычайных ситуациях.
</a:t>
            </a:r>
            <a:endParaRPr lang="en-US" sz="1000" dirty="0"/>
          </a:p>
        </p:txBody>
      </p:sp>
      <p:sp>
        <p:nvSpPr>
          <p:cNvPr id="14" name="Text 7"/>
          <p:cNvSpPr txBox="1"/>
          <p:nvPr/>
        </p:nvSpPr>
        <p:spPr>
          <a:xfrm>
            <a:off x="1070700" y="3525450"/>
            <a:ext cx="3326700" cy="4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Модульные контейнеры
</a:t>
            </a:r>
            <a:endParaRPr lang="en-US" sz="1500" dirty="0"/>
          </a:p>
        </p:txBody>
      </p:sp>
      <p:sp>
        <p:nvSpPr>
          <p:cNvPr id="15" name="Text 8"/>
          <p:cNvSpPr txBox="1"/>
          <p:nvPr/>
        </p:nvSpPr>
        <p:spPr>
          <a:xfrm>
            <a:off x="4968275" y="4073925"/>
            <a:ext cx="3852900" cy="76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4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Обеспечивают мобильность, легкую транспортировку и возможность быстрой установки на новом месте.
</a:t>
            </a:r>
            <a:endParaRPr lang="en-US" sz="1000" dirty="0"/>
          </a:p>
        </p:txBody>
      </p:sp>
      <p:sp>
        <p:nvSpPr>
          <p:cNvPr id="16" name="Text 9"/>
          <p:cNvSpPr txBox="1"/>
          <p:nvPr/>
        </p:nvSpPr>
        <p:spPr>
          <a:xfrm>
            <a:off x="5463150" y="3525450"/>
            <a:ext cx="3357900" cy="4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Переносные дома
</a:t>
            </a:r>
            <a:endParaRPr lang="en-US" sz="15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6600" y="1422496"/>
            <a:ext cx="4102500" cy="233970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17275" y="1421767"/>
            <a:ext cx="4112100" cy="234116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69175" y="3853131"/>
            <a:ext cx="3863100" cy="62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Бунгало — одноэтажный дом с крыльцом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Бунгало популярны в тёплых регионах, подчёркивают связь с природой и комфорт сезонного отдыха на свежем воздухе.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4929025" y="3853131"/>
            <a:ext cx="3863100" cy="62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Шале — традиционное жилище горных районов
</a:t>
            </a:r>
            <a:pPr algn="l" indent="0" marL="0">
              <a:lnSpc>
                <a:spcPct val="130039"/>
              </a:lnSpc>
              <a:buNone/>
            </a:pPr>
            <a:r>
              <a:rPr lang="en-US" sz="1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1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крутонаклонной крышей для снежных зим, шале обеспечивают защиту и уют, широко распространены в Альпах и Карпатах.
</a:t>
            </a:r>
            <a:endParaRPr lang="en-US" sz="1340" dirty="0"/>
          </a:p>
        </p:txBody>
      </p:sp>
      <p:sp>
        <p:nvSpPr>
          <p:cNvPr id="10" name="Text 3"/>
          <p:cNvSpPr txBox="1"/>
          <p:nvPr/>
        </p:nvSpPr>
        <p:spPr>
          <a:xfrm>
            <a:off x="351850" y="403425"/>
            <a:ext cx="80655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Загородные дома: бунгало и шале
</a:t>
            </a:r>
            <a:endParaRPr lang="en-US" sz="19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3275" y="1422987"/>
            <a:ext cx="4096200" cy="156007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16800" y="1421892"/>
            <a:ext cx="4112100" cy="1562116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1850" y="403425"/>
            <a:ext cx="80655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Таунхаусы и дуплексы: особенности и применение
</a:t>
            </a:r>
            <a:endParaRPr lang="en-US" sz="1900" dirty="0"/>
          </a:p>
        </p:txBody>
      </p:sp>
      <p:sp>
        <p:nvSpPr>
          <p:cNvPr id="7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469169" y="3142786"/>
            <a:ext cx="38631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Таунхаусы — компактные секционные дома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Объединяют преимущества частного дома с удобствами квартиры, имеют отдельные входы и небольшой участок земли.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929032" y="3142786"/>
            <a:ext cx="38631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Дуплексы — дома на две семьи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Состоят из двух изолированных секций с независимыми коммуникациями, популярны в пригородах и новых жилых комплексах.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8950" y="283725"/>
            <a:ext cx="6628500" cy="13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Экологичные дома: экохаусы и пассивные здания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5413100" y="2641825"/>
            <a:ext cx="2226300" cy="208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России развиваются стандарты «зелёного» строительства, стимулирующие создание устойчивых и комфортных домов.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188950" y="2641825"/>
            <a:ext cx="2226300" cy="208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Экохаусы используют возобновляемые материалы и технологии для минимизации воздействия на окружающую среду.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2799350" y="2641825"/>
            <a:ext cx="2226300" cy="208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Пассивные дома обладают высокой теплоизоляцией, рекуперацией тепла и энергоэффективностью, сокращая расходы на отопление.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7775" y="1422652"/>
            <a:ext cx="2665800" cy="227009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10375" y="1422727"/>
            <a:ext cx="2665800" cy="227009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262975" y="1422727"/>
            <a:ext cx="2665800" cy="2270095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10" name="Text 1"/>
          <p:cNvSpPr txBox="1"/>
          <p:nvPr/>
        </p:nvSpPr>
        <p:spPr>
          <a:xfrm>
            <a:off x="434725" y="3763124"/>
            <a:ext cx="2510400" cy="6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2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Землянки как адаптация к суровому климату
</a:t>
            </a:r>
            <a:pPr algn="l" indent="0" marL="0">
              <a:lnSpc>
                <a:spcPct val="130039"/>
              </a:lnSpc>
              <a:buNone/>
            </a:pPr>
            <a:r>
              <a:rPr lang="en-US" sz="14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14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Землянки представляли собой полузаглубленные сооружения, что обеспечивало естественную теплоизоляцию. Они были распространены в северных и восточных регионах, где климат требовал защиты от холода и ветров.
</a:t>
            </a:r>
            <a:endParaRPr lang="en-US" sz="1024" dirty="0"/>
          </a:p>
        </p:txBody>
      </p:sp>
      <p:sp>
        <p:nvSpPr>
          <p:cNvPr id="11" name="Text 2"/>
          <p:cNvSpPr txBox="1"/>
          <p:nvPr/>
        </p:nvSpPr>
        <p:spPr>
          <a:xfrm>
            <a:off x="3388125" y="3763124"/>
            <a:ext cx="2510400" cy="6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2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Русская изба — символ деревенской культуры
</a:t>
            </a:r>
            <a:pPr algn="l" indent="0" marL="0">
              <a:lnSpc>
                <a:spcPct val="130039"/>
              </a:lnSpc>
              <a:buNone/>
            </a:pPr>
            <a:r>
              <a:rPr lang="en-US" sz="14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14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Изба строилась из массивных брёвен, формируя прочное и тёплое жилище. Этот тип дома стал основой для многих традиционных поселений и отражал народные строительные традиции.
</a:t>
            </a:r>
            <a:endParaRPr lang="en-US" sz="1024" dirty="0"/>
          </a:p>
        </p:txBody>
      </p:sp>
      <p:sp>
        <p:nvSpPr>
          <p:cNvPr id="12" name="Text 3"/>
          <p:cNvSpPr txBox="1"/>
          <p:nvPr/>
        </p:nvSpPr>
        <p:spPr>
          <a:xfrm>
            <a:off x="6341177" y="3763124"/>
            <a:ext cx="2510400" cy="6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Хижины и национальные традиции
</a:t>
            </a:r>
            <a:pPr algn="l" indent="0" marL="0">
              <a:lnSpc>
                <a:spcPct val="130039"/>
              </a:lnSpc>
              <a:buNone/>
            </a:pPr>
            <a:r>
              <a:rPr lang="en-US" sz="15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15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Хижины, например вигвамы у североамериканских индейцев и юрты у кочевых народов, приспособлены к местным климатическим и социальным обстоятельствам, обеспечивая мобильность и удобство использования.
</a:t>
            </a:r>
            <a:endParaRPr lang="en-US" sz="1116" dirty="0"/>
          </a:p>
        </p:txBody>
      </p:sp>
      <p:sp>
        <p:nvSpPr>
          <p:cNvPr id="13" name="Text 4"/>
          <p:cNvSpPr txBox="1"/>
          <p:nvPr/>
        </p:nvSpPr>
        <p:spPr>
          <a:xfrm>
            <a:off x="351850" y="403425"/>
            <a:ext cx="80655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жилища — разнообразие традиций и конструкций
</a:t>
            </a:r>
            <a:endParaRPr lang="en-US" sz="19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275598" y="3971549"/>
            <a:ext cx="5113200" cy="7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Инновационные материалы, такие как лёгкие композиты и энергоэффективные изоляционные материалы, способствуют созданию устойчивых и комфортных жилищ будущего.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3442350" y="3145091"/>
            <a:ext cx="5113200" cy="7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Технология 3D-печати позволяет быстро создавать сложные конструктивные элементы, снижая затраты и делая жильё более доступным, особенно в малообеспеченных регионах.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3618383" y="2370233"/>
            <a:ext cx="5113200" cy="65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Каркасные технологии ускоряют процесс строительства и минимизируют отходы, одновременно повышая энергоэффективность и снижая общие затраты на возведение зданий.
</a:t>
            </a:r>
            <a:endParaRPr lang="en-US" sz="1200" dirty="0"/>
          </a:p>
        </p:txBody>
      </p:sp>
      <p:sp>
        <p:nvSpPr>
          <p:cNvPr id="6" name="Text 3"/>
          <p:cNvSpPr txBox="1"/>
          <p:nvPr/>
        </p:nvSpPr>
        <p:spPr>
          <a:xfrm>
            <a:off x="3796998" y="1595375"/>
            <a:ext cx="5113200" cy="65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Монолитное строительство обеспечивает повышенную прочность и сейсмоустойчивость, позволяя создавать уникальные архитектурные решения и значительно продлевать срок службы зданий.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397250" y="456000"/>
            <a:ext cx="76491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технологии строительства и новые материалы
</a:t>
            </a:r>
            <a:endParaRPr lang="en-US" sz="1900" dirty="0"/>
          </a:p>
        </p:txBody>
      </p:sp>
      <p:sp>
        <p:nvSpPr>
          <p:cNvPr id="8" name="Text 5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30800" y="633615"/>
            <a:ext cx="4534800" cy="356782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330800" y="4356225"/>
            <a:ext cx="4434300" cy="33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Росреестр, 2023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74475" y="1103750"/>
            <a:ext cx="3763800" cy="32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Жилищный фонд России по типам домов
</a:t>
            </a:r>
            <a:pPr algn="l" indent="0" marL="0">
              <a:lnSpc>
                <a:spcPct val="120000"/>
              </a:lnSpc>
              <a:buNone/>
            </a:pPr>
            <a:r>
              <a:rPr lang="en-US" sz="2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последние годы наблюдается рост популярности загородных коттеджей на фоне сокращения панельного домостроения в городах.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отражают тенденцию к разнообразию форм жилья и смещению интереса населения в сторону частных домов с повышенным комфортом.
</a:t>
            </a:r>
            <a:endParaRPr lang="en-US" sz="2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91816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14773" y="2213450"/>
            <a:ext cx="317700" cy="282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428748" y="3333450"/>
            <a:ext cx="317700" cy="3177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011523" y="2227570"/>
            <a:ext cx="317700" cy="25416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63900" y="375000"/>
            <a:ext cx="84162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особенности плавающих домов
</a:t>
            </a:r>
            <a:endParaRPr lang="en-US" sz="2200" dirty="0"/>
          </a:p>
        </p:txBody>
      </p:sp>
      <p:sp>
        <p:nvSpPr>
          <p:cNvPr id="10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321900" y="1948300"/>
            <a:ext cx="3255900" cy="81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 на понтонных платформах
</a:t>
            </a:r>
            <a:pPr algn="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4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Плавающие дома строятся на специальных платформах, обеспечивающих устойчивость и безопасность при изменениях уровня воды.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2944050" y="3861875"/>
            <a:ext cx="3255900" cy="81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Экологичный и адаптивный дизайн
</a:t>
            </a:r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4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дома минимизируют воздействие на природу и расширяют жилую площадь в условиях дефицита земли у водных объектов.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5546735" y="1948292"/>
            <a:ext cx="3255900" cy="81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Применение в городах с наводнениями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Города, такие как Амстердам и Санкт-Петербург, внедряют плавающие жилые комплексы для борьбы с сезонными подтоплениями.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3275" y="1422987"/>
            <a:ext cx="4096200" cy="156007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16800" y="1421892"/>
            <a:ext cx="4112100" cy="1562116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1850" y="403425"/>
            <a:ext cx="80655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мобильные жилища: комфорт и свобода
</a:t>
            </a:r>
            <a:endParaRPr lang="en-US" sz="1900" dirty="0"/>
          </a:p>
        </p:txBody>
      </p:sp>
      <p:sp>
        <p:nvSpPr>
          <p:cNvPr id="7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469169" y="3142786"/>
            <a:ext cx="38631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Мобильные дома — удобство перемещения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Мобильные дома позволяют сменить место жительства без потери комфорта. Популярны в странах с развитой инфраструктурой, такой формат набирает популярность и в России среди дачников.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929032" y="3142786"/>
            <a:ext cx="38631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Автодома — жильё и транспорт в одном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 на колесах оснащены всеми бытовыми удобствами и подходят для долгих путешествий и сезонного проживания, сочетая автономность с мобильностью.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7775" y="1422652"/>
            <a:ext cx="2665800" cy="227009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10375" y="1422727"/>
            <a:ext cx="2665800" cy="227009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262975" y="1422727"/>
            <a:ext cx="2665800" cy="2270095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10" name="Text 1"/>
          <p:cNvSpPr txBox="1"/>
          <p:nvPr/>
        </p:nvSpPr>
        <p:spPr>
          <a:xfrm>
            <a:off x="434725" y="3763124"/>
            <a:ext cx="2510400" cy="6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Быстрое и экономичное строительство
</a:t>
            </a:r>
            <a:pPr algn="l" indent="0" marL="0">
              <a:lnSpc>
                <a:spcPct val="130039"/>
              </a:lnSpc>
              <a:buNone/>
            </a:pPr>
            <a:r>
              <a:rPr lang="en-US" sz="16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16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4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морских контейнеров позволяет сократить сроки и стоимость возведения жилья, что актуально для срочного и массового размещения людей.
</a:t>
            </a:r>
            <a:endParaRPr lang="en-US" sz="1151" dirty="0"/>
          </a:p>
        </p:txBody>
      </p:sp>
      <p:sp>
        <p:nvSpPr>
          <p:cNvPr id="11" name="Text 2"/>
          <p:cNvSpPr txBox="1"/>
          <p:nvPr/>
        </p:nvSpPr>
        <p:spPr>
          <a:xfrm>
            <a:off x="3388125" y="3763124"/>
            <a:ext cx="2510400" cy="6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в городах России и Европы
</a:t>
            </a:r>
            <a:pPr algn="l" indent="0" marL="0">
              <a:lnSpc>
                <a:spcPct val="130039"/>
              </a:lnSpc>
              <a:buNone/>
            </a:pPr>
            <a:r>
              <a:rPr lang="en-US" sz="16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16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Жилые комплексы из контейнеров появились в Москве, Санкт-Петербурге и Амстердаме, предлагая современные решения для временного и постоянного жилья.
</a:t>
            </a:r>
            <a:endParaRPr lang="en-US" sz="1128" dirty="0"/>
          </a:p>
        </p:txBody>
      </p:sp>
      <p:sp>
        <p:nvSpPr>
          <p:cNvPr id="12" name="Text 3"/>
          <p:cNvSpPr txBox="1"/>
          <p:nvPr/>
        </p:nvSpPr>
        <p:spPr>
          <a:xfrm>
            <a:off x="6341177" y="3763124"/>
            <a:ext cx="2510400" cy="6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Экологический аспект и переработка
</a:t>
            </a:r>
            <a:pPr algn="l" indent="0" marL="0">
              <a:lnSpc>
                <a:spcPct val="130039"/>
              </a:lnSpc>
              <a:buNone/>
            </a:pPr>
            <a:r>
              <a:rPr lang="en-US" sz="16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16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2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строительство способствует вторичной переработке металлических конструкций, снижая нагрузку на природные ресурсы и уменьшает строительные отходы.
</a:t>
            </a:r>
            <a:endParaRPr lang="en-US" sz="1120" dirty="0"/>
          </a:p>
        </p:txBody>
      </p:sp>
      <p:sp>
        <p:nvSpPr>
          <p:cNvPr id="13" name="Text 4"/>
          <p:cNvSpPr txBox="1"/>
          <p:nvPr/>
        </p:nvSpPr>
        <p:spPr>
          <a:xfrm>
            <a:off x="351850" y="403425"/>
            <a:ext cx="80655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 из контейнеров: инновации в строительстве
</a:t>
            </a:r>
            <a:endParaRPr lang="en-US" sz="19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1850" y="403425"/>
            <a:ext cx="76491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будущего: концепции «умного» жилья
</a:t>
            </a:r>
            <a:endParaRPr lang="en-US" sz="1900" dirty="0"/>
          </a:p>
        </p:txBody>
      </p:sp>
      <p:sp>
        <p:nvSpPr>
          <p:cNvPr id="6" name="Text 1"/>
          <p:cNvSpPr txBox="1"/>
          <p:nvPr/>
        </p:nvSpPr>
        <p:spPr>
          <a:xfrm>
            <a:off x="826250" y="3351875"/>
            <a:ext cx="34371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Системы распознавания лиц и голосовые ассистенты упрощают взаимодействие с домашними устройствами, делая управление интуитивным и доступным для всех членов семьи.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26275" y="1537450"/>
            <a:ext cx="34371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Интеллектуальные системы управления создают комфорт, автоматически регулируя отопление, освещение и безопасность, снижая энергопотребление и повышая качество жизни.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362900" y="1537450"/>
            <a:ext cx="34371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Датчики и удалённое управление через мобильные приложения позволяют пользователям контролировать жильё в любом месте и в любое время, обеспечивая безопасность и экономию ресурсов.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5362900" y="3351875"/>
            <a:ext cx="34371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умных технологий стимулирует рынок и внедряется как в новостройки, так и при модернизации существующих жилых помещений.
</a:t>
            </a:r>
            <a:endParaRPr lang="en-US" sz="1200" dirty="0"/>
          </a:p>
        </p:txBody>
      </p:sp>
      <p:sp>
        <p:nvSpPr>
          <p:cNvPr id="10" name="Text 5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66600" y="1660102"/>
            <a:ext cx="3471300" cy="96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Сферические дома на Аляске оптимизированы для экстремальных морозов, обеспечивая максимальную энергоэффективность благодаря аэродинамической форме.
</a:t>
            </a:r>
            <a:endParaRPr lang="en-US" sz="1323" dirty="0"/>
          </a:p>
        </p:txBody>
      </p:sp>
      <p:sp>
        <p:nvSpPr>
          <p:cNvPr id="7" name="Text 1"/>
          <p:cNvSpPr txBox="1"/>
          <p:nvPr/>
        </p:nvSpPr>
        <p:spPr>
          <a:xfrm>
            <a:off x="5036450" y="3603452"/>
            <a:ext cx="3471300" cy="96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 на деревьях в Бразилии служат для экотуризма и творчества, подчеркивая связь с природой и альтернативные подходы к жилому пространству.
</a:t>
            </a:r>
            <a:endParaRPr lang="en-US" sz="1395" dirty="0"/>
          </a:p>
        </p:txBody>
      </p:sp>
      <p:sp>
        <p:nvSpPr>
          <p:cNvPr id="8" name="Text 2"/>
          <p:cNvSpPr txBox="1"/>
          <p:nvPr/>
        </p:nvSpPr>
        <p:spPr>
          <a:xfrm>
            <a:off x="678500" y="2610502"/>
            <a:ext cx="3471300" cy="96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3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Пещерные жилища в Испании обеспечивают естественную вентиляцию и стабильную температуру в течение всего года, являясь устойчивыми к климатическим изменениям.
</a:t>
            </a:r>
            <a:endParaRPr lang="en-US" sz="1323" dirty="0"/>
          </a:p>
        </p:txBody>
      </p:sp>
      <p:sp>
        <p:nvSpPr>
          <p:cNvPr id="9" name="Text 3"/>
          <p:cNvSpPr txBox="1"/>
          <p:nvPr/>
        </p:nvSpPr>
        <p:spPr>
          <a:xfrm>
            <a:off x="632700" y="174610"/>
            <a:ext cx="7878600" cy="88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Экзотические и уникальные типы домов в мире
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150" y="1325"/>
            <a:ext cx="4568751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92900" y="486375"/>
            <a:ext cx="4154400" cy="431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выбора жилья на образ жизни и экологию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Социальная структура и уровень приватности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 дома определяет форматы семейного общения и уровень приватности, а также распределение обязанностей по обслуживанию и содержанию жилья среди жителей.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Экологическая ответственность и энергопотребление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Экохаусы и пассивные здания оказывают положительное влияние на сокращение выбросов углекислого газа и рациональное потребление энергии, стимулируя устойчивое развитие общества.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85495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93925" y="1707700"/>
            <a:ext cx="6118500" cy="20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жилья — залог устойчивого общества
</a:t>
            </a:r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XXI веке разнообразие типов домов отражает баланс между культурой, инновациями и экологией. Современные технологии формируют комфортное, энергоэффективное и адаптивное жильё, отвечая вызовам времени.
</a:t>
            </a:r>
            <a:endParaRPr lang="en-US" sz="2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2026-05-07T21:33:12Z</dcterms:created>
  <dcterms:modified xsi:type="dcterms:W3CDTF">2026-05-07T21:33:12Z</dcterms:modified>
</cp:coreProperties>
</file>