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воды, реки и каналы: геополитика малых стран Европы
</a:t>
            </a:r>
            <a:endParaRPr lang="en-US" sz="1234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связывает страны, рынки и безопасность Европы.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речная сеть Европы имеет международное значение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реки редко ограничиваются одной страной: они переносят воду, загрязнение и риски через границы. Поэтому управление бассейнами становится вопросом не только экологии, но и экономики, транспорта и доверия между государствами.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860" y="1429990"/>
            <a:ext cx="255900" cy="22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3860" y="2092715"/>
            <a:ext cx="255900" cy="227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3860" y="2763923"/>
            <a:ext cx="255900" cy="255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34085" y="3449348"/>
            <a:ext cx="255900" cy="255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43160" y="4127123"/>
            <a:ext cx="237300" cy="271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поверхностных вод
</a:t>
            </a:r>
            <a:endParaRPr lang="en-US" sz="1812" dirty="0"/>
          </a:p>
        </p:txBody>
      </p:sp>
      <p:sp>
        <p:nvSpPr>
          <p:cNvPr id="1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  <p:sp>
        <p:nvSpPr>
          <p:cNvPr id="18" name="Text 2"/>
          <p:cNvSpPr txBox="1"/>
          <p:nvPr/>
        </p:nvSpPr>
        <p:spPr>
          <a:xfrm>
            <a:off x="360000" y="123622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образуют главные оси стока и связывают источники воды с морями. В Европе они одновременно служат природными коридорами, транспортными путями и важными зонами расселения.
</a:t>
            </a:r>
            <a:endParaRPr lang="en-US" sz="882" dirty="0"/>
          </a:p>
        </p:txBody>
      </p:sp>
      <p:sp>
        <p:nvSpPr>
          <p:cNvPr id="19" name="Text 3"/>
          <p:cNvSpPr txBox="1"/>
          <p:nvPr/>
        </p:nvSpPr>
        <p:spPr>
          <a:xfrm>
            <a:off x="360000" y="191208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накапливают пресную воду, сглаживают сезонные колебания и поддерживают местные экосистемы. Для малых стран они часто становятся резервом питьевого водоснабжения и рекреации.
</a:t>
            </a:r>
            <a:endParaRPr lang="en-US" sz="882" dirty="0"/>
          </a:p>
        </p:txBody>
      </p:sp>
      <p:sp>
        <p:nvSpPr>
          <p:cNvPr id="20" name="Text 4"/>
          <p:cNvSpPr txBox="1"/>
          <p:nvPr/>
        </p:nvSpPr>
        <p:spPr>
          <a:xfrm>
            <a:off x="360000" y="2597505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задерживают воду, уменьшают паводковый пик и служат убежищем для многих видов. Их сохранение особенно важно там, где территория ограничена и каждое изменение заметно сразу.
</a:t>
            </a:r>
            <a:endParaRPr lang="en-US" sz="882" dirty="0"/>
          </a:p>
        </p:txBody>
      </p:sp>
      <p:sp>
        <p:nvSpPr>
          <p:cNvPr id="21" name="Text 5"/>
          <p:cNvSpPr txBox="1"/>
          <p:nvPr/>
        </p:nvSpPr>
        <p:spPr>
          <a:xfrm>
            <a:off x="360000" y="3293191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создают искусственные водные связи между бассейнами и портами. Они помогают перевозкам, но требуют контроля уровня воды, шлюзов и постоянного технического обслуживания.
</a:t>
            </a:r>
            <a:endParaRPr lang="en-US" sz="882" dirty="0"/>
          </a:p>
        </p:txBody>
      </p:sp>
      <p:sp>
        <p:nvSpPr>
          <p:cNvPr id="22" name="Text 6"/>
          <p:cNvSpPr txBox="1"/>
          <p:nvPr/>
        </p:nvSpPr>
        <p:spPr>
          <a:xfrm>
            <a:off x="360000" y="3988877"/>
            <a:ext cx="4483500" cy="5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регулируют сток, запасают воду и поддерживают энергетику. Однако они меняют естественный режим рек, поэтому их используют с учётом экологических ограничений.
</a:t>
            </a:r>
            <a:endParaRPr lang="en-US" sz="8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речная система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722850" y="1311375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реки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бассейн — это вся территория, с которой вода стекает в одну реку и её притоки. Он включает верховья, долины, поймы и устье как единую систему.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722850" y="2484168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Водоразделы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Водосбор ограничен водоразделами, которые направляют сток в разные стороны. Поэтому даже небольшой участок рельефа может определять, куда пойдёт вода после дождя или таяния снега.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722850" y="3656963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рек бывает дождевым, снеговым, ледниковым и подземным. В реальности чаще действует смешанный тип, и именно он формирует сезонные колебания уровня и расхода воды.
</a:t>
            </a:r>
            <a:endParaRPr lang="en-US" sz="13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95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стока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половодье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 и ледников резко увеличивает сток. На равнинах этот подъём обычно длительнее, а в горах вода приходит быстрее и с большей силой.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248370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межень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тёплый сезон осадки уменьшаются, испарение растёт, и уровень рек часто снижается. Для многих территорий это период наибольшей чувствительности к дефициту воды.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4607417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дожди способны заметно поднять расход рек, особенно если почва уже насыщена влагой. В некоторых бассейнах именно осень становится временем устойчивого увеличения стока.
</a:t>
            </a:r>
            <a:endParaRPr lang="en-US" sz="1002" dirty="0"/>
          </a:p>
        </p:txBody>
      </p:sp>
      <p:sp>
        <p:nvSpPr>
          <p:cNvPr id="14" name="Text 5"/>
          <p:cNvSpPr txBox="1"/>
          <p:nvPr/>
        </p:nvSpPr>
        <p:spPr>
          <a:xfrm>
            <a:off x="6731126" y="1983250"/>
            <a:ext cx="2054400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накопление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сток часто замедляется, а часть воды накапливается в снеге и льде. Это создаёт основу для будущего весеннего паводка и меняет режим всей системы.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река становится международной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 проходит через множество стран, поэтому каждое решение о сбросах, плотинах и судоходстве отражается не только на одной территории, но и ниже по течению.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Дунайский пример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Рейн, Эльба и Одра показывают, что промышленность и порты часто зависят от режима воды в соседних государствах. Для навигации важны единые правила и согласованные уровни.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центр Европы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Висла и Днепр демонстрируют, как реки связывают внутренние районы с морями и одновременно создают общие риски загрязнения, паводков и дефицита воды.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морем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границы не совпадают с границами водосборов, поэтому управление требует договорённостей между странами. Иначе проблемы в верховьях быстро переходят к соседям вниз по течению.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бассейна
</a:t>
            </a:r>
            <a:endParaRPr lang="en-US" sz="9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792602"/>
            <a:ext cx="357600" cy="35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008" y="1823675"/>
            <a:ext cx="357600" cy="286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333" y="1823675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28058" y="1779515"/>
            <a:ext cx="280800" cy="374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каналов в водной сети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сокращает путь между бассейнами и позволяет избежать длинного обхода. Для торговли это означает более быстрый доступ к рынкам и портам.
</a:t>
            </a:r>
            <a:endParaRPr lang="en-US" sz="1088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бассейнов
</a:t>
            </a:r>
            <a:pPr algn="l" indent="0" marL="0">
              <a:lnSpc>
                <a:spcPct val="115000"/>
              </a:lnSpc>
              <a:buNone/>
            </a:pPr>
            <a:r>
              <a:rPr lang="en-US" sz="4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соединяют реки, озёра и морские гавани в единую сеть. Благодаря этому внутренние районы получают выход к крупным транспортным коридорам.
</a:t>
            </a:r>
            <a:endParaRPr lang="en-US" sz="1088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сложность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2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Шлюзы, дноуглубление и берегоукрепление поддерживают работу канала, но требуют постоянных затрат. Без обслуживания падает пропускная способность и растут риски для навигации.
</a:t>
            </a:r>
            <a:endParaRPr lang="en-US" sz="1073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гидрологии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2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меняет уровень воды, скорость течения и распределение стока. Поэтому его проектирование влияет не только на перевозки, но и на окружающую гидрологию.
</a:t>
            </a:r>
            <a:endParaRPr lang="en-US" sz="10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водная инфраструктура влияет на природу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6247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переносят наносы, формируют русла и создают поймы и дельты. Эти формы рельефа важны для сельского хозяйства, рыбных ресурсов и естественного обновления берегов.
</a:t>
            </a:r>
            <a:endParaRPr lang="en-US" sz="1054" dirty="0"/>
          </a:p>
        </p:txBody>
      </p:sp>
      <p:sp>
        <p:nvSpPr>
          <p:cNvPr id="13" name="Text 3"/>
          <p:cNvSpPr txBox="1"/>
          <p:nvPr/>
        </p:nvSpPr>
        <p:spPr>
          <a:xfrm>
            <a:off x="2493325" y="152592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рыб используют реки как путь к нерестилищам. Если поток перекрыт или слишком ускорен, нарушаются миграции и сокращается биоразнообразие.
</a:t>
            </a:r>
            <a:endParaRPr lang="en-US" sz="1143" dirty="0"/>
          </a:p>
        </p:txBody>
      </p:sp>
      <p:sp>
        <p:nvSpPr>
          <p:cNvPr id="14" name="Text 4"/>
          <p:cNvSpPr txBox="1"/>
          <p:nvPr/>
        </p:nvSpPr>
        <p:spPr>
          <a:xfrm>
            <a:off x="4624175" y="1525931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потока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часто выпрямляют русло и уменьшают его естественную извилистость. Это ускоряет течение, но одновременно упрощает среду обитания для растений и животных.
</a:t>
            </a:r>
            <a:endParaRPr lang="en-US" sz="1125" dirty="0"/>
          </a:p>
        </p:txBody>
      </p:sp>
      <p:sp>
        <p:nvSpPr>
          <p:cNvPr id="15" name="Text 5"/>
          <p:cNvSpPr txBox="1"/>
          <p:nvPr/>
        </p:nvSpPr>
        <p:spPr>
          <a:xfrm>
            <a:off x="6755025" y="1525910"/>
            <a:ext cx="2026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 шлюзы помогают судоходству и регулированию стока, однако дробят реку на участки. Для экосистемы это означает барьеры, которые трудно преодолеть без специальных решений.
</a:t>
            </a:r>
            <a:endParaRPr lang="en-US" sz="10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эффективно управлять водой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59950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сточных вод без достаточной очистки ухудшает качество воды и повышает санитарные риски. В межгосударственных бассейнах такая проблема быстро становится общей для нескольких стран.
</a:t>
            </a:r>
            <a:endParaRPr lang="en-US" sz="994" dirty="0"/>
          </a:p>
        </p:txBody>
      </p:sp>
      <p:sp>
        <p:nvSpPr>
          <p:cNvPr id="13" name="Text 3"/>
          <p:cNvSpPr txBox="1"/>
          <p:nvPr/>
        </p:nvSpPr>
        <p:spPr>
          <a:xfrm>
            <a:off x="2059915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 пестициды с полей попадают в реки после дождей. Это вызывает избыток питательных веществ, рост водорослей и ухудшение состояния экосистем.
</a:t>
            </a:r>
            <a:endParaRPr lang="en-US" sz="1002" dirty="0"/>
          </a:p>
        </p:txBody>
      </p:sp>
      <p:sp>
        <p:nvSpPr>
          <p:cNvPr id="14" name="Text 4"/>
          <p:cNvSpPr txBox="1"/>
          <p:nvPr/>
        </p:nvSpPr>
        <p:spPr>
          <a:xfrm>
            <a:off x="3759881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стока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Плотины, водозаборы и регулирование стока изменяют естественный режим реки. Иногда это помогает хозяйству, но одновременно создаёт дефицит воды ниже по течению.
</a:t>
            </a:r>
            <a:endParaRPr lang="en-US" sz="1002" dirty="0"/>
          </a:p>
        </p:txBody>
      </p:sp>
      <p:sp>
        <p:nvSpPr>
          <p:cNvPr id="15" name="Text 5"/>
          <p:cNvSpPr txBox="1"/>
          <p:nvPr/>
        </p:nvSpPr>
        <p:spPr>
          <a:xfrm>
            <a:off x="5459842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эрозия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разрушает берега и переносит в реку дополнительный материал. Деградация пойм ослабляет природную защиту от паводков и снижает устойчивость ландшафта.
</a:t>
            </a:r>
            <a:endParaRPr lang="en-US" sz="1002" dirty="0"/>
          </a:p>
        </p:txBody>
      </p:sp>
      <p:sp>
        <p:nvSpPr>
          <p:cNvPr id="16" name="Text 6"/>
          <p:cNvSpPr txBox="1"/>
          <p:nvPr/>
        </p:nvSpPr>
        <p:spPr>
          <a:xfrm>
            <a:off x="7159796" y="2063250"/>
            <a:ext cx="16242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интересов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Судоходство, энергетика, питьевое водоснабжение и охрана природы часто требуют разных режимов использования одной и той же реки. Из-за этого управление становится предметом переговоров.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442539"/>
            <a:ext cx="4491900" cy="9181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и контролируют состояние рек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мониторинга помогают вовремя заметить паводок, засуху и загрязнение.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измерения дают раннее предупреждение и основу для согласованных решений по бассейну.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Гидрологический мониторинг, химический анализ, спутниковые наблюдения
</a:t>
            </a:r>
            <a:endParaRPr lang="en-US" sz="8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совместно управляют одной речной системой.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бассейне Дуная вода делится между 19 странами, поэтому решения в верховьях сразу отражаются ниже по течению.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Commission for the Protection of the Danube River (ICPDR) — факты о бассейне Дуная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ракурса: Мозель как ресурс, маршрут и риск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которая кормит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Мозель для Люксембурга — не просто река на границе, а часть повседневной экономики. По ней идут суда, работают прибрежные порты, а виноградники зависят от режима воды и качества береговой среды.
</a:t>
            </a:r>
            <a:endParaRPr lang="en-US" sz="1088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без политических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71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водная система связывает Люксембург с Германией и Францией. Поэтому контроль загрязнений, правила судоходства и согласование работ на русле требуют постоянных переговоров и общего понимания приоритетов.
</a:t>
            </a:r>
            <a:endParaRPr lang="en-US" sz="1063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общего бассейна
</a:t>
            </a:r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небольшого государства особенно важна надёжность источников питьевой воды. Любой сброс выше по течению быстро становится вопросом не только экологии, но и городской безопасности, транспорта и доверия к соседям.
</a:t>
            </a:r>
            <a:endParaRPr lang="en-US" sz="10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особенности словенских рек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657775" y="1311375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сток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делает сток быстрым: после сильных дождей вода стремительно уходит в долины. Это повышает риск паводков, поэтому Словении нужны раннее предупреждение и защита населённых пунктов.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57775" y="2494054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Чувствительный карст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породы пропускают воду в подземные пустоты, где загрязнение распространяется почти незаметно. Поэтому охрана источников и санитарных зон здесь важнее, чем в обычных речных бассейнах.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657775" y="3676746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 соседями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рек Словении связана с дунайским бассейном, а значит, меры по охране воды нельзя принимать в одиночку. Соседние страны должны согласовывать мониторинг, дамбы и действия при паводках.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приоритета балтийского водного сотрудничества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Неман и Даугава связывают Литву, Беларусь, Латвию и соседние территории через общий сток. Для стран региона это означает общую ответственность за качество воды и состояние рыбных ресурсов.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реки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влияет на Балтийское море через удобрения и сток с полей. Чем выше нагрузка питательных веществ, тем труднее бороться с «цветением» воды и ухудшением экосистем.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Сельскохозяйственный сток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миграция видов зависят от непрерывности рек. Если русла загрязнены или перегорожены, страдают не только экосистемы, но и прибрежные сообщества, для которых рыба остаётся важным ресурсом.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ресурсы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Балтийские государства выигрывают от согласованных норм: общий мониторинг, единые экологические требования и обмен данными помогают быстрее реагировать на загрязнения и защищать море как общую среду.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согласование
</a:t>
            </a:r>
            <a:endParaRPr lang="en-US" sz="9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общим решениям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совместного управления речным бассейном в Европе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точки, где вода становится политикой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зависит от плотин, водохранилищ и графика сбросов. Если страны не согласуют режим работы, страдают и производство электроэнергии, и уровень воды ниже по течению.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опирается на предсказуемую глубину фарватера и работу шлюзов. Любая задержка на одном участке может остановить цепочку поставок и увеличить стоимость перевозок для нескольких государств.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безопасность начинается с быстрого обмена информацией. При аварийном загрязнении важны не только локальные меры, но и немедленное предупреждение соседей, забирающих воду ниже по течению.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о ресурсе неизбежны там, где одна река должна одновременно служить питьевому водоснабжению, промышленности и природе. Именно поэтому водная политика становится частью внешней политики.
</a:t>
            </a:r>
            <a:endParaRPr lang="en-US" sz="11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19293"/>
            <a:ext cx="8424000" cy="17219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Конфликтные ситуации и способы их смягчения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прозрачнее правила и быстрее обмен данными, тем меньше ущерб и ниже вероятность затяжного конфликта.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острые конфликты чаще связаны с быстрыми, локальными решениями, а устойчивые компромиссы — с совместным контролем и предсказуемыми правилами.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типовым механизмам управления трансграничными водами в Европе
</a:t>
            </a:r>
            <a:endParaRPr lang="en-US" sz="7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на воде: от канала к порту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инфраструктура соединяет речные маршруты, порты и морские перевозки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погода меняет нагрузку на водные системы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малых стран особенно опасны резкие перепады: при засухе снижается запас воды, а после ливней быстрее растёт риск загрязнения и размыва берегов.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погоды требуют гибкого управления: один и тот же бассейн может быстро перейти от дефицита воды к паводковой опасности.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 основе типичных климатических эффектов для речных бассейнов Европы
</a:t>
            </a:r>
            <a:endParaRPr lang="en-US" sz="7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река объединяет государства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воды показывают, что реки и каналы не знают границ. Для малых стран Европы устойчивость зависит от сотрудничества, доверия и правил, которые учитывают весь бассейн от истока до устья.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2026-07-27T03:00:25Z</dcterms:created>
  <dcterms:modified xsi:type="dcterms:W3CDTF">2026-07-27T03:00:25Z</dcterms:modified>
</cp:coreProperties>
</file>