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image" Target="../media/image-12-8.jpe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среда формирует жизнь организмов и почему её факторы так важны?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и среда: ключевые вопросы экологии
</a:t>
            </a:r>
            <a:endParaRPr lang="en-US" sz="374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экология нужна каждому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изучает, как живые организмы связаны друг с другом и с окружающей средой. Её основы сформулировал Э. Геккель в 1866 году, а сегодня на первый план выходит поиск равновесия между природой и деятельностью человека.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факторы: определение и классификация
</a:t>
            </a:r>
            <a:endParaRPr lang="en-US" sz="1937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факторы — это внешние условия и воздействия, которые меняют рост, размножение, поведение и распространение организмов в конкретной среде и влияют на их сообщества в целом.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абиотическим относят температуру, свет, воду, почву и другие свойства неживой природы; биотические связаны с взаимодействиями организмов; антропогенные отражают влияние человека на экосистемы и виды.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классификация помогает сравнивать условия среды, объяснять адаптации и понимать, почему одни виды встречаются повсюду, а другие ограничены узкими ареалами и исчезают при изменении условий.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год меняет 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и летом температура повышает активность многих видов, а осенью и зимой замедляет их жизненные процессы. На графике сезонных изменений хорошо видно, как один и тот же организм существует в разных режимах: от бурного роста до спячки или миграции. Такие колебания помогают объяснить сроки цветения, размножения и зимовки.
</a:t>
            </a:r>
            <a:endParaRPr lang="en-US" sz="1102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под ногами
</a:t>
            </a:r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Профиль почвы показывает, что верхний плодородный слой отличается от нижних горизонтов влажностью, плотностью и содержанием перегноя. Именно строение почвы определяет, смогут ли корни быстро проникать вглубь, удерживать влагу и получать минеральные вещества. Поэтому одни растения легко растут на рыхлых песках, а другие лучше чувствуют себя на тяжёлых глинах.
</a:t>
            </a:r>
            <a:endParaRPr lang="en-US" sz="1050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в течение суток
</a:t>
            </a:r>
            <a:pPr algn="l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суточной освещённости показывает, что свет не просто меняется по часам, а задаёт ритм всей жизни организма. От него зависят фотосинтез, время активности животных и открывание цветков у многих растений. Укорочение дня сигнализирует о смене сезона и запускает подготовку к покою у лесных и полевых видов.
</a:t>
            </a:r>
            <a:endParaRPr lang="en-US" sz="1102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Абиотические факторы в жизни организмов
</a:t>
            </a:r>
            <a:endParaRPr lang="en-US" sz="249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73868"/>
            <a:ext cx="2684700" cy="18798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9025" y="973868"/>
            <a:ext cx="2684700" cy="18798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3050" y="986104"/>
            <a:ext cx="2672700" cy="18792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6250" y="3059300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 ресурсы
</a:t>
            </a:r>
            <a:pPr algn="ctr" indent="0" marL="0">
              <a:lnSpc>
                <a:spcPct val="100000"/>
              </a:lnSpc>
              <a:buNone/>
            </a:pPr>
            <a:r>
              <a:rPr lang="en-US" sz="10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два вида используют один и тот же корм, свет или место для жизни, возникает конкуренция. В густом лесу деревья тянутся к свету, а в засушливой степи растения соперничают за воду и минеральные соли. Побеждает тот, кто лучше приспособлен к условиям или эффективнее использует ресурс.
</a:t>
            </a:r>
            <a:endParaRPr lang="en-US" sz="1092" dirty="0"/>
          </a:p>
        </p:txBody>
      </p:sp>
      <p:sp>
        <p:nvSpPr>
          <p:cNvPr id="10" name="Text 1"/>
          <p:cNvSpPr txBox="1"/>
          <p:nvPr/>
        </p:nvSpPr>
        <p:spPr>
          <a:xfrm>
            <a:off x="3373600" y="3064275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 и добыча
</a:t>
            </a:r>
            <a:pPr algn="ctr" indent="0" marL="0">
              <a:lnSpc>
                <a:spcPct val="100000"/>
              </a:lnSpc>
              <a:buNone/>
            </a:pPr>
            <a:r>
              <a:rPr lang="en-US" sz="9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«волк — олень» показывает, как один организм ограничивает численность другого. Хищник получает пищу, а жертва оказывает сопротивление, сохраняя устойчивость популяции и не позволяя ей чрезмерно расти. Такие отношения поддерживают природный баланс и влияют на распределение животных в ландшафте. Это помогает понять, почему исчезновение одного звена меняет всю цепь.
</a:t>
            </a:r>
            <a:endParaRPr lang="en-US" sz="972" dirty="0"/>
          </a:p>
        </p:txBody>
      </p:sp>
      <p:sp>
        <p:nvSpPr>
          <p:cNvPr id="11" name="Text 2"/>
          <p:cNvSpPr txBox="1"/>
          <p:nvPr/>
        </p:nvSpPr>
        <p:spPr>
          <a:xfrm>
            <a:off x="6246700" y="3064275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Союз, который выгоден обоим
</a:t>
            </a:r>
            <a:pPr algn="ctr" indent="0" marL="0">
              <a:lnSpc>
                <a:spcPct val="100000"/>
              </a:lnSpc>
              <a:buNone/>
            </a:pPr>
            <a:r>
              <a:rPr lang="en-US" sz="9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Пчела и цветок — классический пример взаимовыгодного сотрудничества: насекомое получает нектар, а растение — перенос пыльцы. Похожим образом работают лишайники и микориза, где обмен веществами делает жизнь обоих партнёров более успешной в неблагоприятной среде. Такое взаимодействие повышает выживаемость и расширяет возможности освоения территории для обоих организмов вместе.
</a:t>
            </a:r>
            <a:endParaRPr lang="en-US" sz="955" dirty="0"/>
          </a:p>
        </p:txBody>
      </p:sp>
      <p:sp>
        <p:nvSpPr>
          <p:cNvPr id="12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3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связи как основа сообщества
</a:t>
            </a:r>
            <a:endParaRPr lang="en-US" sz="257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125" y="907076"/>
            <a:ext cx="2032500" cy="19213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7625" y="906716"/>
            <a:ext cx="2063100" cy="19220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4875" y="906716"/>
            <a:ext cx="2063100" cy="19220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40150" y="906716"/>
            <a:ext cx="2063100" cy="19220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025" y="2923400"/>
            <a:ext cx="19938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воздух и почва теряют чистоту
</a:t>
            </a:r>
            <a:pPr algn="l" indent="0" marL="0">
              <a:lnSpc>
                <a:spcPct val="100000"/>
              </a:lnSpc>
              <a:buNone/>
            </a:pPr>
            <a:r>
              <a:rPr lang="en-US" sz="9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выбросы и пыль оседают на почве, а затем попадают в организмы через воду и пищу. Тяжёлые металлы накапливаются постепенно, поэтому последствия часто становятся заметны не сразу, а спустя годы, когда ухудшается состояние экосистемы и здоровья человека. Это особенно заметно в загрязнённых промышленных районах.
</a:t>
            </a:r>
            <a:endParaRPr lang="en-US" sz="914" dirty="0"/>
          </a:p>
        </p:txBody>
      </p:sp>
      <p:sp>
        <p:nvSpPr>
          <p:cNvPr id="9" name="Text 1"/>
          <p:cNvSpPr txBox="1"/>
          <p:nvPr/>
        </p:nvSpPr>
        <p:spPr>
          <a:xfrm>
            <a:off x="2508300" y="2923400"/>
            <a:ext cx="19938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в которую попадают нефть и металлы
</a:t>
            </a:r>
            <a:pPr algn="l" indent="0" marL="0">
              <a:lnSpc>
                <a:spcPct val="100000"/>
              </a:lnSpc>
              <a:buNone/>
            </a:pPr>
            <a:r>
              <a:rPr lang="en-US" sz="9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водоёмов особенно опасно для организмов, связанных с растворённым кислородом и чистой водой. Нефтяная плёнка нарушает газообмен, а соединения тяжёлых металлов переходят по пищевой цепи и затрагивают даже тех животных, которые живут далеко от источника сброса. Поэтому страдают не только рыбы, но и птицы, и прибрежные растения.
</a:t>
            </a:r>
            <a:endParaRPr lang="en-US" sz="916" dirty="0"/>
          </a:p>
        </p:txBody>
      </p:sp>
      <p:sp>
        <p:nvSpPr>
          <p:cNvPr id="10" name="Text 2"/>
          <p:cNvSpPr txBox="1"/>
          <p:nvPr/>
        </p:nvSpPr>
        <p:spPr>
          <a:xfrm>
            <a:off x="4643575" y="2923400"/>
            <a:ext cx="19938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Поле, которое требует осторожности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8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Пестициды и удобрения повышают урожайность, но при избыточном применении меняют состав почвы и воды. Часть веществ смывается в реки, вызывает цветение водоёмов и сокращает численность чувствительных организмов, особенно в период дождей, когда вещества быстрее попадают в водные системы. Из-за этого страдают и плантации, и соседние экосистемы.
</a:t>
            </a:r>
            <a:endParaRPr lang="en-US" sz="881" dirty="0"/>
          </a:p>
        </p:txBody>
      </p:sp>
      <p:sp>
        <p:nvSpPr>
          <p:cNvPr id="11" name="Text 3"/>
          <p:cNvSpPr txBox="1"/>
          <p:nvPr/>
        </p:nvSpPr>
        <p:spPr>
          <a:xfrm>
            <a:off x="6778850" y="2918587"/>
            <a:ext cx="19938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 вырубка лесов
</a:t>
            </a:r>
            <a:pPr algn="l" indent="0" marL="0">
              <a:lnSpc>
                <a:spcPct val="100000"/>
              </a:lnSpc>
              <a:buNone/>
            </a:pPr>
            <a:r>
              <a:rPr lang="en-US" sz="8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городов и освоение территорий разрывают привычные местообитания на отдельные фрагменты. Вырубка лесов лишает животных укрытий и кормовой базы, а растения — условий для возобновления, поэтому редкие виды исчезают гораздо быстрее, чем успевают приспособиться в изменённой среде и восстанавливаются очень медленно после вмешательства человека в природе.
</a:t>
            </a:r>
            <a:endParaRPr lang="en-US" sz="881" dirty="0"/>
          </a:p>
        </p:txBody>
      </p:sp>
      <p:sp>
        <p:nvSpPr>
          <p:cNvPr id="12" name="Text 4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3" name="Text 5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меняет природную среду
</a:t>
            </a:r>
            <a:endParaRPr lang="en-US" sz="29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вида есть пределы, в которых температура, влажность, солёность или свет остаются безопасными для жизни. Этот интервал называют диапазоном толерантности. Он определяет, где организм может существовать постоянно.
</a:t>
            </a:r>
            <a:endParaRPr lang="en-US" sz="1517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приближении к нижнему или верхнему пределу организм тратит больше энергии на поддержание функций. Поэтому рост, размножение и активность становятся менее эффективными, даже если вид не погибает сразу.
</a:t>
            </a:r>
            <a:endParaRPr lang="en-US" sz="1517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пределами толерантности наступает стресс, а затем возможны повреждение тканей и гибель. Ограничение не всегда связано с одной причиной: иногда опасен не один фактор, а их сочетание.
</a:t>
            </a:r>
            <a:endParaRPr lang="en-US" sz="1517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лосося размножение происходит только при температуре около 5–16 °C. Такая кривая показывает, что даже близкие к оптимуму условия имеют важное значение для сохранения популяции в конкретной реке.
</a:t>
            </a:r>
            <a:endParaRPr lang="en-US" sz="1517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Диапазон толерантности и пределы выживания
</a:t>
            </a:r>
            <a:endParaRPr lang="en-US" sz="276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888" y="1038650"/>
            <a:ext cx="2941225" cy="379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466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как экологический фактор: эдафические характеристики
</a:t>
            </a:r>
            <a:endParaRPr lang="en-US" sz="2104" dirty="0"/>
          </a:p>
        </p:txBody>
      </p:sp>
      <p:sp>
        <p:nvSpPr>
          <p:cNvPr id="6" name="Text 2"/>
          <p:cNvSpPr txBox="1"/>
          <p:nvPr/>
        </p:nvSpPr>
        <p:spPr>
          <a:xfrm>
            <a:off x="6228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Механический состав почвы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Песчаные почвы легко пропускают воду и воздух, а глинистые дольше удерживают влагу, но хуже аэрируются. От этого зависит, какие растения смогут укорениться и как будут развиваться корни.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844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 и минеральное питание
</a:t>
            </a:r>
            <a:pPr algn="l" indent="0" marL="0">
              <a:lnSpc>
                <a:spcPct val="100000"/>
              </a:lnSpc>
              <a:buNone/>
            </a:pPr>
            <a:r>
              <a:rPr lang="en-US" sz="14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Кислотность почвы и содержание калия, магния, кальция определяют плодородие и состав растительного покрова. Галлофиты переносят засоление, а чернозёмы создают особенно благоприятные условия для сельскохозяйственных культур.
</a:t>
            </a:r>
            <a:endParaRPr lang="en-US" sz="143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157" y="1038650"/>
            <a:ext cx="2949087" cy="379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45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факторы водной среды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54575" y="1748375"/>
            <a:ext cx="2382600" cy="30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воде организмы зависят от растворённого кислорода, прозрачности и температуры. Чем больше течение и глубже водоём, тем сильнее меняются условия для рыб, водорослей и мелких беспозвоночных.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116137" y="1748375"/>
            <a:ext cx="2382600" cy="30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Обтекаемая форма тела уменьшает сопротивление воды, а жабры позволяют извлекать кислород из потока. У водорослей и прибрежных растений важна освещённость, поэтому они распределяются по глубине неравномерно.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47125" y="11786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Кислород, свет и движение воды
</a:t>
            </a:r>
            <a:endParaRPr lang="en-US" sz="1170" dirty="0"/>
          </a:p>
        </p:txBody>
      </p:sp>
      <p:sp>
        <p:nvSpPr>
          <p:cNvPr id="9" name="Text 5"/>
          <p:cNvSpPr txBox="1"/>
          <p:nvPr/>
        </p:nvSpPr>
        <p:spPr>
          <a:xfrm>
            <a:off x="3208687" y="11786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гидробионтов
</a:t>
            </a:r>
            <a:endParaRPr lang="en-US" sz="117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Свет, температура и влажность как абиотические факторы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624125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нужен для фотосинтеза и задаёт суточные и сезонные ритмы жизни. По длительности дня растения и животные ориентируются на время цветения, миграций и подготовки к покою.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98790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влияет на скорость биохимических реакций и границы выживания. Рептилии особенно зависят от нагрева среды, а млекопитающие удерживают постоянную температуру тела благодаря гомеостазу даже при резких колебаниях погоды.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199276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определяет, где могут жить амфибии, и влияет на испарение у растений и животных. При недостатке влаги усиливается обезвоживание, поэтому сухие и влажные биотопы сильно различаются по составу видов.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5" name="Text 1"/>
          <p:cNvSpPr txBox="1"/>
          <p:nvPr/>
        </p:nvSpPr>
        <p:spPr>
          <a:xfrm>
            <a:off x="6032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 определяют, сколько влаги поступает в почву и растениям. От этого зависят урожайность, развитие травяного покрова и скорость разложения органики, особенно в засушливых и переувлажнённых районах.
</a:t>
            </a:r>
            <a:endParaRPr lang="en-US" sz="1433" dirty="0"/>
          </a:p>
        </p:txBody>
      </p:sp>
      <p:sp>
        <p:nvSpPr>
          <p:cNvPr id="6" name="Text 2"/>
          <p:cNvSpPr txBox="1"/>
          <p:nvPr/>
        </p:nvSpPr>
        <p:spPr>
          <a:xfrm>
            <a:off x="27296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Атмосферное давление и содержание кислорода становятся критичны в горах: при разреженном воздухе организмы тратят больше энергии на дыхание, а некоторые виды поднимаются лишь до определённой высоты.
</a:t>
            </a:r>
            <a:endParaRPr lang="en-US" sz="1439" dirty="0"/>
          </a:p>
        </p:txBody>
      </p:sp>
      <p:sp>
        <p:nvSpPr>
          <p:cNvPr id="7" name="Text 3"/>
          <p:cNvSpPr txBox="1"/>
          <p:nvPr/>
        </p:nvSpPr>
        <p:spPr>
          <a:xfrm>
            <a:off x="48560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Минералы почвы и рельеф задают условия для укоренения, стока воды и накопления тепла. Поэтому на склонах, равнинах, песках и глинах формируются разные сообщества растений.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9824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лимитирующий фактор выходит за пределы нормы, численность вида снижается, а ареал сужается. Так отдельный недостаток или избыток может изменить облик целой экосистемы.
</a:t>
            </a:r>
            <a:endParaRPr lang="en-US" sz="1534" dirty="0"/>
          </a:p>
        </p:txBody>
      </p:sp>
      <p:sp>
        <p:nvSpPr>
          <p:cNvPr id="9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абиотические факторы среды: значение и примеры
</a:t>
            </a:r>
            <a:endParaRPr lang="en-US" sz="190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425" y="987781"/>
            <a:ext cx="2046900" cy="18829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9700" y="987781"/>
            <a:ext cx="2046900" cy="18829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28950" y="988413"/>
            <a:ext cx="2028300" cy="188172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46875" y="987781"/>
            <a:ext cx="2046900" cy="1882988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95800" y="3096975"/>
            <a:ext cx="1719900" cy="15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как предмет борьбы
</a:t>
            </a:r>
            <a:pPr algn="ctr" indent="0" marL="0">
              <a:lnSpc>
                <a:spcPct val="100000"/>
              </a:lnSpc>
              <a:buNone/>
            </a:pPr>
            <a:r>
              <a:rPr lang="en-US" sz="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густом лесу кроны деревьев тянутся к свету, и каждое растение борется за более выгодное положение. Там, где один ствол перекрывает соседям доступ к солнцу, сразу меняется и состав подлеска. В такой конкуренции выживают виды, способные быстрее расти или лучше переносить тень и нехватку пространства.
</a:t>
            </a:r>
            <a:endParaRPr lang="en-US" sz="927" dirty="0"/>
          </a:p>
        </p:txBody>
      </p:sp>
      <p:sp>
        <p:nvSpPr>
          <p:cNvPr id="12" name="Text 1"/>
          <p:cNvSpPr txBox="1"/>
          <p:nvPr/>
        </p:nvSpPr>
        <p:spPr>
          <a:xfrm>
            <a:off x="2638163" y="3096975"/>
            <a:ext cx="1719900" cy="15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 и добыча
</a:t>
            </a:r>
            <a:pPr algn="ctr" indent="0" marL="0">
              <a:lnSpc>
                <a:spcPct val="100000"/>
              </a:lnSpc>
              <a:buNone/>
            </a:pPr>
            <a:r>
              <a:rPr lang="en-US" sz="10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открытой равнине олень пасётся, а за ним следует волк, и эта связь поддерживает равновесие численности. Хищник не просто отбирает слабых особей: он влияет на поведение стада и распределение животных по территории.
</a:t>
            </a:r>
            <a:endParaRPr lang="en-US" sz="1013" dirty="0"/>
          </a:p>
        </p:txBody>
      </p:sp>
      <p:sp>
        <p:nvSpPr>
          <p:cNvPr id="13" name="Text 2"/>
          <p:cNvSpPr txBox="1"/>
          <p:nvPr/>
        </p:nvSpPr>
        <p:spPr>
          <a:xfrm>
            <a:off x="4780525" y="3096975"/>
            <a:ext cx="1719900" cy="15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под землёй
</a:t>
            </a:r>
            <a:pPr algn="ctr" indent="0" marL="0">
              <a:lnSpc>
                <a:spcPct val="100000"/>
              </a:lnSpc>
              <a:buNone/>
            </a:pPr>
            <a:r>
              <a:rPr lang="en-US" sz="1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землёй корни клевера соединяются с клубеньковыми бактериями, которые помогают растению получать азот из недоступных соединений. В обмен бактерии получают питательные вещества и защищённое место жизни.
</a:t>
            </a:r>
            <a:endParaRPr lang="en-US" sz="1020" dirty="0"/>
          </a:p>
        </p:txBody>
      </p:sp>
      <p:sp>
        <p:nvSpPr>
          <p:cNvPr id="14" name="Text 3"/>
          <p:cNvSpPr txBox="1"/>
          <p:nvPr/>
        </p:nvSpPr>
        <p:spPr>
          <a:xfrm>
            <a:off x="6922875" y="3096975"/>
            <a:ext cx="1719900" cy="15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Связь, выгодная не всем
</a:t>
            </a:r>
            <a:pPr algn="ctr" indent="0" marL="0">
              <a:lnSpc>
                <a:spcPct val="100000"/>
              </a:lnSpc>
              <a:buNone/>
            </a:pPr>
            <a:r>
              <a:rPr lang="en-US" sz="9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связь приносит пользу только одной стороне: малярийный плазмодий использует организм человека как среду размножения. Для хозяина это оборачивается болезнью, снижением работоспособности и нарушением работы органов.
</a:t>
            </a:r>
            <a:endParaRPr lang="en-US" sz="983" dirty="0"/>
          </a:p>
        </p:txBody>
      </p:sp>
      <p:sp>
        <p:nvSpPr>
          <p:cNvPr id="15" name="Text 4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16" name="Text 5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системе связей: как взаимодействуют организмы
</a:t>
            </a:r>
            <a:endParaRPr lang="en-US" sz="190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промышленность меняет воздух и воду
</a:t>
            </a:r>
            <a:pPr algn="l" indent="0" marL="0">
              <a:lnSpc>
                <a:spcPct val="100000"/>
              </a:lnSpc>
              <a:buNone/>
            </a:pPr>
            <a:r>
              <a:rPr lang="en-US" sz="11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городом поднимается плотный дым, а вместе с ним в воздух и почву попадают соединения тяжёлых металлов. Осадки переносят их в водоёмы, где страдают растения, беспозвоночные и рыбы. Так незаметное загрязнение постепенно меняет целые участки природы.
</a:t>
            </a:r>
            <a:endParaRPr lang="en-US" sz="1183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растёт — место для живого сужается
</a:t>
            </a:r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раньше был сплошной лес, теперь проходят дороги, кварталы и парковки. Животным становится труднее находить пищу и безопасные участки для гнездования, поэтому даже обычные виды, например городские воробьи, могут сокращаться.
</a:t>
            </a:r>
            <a:endParaRPr lang="en-US" sz="1202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растения у дороги
</a:t>
            </a:r>
            <a:pPr algn="l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обочины трассы редкие растения исчезают не сразу, но постоянное уплотнение почвы, пыль и выхлопы лишают их шанса на восстановление. Подобные изменения особенно заметны там, где природные местообитания уже сильно уменьшены.
</a:t>
            </a:r>
            <a:endParaRPr lang="en-US" sz="1270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человека в природе: от загрязнения до потери местообитаний
</a:t>
            </a:r>
            <a:endParaRPr lang="en-US" sz="190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Ограничивающий фактор — это условие среды, которое сильнее других сдерживает рост, размножение или распространение организма, даже если остальные параметры остаются благоприятными.
</a:t>
            </a:r>
            <a:endParaRPr lang="en-US" sz="1517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растений таким фактором часто становится pH: на кислых и сильно щелочных почвах корни хуже поглощают вещества, и развитие замедляется даже при достатке света и воды.
</a:t>
            </a:r>
            <a:endParaRPr lang="en-US" sz="1517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озёрах дефицит фосфора ограничивает развитие фитопланктона. Из-за этого уменьшается кормовая база для других организмов, и перестраивается вся пищевая цепь в нижних слоях водоёма.
</a:t>
            </a:r>
            <a:endParaRPr lang="en-US" sz="1517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нескольких ограничений формирует границы ареалов: вид может существовать лишь там, где одновременно совпадают нужные температура, влажность, питание и почвенные условия.
</a:t>
            </a:r>
            <a:endParaRPr lang="en-US" sz="1517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ограничивающего фактора и его примеры
</a:t>
            </a:r>
            <a:endParaRPr lang="en-US" sz="259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6032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уровне особи факторы среды воздействуют на обмен веществ, рост и поведение. Каждый организм отвечает на них по-своему, формируя собственный предел выживания и набор приспособлений.
</a:t>
            </a:r>
            <a:endParaRPr lang="en-US" sz="1508" dirty="0"/>
          </a:p>
        </p:txBody>
      </p:sp>
      <p:sp>
        <p:nvSpPr>
          <p:cNvPr id="6" name="Text 2"/>
          <p:cNvSpPr txBox="1"/>
          <p:nvPr/>
        </p:nvSpPr>
        <p:spPr>
          <a:xfrm>
            <a:off x="27296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уровне популяции они определяют численность, возрастную структуру и успешность размножения. Если условия ухудшаются, популяция сокращается; при благоприятной среде она быстро восстанавливается.
</a:t>
            </a:r>
            <a:endParaRPr lang="en-US" sz="1439" dirty="0"/>
          </a:p>
        </p:txBody>
      </p:sp>
      <p:sp>
        <p:nvSpPr>
          <p:cNvPr id="7" name="Text 3"/>
          <p:cNvSpPr txBox="1"/>
          <p:nvPr/>
        </p:nvSpPr>
        <p:spPr>
          <a:xfrm>
            <a:off x="48560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биоценоза важны не отдельные виды, а их совместное существование. Экологические факторы меняют соотношение конкурентов, хищников и жертв, а значит — устойчивость сообщества.
</a:t>
            </a:r>
            <a:endParaRPr lang="en-US" sz="1567" dirty="0"/>
          </a:p>
        </p:txBody>
      </p:sp>
      <p:sp>
        <p:nvSpPr>
          <p:cNvPr id="8" name="Text 4"/>
          <p:cNvSpPr txBox="1"/>
          <p:nvPr/>
        </p:nvSpPr>
        <p:spPr>
          <a:xfrm>
            <a:off x="69824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уровне экосистемы действие факторов связывает живую и неживую природу в единый процесс. От них зависят круговорот веществ, продуктивность и общая динамика системы в целом.
</a:t>
            </a:r>
            <a:endParaRPr lang="en-US" sz="1522" dirty="0"/>
          </a:p>
        </p:txBody>
      </p:sp>
      <p:sp>
        <p:nvSpPr>
          <p:cNvPr id="9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факторы и уровни организации жизни
</a:t>
            </a:r>
            <a:endParaRPr lang="en-US" sz="247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888" y="1038650"/>
            <a:ext cx="2941225" cy="379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466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факторы, формирующие экосистемы
</a:t>
            </a:r>
            <a:endParaRPr lang="en-US" sz="2520" dirty="0"/>
          </a:p>
        </p:txBody>
      </p:sp>
      <p:sp>
        <p:nvSpPr>
          <p:cNvPr id="6" name="Text 2"/>
          <p:cNvSpPr txBox="1"/>
          <p:nvPr/>
        </p:nvSpPr>
        <p:spPr>
          <a:xfrm>
            <a:off x="6228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Тундра: холод и короткое лето
</a:t>
            </a:r>
            <a:pPr algn="l" indent="0" marL="0">
              <a:lnSpc>
                <a:spcPct val="100000"/>
              </a:lnSpc>
              <a:buNone/>
            </a:pPr>
            <a:r>
              <a:rPr lang="en-US" sz="15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Низкие температуры и очень короткий вегетационный период резко ограничивают рост растений. Поэтому здесь преобладают мхи, лишайники и карликовые кустарники, способные быстро использовать редкое тепло.
</a:t>
            </a:r>
            <a:endParaRPr lang="en-US" sz="1523" dirty="0"/>
          </a:p>
        </p:txBody>
      </p:sp>
      <p:sp>
        <p:nvSpPr>
          <p:cNvPr id="7" name="Text 3"/>
          <p:cNvSpPr txBox="1"/>
          <p:nvPr/>
        </p:nvSpPr>
        <p:spPr>
          <a:xfrm>
            <a:off x="33844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 и тропические леса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степях решающими становятся засуха и резкие сезонные колебания. В тропических лесах, напротив, высокая влажность и обилие света поддерживают многоярусность и исключительное разнообразие видов.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любой пищевой цепи абиотические условия сначала задают возможности продуцентов, а затем через них — всех остальных звеньев. Без достаточного света, воды и тепла цепь сразу ослабевает.
</a:t>
            </a:r>
            <a:endParaRPr lang="en-US" sz="1517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Консументы зависят не только от числа добычи, но и от среды обитания. Если засуха сокращает травы, уменьшается и численность травоядных, а вслед за ними — хищников.
</a:t>
            </a:r>
            <a:endParaRPr lang="en-US" sz="1517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 возвращают вещества в почву и воду, завершая круговорот. Когда их работа замедляется, органические остатки накапливаются, а поток веществ в экосистеме нарушается быстрее, и система теряет устойчивость.
</a:t>
            </a:r>
            <a:endParaRPr lang="en-US" sz="1517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одно изменение среды отражается на всей энергетической структуре: смещается баланс продукции, потребления и разложения, а экосистема перестраивает внутренние связи довольно быстро по всей площади.
</a:t>
            </a:r>
            <a:endParaRPr lang="en-US" sz="1517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потоков энергии и вещества факторами среды
</a:t>
            </a:r>
            <a:endParaRPr lang="en-US" sz="229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73868"/>
            <a:ext cx="2684700" cy="18798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9025" y="973868"/>
            <a:ext cx="2684700" cy="18798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3050" y="986104"/>
            <a:ext cx="2672700" cy="18792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6250" y="3059300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и летняя маскировка
</a:t>
            </a:r>
            <a:pPr algn="ctr" indent="0" marL="0">
              <a:lnSpc>
                <a:spcPct val="100000"/>
              </a:lnSpc>
              <a:buNone/>
            </a:pPr>
            <a:r>
              <a:rPr lang="en-US" sz="12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Заяц-беляк меняет окраску дважды в год: зимой его шерсть помогает сливаться со снегом, а летом — с фоном тундры и леса. Такая морфологическая адаптация снижает заметность для хищников и повышает шансы на выживание.
</a:t>
            </a:r>
            <a:endParaRPr lang="en-US" sz="1266" dirty="0"/>
          </a:p>
        </p:txBody>
      </p:sp>
      <p:sp>
        <p:nvSpPr>
          <p:cNvPr id="10" name="Text 1"/>
          <p:cNvSpPr txBox="1"/>
          <p:nvPr/>
        </p:nvSpPr>
        <p:spPr>
          <a:xfrm>
            <a:off x="3373600" y="3064275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поведение спасает жизнь
</a:t>
            </a:r>
            <a:pPr algn="ctr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покидают северные территории, когда корма становится меньше, а часть медведей уходит в спячку на холодный сезон. Поведение позволяет пережить неблагоприятные месяцы без лишних затрат энергии и риска.
</a:t>
            </a:r>
            <a:endParaRPr lang="en-US" sz="1192" dirty="0"/>
          </a:p>
        </p:txBody>
      </p:sp>
      <p:sp>
        <p:nvSpPr>
          <p:cNvPr id="11" name="Text 2"/>
          <p:cNvSpPr txBox="1"/>
          <p:nvPr/>
        </p:nvSpPr>
        <p:spPr>
          <a:xfrm>
            <a:off x="6246700" y="3064275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защита от холода и жары
</a:t>
            </a:r>
            <a:pPr algn="ctr" indent="0" marL="0">
              <a:lnSpc>
                <a:spcPct val="100000"/>
              </a:lnSpc>
              <a:buNone/>
            </a:pPr>
            <a:r>
              <a:rPr lang="en-US" sz="11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холодных морях некоторые рыбы вырабатывают антифризные белки, не позволяющие тканям повреждаться при низкой температуре. У рептилий в жару, наоборот, снижается дыхательная активность, чтобы ограничить потерю влаги и перегрев.
</a:t>
            </a:r>
            <a:endParaRPr lang="en-US" sz="1152" dirty="0"/>
          </a:p>
        </p:txBody>
      </p:sp>
      <p:sp>
        <p:nvSpPr>
          <p:cNvPr id="12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13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организмы приспосабливаются к условиям среды
</a:t>
            </a:r>
            <a:endParaRPr lang="en-US" sz="202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Потепление меняет карту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средней температуры уже смещает ареалы многих видов к северу и в горы. Одновременно таяние ледников и тепловое расширение океана ведут к росту уровня моря, затрагивая прибрежные экосистемы и населённые территории.
</a:t>
            </a:r>
            <a:endParaRPr lang="en-US" sz="1250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как система, которую легко нарушить
</a:t>
            </a:r>
            <a:pPr algn="l" indent="0" marL="0">
              <a:lnSpc>
                <a:spcPct val="100000"/>
              </a:lnSpc>
              <a:buNone/>
            </a:pPr>
            <a:r>
              <a:rPr lang="en-US" sz="12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Амазонии вырубка лесов разрывает непрерывные местообитания на отдельные участки. Это сокращает число видов, нарушает миграции и ослабляет способность экосистемы удерживать влагу и углерод.
</a:t>
            </a:r>
            <a:endParaRPr lang="en-US" sz="1231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 проходит через пищевые цепи
</a:t>
            </a:r>
            <a:pPr algn="l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 в океане опасен не только для крупных животных, запутывающихся в отходах или принимающих их за пищу. Микропластик затем попадает в пищевые цепи и переносит проблему на более высокие уровни.
</a:t>
            </a:r>
            <a:endParaRPr lang="en-US" sz="1214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экологические вызовы и значение факторов среды
</a:t>
            </a:r>
            <a:endParaRPr lang="en-US" sz="190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14850" y="818700"/>
            <a:ext cx="4068600" cy="35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факторы: основа устойчивости биосферы
</a:t>
            </a:r>
            <a:pPr algn="l" indent="0" marL="0">
              <a:lnSpc>
                <a:spcPct val="100000"/>
              </a:lnSpc>
              <a:buNone/>
            </a:pPr>
            <a:r>
              <a:rPr lang="en-US" sz="1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факторы вместе задают границы жизни, устойчивость сообществ и развитие адаптаций. Понимание этих связей помогает человеку действовать ответственнее и сохранять биосферу для будущих поколений.
</a:t>
            </a:r>
            <a:endParaRPr lang="en-US" sz="393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2026-05-10T03:20:00Z</dcterms:created>
  <dcterms:modified xsi:type="dcterms:W3CDTF">2026-05-10T03:20:00Z</dcterms:modified>
</cp:coreProperties>
</file>