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jpeg"/><Relationship Id="rId5" Type="http://schemas.openxmlformats.org/officeDocument/2006/relationships/image" Target="../media/image-1-5.png"/><Relationship Id="rId6" Type="http://schemas.openxmlformats.org/officeDocument/2006/relationships/slideLayout" Target="../slideLayouts/slideLayout1.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slideLayout" Target="../slideLayouts/slideLayout1.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jpe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slideLayout" Target="../slideLayouts/slideLayout1.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slideLayout" Target="../slideLayouts/slideLayout1.xml"/><Relationship Id="rId7"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jpeg"/><Relationship Id="rId4" Type="http://schemas.openxmlformats.org/officeDocument/2006/relationships/image" Target="../media/image-9-4.png"/><Relationship Id="rId5" Type="http://schemas.openxmlformats.org/officeDocument/2006/relationships/image" Target="../media/image-9-5.jpe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jpeg"/><Relationship Id="rId7" Type="http://schemas.openxmlformats.org/officeDocument/2006/relationships/slideLayout" Target="../slideLayouts/slideLayout1.xml"/><Relationship Id="rId8"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jpe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slideLayout" Target="../slideLayouts/slideLayout1.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image" Target="../media/image-14-8.png"/><Relationship Id="rId9" Type="http://schemas.openxmlformats.org/officeDocument/2006/relationships/image" Target="../media/image-14-9.png"/><Relationship Id="rId10" Type="http://schemas.openxmlformats.org/officeDocument/2006/relationships/image" Target="../media/image-14-10.png"/><Relationship Id="rId11" Type="http://schemas.openxmlformats.org/officeDocument/2006/relationships/slideLayout" Target="../slideLayouts/slideLayout1.xml"/><Relationship Id="rId1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1.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slideLayout" Target="../slideLayouts/slideLayout1.xml"/><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slideLayout" Target="../slideLayouts/slideLayout1.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jpe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jpe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image" Target="../media/image-18-8.jpeg"/><Relationship Id="rId9" Type="http://schemas.openxmlformats.org/officeDocument/2006/relationships/image" Target="../media/image-18-9.png"/><Relationship Id="rId10" Type="http://schemas.openxmlformats.org/officeDocument/2006/relationships/image" Target="../media/image-18-10.png"/><Relationship Id="rId11" Type="http://schemas.openxmlformats.org/officeDocument/2006/relationships/slideLayout" Target="../slideLayouts/slideLayout1.xml"/><Relationship Id="rId1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slideLayout" Target="../slideLayouts/slideLayout1.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5621332" y="0"/>
            <a:ext cx="3521087" cy="5143499"/>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73126" y="1245796"/>
            <a:ext cx="4778476" cy="1071872"/>
          </a:xfrm>
          <a:prstGeom prst="rect">
            <a:avLst/>
          </a:prstGeom>
          <a:noFill/>
          <a:ln/>
        </p:spPr>
        <p:txBody>
          <a:bodyPr wrap="square" lIns="0" tIns="0" rIns="0" bIns="0" rtlCol="0" anchor="t"/>
          <a:lstStyle/>
          <a:p>
            <a:pPr algn="l" indent="0" marL="0">
              <a:lnSpc>
                <a:spcPct val="100000"/>
              </a:lnSpc>
              <a:buNone/>
            </a:pPr>
            <a:r>
              <a:rPr lang="en-US" sz="2232" b="1" dirty="0">
                <a:solidFill>
                  <a:srgbClr val="1B1B1B"/>
                </a:solidFill>
                <a:latin typeface="Arial" pitchFamily="34" charset="0"/>
                <a:ea typeface="Arial" pitchFamily="34" charset="-122"/>
                <a:cs typeface="Arial" pitchFamily="34" charset="-120"/>
              </a:rPr>
              <a:t>Синтетическая теория эволюции: как меняются популяции и возникают новые виды
</a:t>
            </a:r>
            <a:endParaRPr lang="en-US" sz="2232" dirty="0"/>
          </a:p>
        </p:txBody>
      </p:sp>
      <p:sp>
        <p:nvSpPr>
          <p:cNvPr id="8" name="Text 1"/>
          <p:cNvSpPr txBox="1"/>
          <p:nvPr/>
        </p:nvSpPr>
        <p:spPr>
          <a:xfrm>
            <a:off x="373126" y="2509361"/>
            <a:ext cx="4778476" cy="992573"/>
          </a:xfrm>
          <a:prstGeom prst="rect">
            <a:avLst/>
          </a:prstGeom>
          <a:noFill/>
          <a:ln/>
        </p:spPr>
        <p:txBody>
          <a:bodyPr wrap="square" lIns="0" tIns="0" rIns="0" bIns="0" rtlCol="0" anchor="t"/>
          <a:lstStyle/>
          <a:p>
            <a:pPr algn="l" indent="0" marL="0">
              <a:lnSpc>
                <a:spcPct val="100000"/>
              </a:lnSpc>
              <a:buNone/>
            </a:pPr>
            <a:r>
              <a:rPr lang="en-US" sz="1200" dirty="0">
                <a:solidFill>
                  <a:srgbClr val="747474"/>
                </a:solidFill>
                <a:latin typeface="Arial" pitchFamily="34" charset="0"/>
                <a:ea typeface="Arial" pitchFamily="34" charset="-122"/>
                <a:cs typeface="Arial" pitchFamily="34" charset="-120"/>
              </a:rPr>
              <a:t>От генов к видам: эволюция популяций без лишних упрощений.
</a:t>
            </a:r>
            <a:endParaRPr lang="en-US" sz="1200" dirty="0"/>
          </a:p>
        </p:txBody>
      </p:sp>
      <p:sp>
        <p:nvSpPr>
          <p:cNvPr id="9" name="Text 2"/>
          <p:cNvSpPr txBox="1"/>
          <p:nvPr/>
        </p:nvSpPr>
        <p:spPr>
          <a:xfrm>
            <a:off x="387414" y="3998119"/>
            <a:ext cx="4184585" cy="163116"/>
          </a:xfrm>
          <a:prstGeom prst="rect">
            <a:avLst/>
          </a:prstGeom>
          <a:noFill/>
          <a:ln/>
        </p:spPr>
        <p:txBody>
          <a:bodyPr wrap="square" lIns="0" tIns="0" rIns="0" bIns="0" rtlCol="0" anchor="t"/>
          <a:lstStyle/>
          <a:p>
            <a:pPr algn="l" indent="0" marL="0">
              <a:lnSpc>
                <a:spcPct val="100000"/>
              </a:lnSpc>
              <a:buNone/>
            </a:pPr>
            <a:r>
              <a:rPr lang="en-US" sz="1100" dirty="0">
                <a:solidFill>
                  <a:srgbClr val="22757C"/>
                </a:solidFill>
                <a:latin typeface="Arial" pitchFamily="34" charset="0"/>
                <a:ea typeface="Arial" pitchFamily="34" charset="-122"/>
                <a:cs typeface="Arial" pitchFamily="34" charset="-120"/>
              </a:rPr>
              <a:t>
</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105513" y="0"/>
            <a:ext cx="4038451" cy="5143499"/>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73126" y="411956"/>
            <a:ext cx="4198874" cy="1502569"/>
          </a:xfrm>
          <a:prstGeom prst="rect">
            <a:avLst/>
          </a:prstGeom>
          <a:noFill/>
          <a:ln/>
        </p:spPr>
        <p:txBody>
          <a:bodyPr wrap="square" lIns="0" tIns="0" rIns="0" bIns="0" rtlCol="0" anchor="t"/>
          <a:lstStyle/>
          <a:p>
            <a:pPr algn="l" indent="0" marL="0">
              <a:lnSpc>
                <a:spcPct val="100000"/>
              </a:lnSpc>
              <a:buNone/>
            </a:pPr>
            <a:r>
              <a:rPr lang="en-US" sz="3000" b="1" dirty="0">
                <a:solidFill>
                  <a:srgbClr val="FFFFFF"/>
                </a:solidFill>
                <a:latin typeface="Arial" pitchFamily="34" charset="0"/>
                <a:ea typeface="Arial" pitchFamily="34" charset="-122"/>
                <a:cs typeface="Arial" pitchFamily="34" charset="-120"/>
              </a:rPr>
              <a:t>Как появилась современная теория эволюции
</a:t>
            </a:r>
            <a:endParaRPr lang="en-US" sz="3000" dirty="0"/>
          </a:p>
        </p:txBody>
      </p:sp>
      <p:sp>
        <p:nvSpPr>
          <p:cNvPr id="6" name="Text 1"/>
          <p:cNvSpPr txBox="1"/>
          <p:nvPr/>
        </p:nvSpPr>
        <p:spPr>
          <a:xfrm>
            <a:off x="386953" y="2066544"/>
            <a:ext cx="4185046" cy="1976819"/>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Дарвин объяснил естественный отбор, но механизм наследования оставался неясным. После переоткрытия законов Менделя и развития популяционной генетики учёные связали отбор с генами, мутациями и изменением популяций во времени.
</a:t>
            </a:r>
            <a:endParaRPr lang="en-US" sz="1200" dirty="0"/>
          </a:p>
        </p:txBody>
      </p:sp>
      <p:sp>
        <p:nvSpPr>
          <p:cNvPr id="7" name="Text 2"/>
          <p:cNvSpPr txBox="1"/>
          <p:nvPr/>
        </p:nvSpPr>
        <p:spPr>
          <a:xfrm>
            <a:off x="6936581" y="4611497"/>
            <a:ext cx="1820466" cy="182942"/>
          </a:xfrm>
          <a:prstGeom prst="rect">
            <a:avLst/>
          </a:prstGeom>
          <a:noFill/>
          <a:ln/>
        </p:spPr>
        <p:txBody>
          <a:bodyPr wrap="square" lIns="0" tIns="0" rIns="0" bIns="0" rtlCol="0" anchor="t"/>
          <a:lstStyle/>
          <a:p>
            <a:pPr algn="r" indent="0" marL="0">
              <a:lnSpc>
                <a:spcPct val="100000"/>
              </a:lnSpc>
              <a:buNone/>
            </a:pPr>
            <a:r>
              <a:rPr lang="en-US" sz="900" dirty="0">
                <a:solidFill>
                  <a:srgbClr val="000000"/>
                </a:solidFill>
                <a:latin typeface="Arial" pitchFamily="34" charset="0"/>
                <a:ea typeface="Arial" pitchFamily="34" charset="-122"/>
                <a:cs typeface="Arial" pitchFamily="34" charset="-120"/>
              </a:rPr>
              <a:t>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815484" y="1779938"/>
            <a:ext cx="658031" cy="658031"/>
          </a:xfrm>
          <a:prstGeom prst="rect">
            <a:avLst/>
          </a:prstGeom>
        </p:spPr>
      </p:pic>
      <p:pic>
        <p:nvPicPr>
          <p:cNvPr id="5" name="Image 3" descr="preencoded.png">    </p:cNvPr>
          <p:cNvPicPr>
            <a:picLocks noChangeAspect="1"/>
          </p:cNvPicPr>
          <p:nvPr/>
        </p:nvPicPr>
        <p:blipFill>
          <a:blip r:embed="rId4"/>
          <a:stretch>
            <a:fillRect/>
          </a:stretch>
        </p:blipFill>
        <p:spPr>
          <a:xfrm>
            <a:off x="2502908" y="1779938"/>
            <a:ext cx="575777" cy="658031"/>
          </a:xfrm>
          <a:prstGeom prst="rect">
            <a:avLst/>
          </a:prstGeom>
        </p:spPr>
      </p:pic>
      <p:pic>
        <p:nvPicPr>
          <p:cNvPr id="6" name="Image 4" descr="preencoded.png">    </p:cNvPr>
          <p:cNvPicPr>
            <a:picLocks noChangeAspect="1"/>
          </p:cNvPicPr>
          <p:nvPr/>
        </p:nvPicPr>
        <p:blipFill>
          <a:blip r:embed="rId5"/>
          <a:stretch>
            <a:fillRect/>
          </a:stretch>
        </p:blipFill>
        <p:spPr>
          <a:xfrm>
            <a:off x="4149206" y="1779938"/>
            <a:ext cx="575777" cy="658031"/>
          </a:xfrm>
          <a:prstGeom prst="rect">
            <a:avLst/>
          </a:prstGeom>
        </p:spPr>
      </p:pic>
      <p:pic>
        <p:nvPicPr>
          <p:cNvPr id="7" name="Image 5" descr="preencoded.png">    </p:cNvPr>
          <p:cNvPicPr>
            <a:picLocks noChangeAspect="1"/>
          </p:cNvPicPr>
          <p:nvPr/>
        </p:nvPicPr>
        <p:blipFill>
          <a:blip r:embed="rId6"/>
          <a:stretch>
            <a:fillRect/>
          </a:stretch>
        </p:blipFill>
        <p:spPr>
          <a:xfrm>
            <a:off x="5795503" y="1779938"/>
            <a:ext cx="575777" cy="658031"/>
          </a:xfrm>
          <a:prstGeom prst="rect">
            <a:avLst/>
          </a:prstGeom>
        </p:spPr>
      </p:pic>
      <p:pic>
        <p:nvPicPr>
          <p:cNvPr id="8" name="Image 6" descr="preencoded.png">    </p:cNvPr>
          <p:cNvPicPr>
            <a:picLocks noChangeAspect="1"/>
          </p:cNvPicPr>
          <p:nvPr/>
        </p:nvPicPr>
        <p:blipFill>
          <a:blip r:embed="rId7"/>
          <a:stretch>
            <a:fillRect/>
          </a:stretch>
        </p:blipFill>
        <p:spPr>
          <a:xfrm>
            <a:off x="7400674" y="1845741"/>
            <a:ext cx="658030" cy="526424"/>
          </a:xfrm>
          <a:prstGeom prst="rect">
            <a:avLst/>
          </a:prstGeom>
        </p:spPr>
      </p:pic>
      <p:sp>
        <p:nvSpPr>
          <p:cNvPr id="9" name="Text 0"/>
          <p:cNvSpPr txBox="1"/>
          <p:nvPr/>
        </p:nvSpPr>
        <p:spPr>
          <a:xfrm>
            <a:off x="373126" y="411957"/>
            <a:ext cx="8383922" cy="795338"/>
          </a:xfrm>
          <a:prstGeom prst="rect">
            <a:avLst/>
          </a:prstGeom>
          <a:noFill/>
          <a:ln/>
        </p:spPr>
        <p:txBody>
          <a:bodyPr wrap="square" lIns="0" tIns="0" rIns="0" bIns="0" rtlCol="0" anchor="t"/>
          <a:lstStyle/>
          <a:p>
            <a:pPr algn="l" indent="0" marL="0">
              <a:lnSpc>
                <a:spcPct val="100000"/>
              </a:lnSpc>
              <a:buNone/>
            </a:pPr>
            <a:r>
              <a:rPr lang="en-US" sz="3000" b="1" dirty="0">
                <a:solidFill>
                  <a:srgbClr val="000000"/>
                </a:solidFill>
                <a:latin typeface="Arial" pitchFamily="34" charset="0"/>
                <a:ea typeface="Arial" pitchFamily="34" charset="-122"/>
                <a:cs typeface="Arial" pitchFamily="34" charset="-120"/>
              </a:rPr>
              <a:t>Что подготовило рождение СТЭ
</a:t>
            </a:r>
            <a:endParaRPr lang="en-US" sz="3000" dirty="0"/>
          </a:p>
        </p:txBody>
      </p:sp>
      <p:sp>
        <p:nvSpPr>
          <p:cNvPr id="10" name="Text 1"/>
          <p:cNvSpPr txBox="1"/>
          <p:nvPr/>
        </p:nvSpPr>
        <p:spPr>
          <a:xfrm>
            <a:off x="6936581" y="4611497"/>
            <a:ext cx="1820466" cy="182942"/>
          </a:xfrm>
          <a:prstGeom prst="rect">
            <a:avLst/>
          </a:prstGeom>
          <a:noFill/>
          <a:ln/>
        </p:spPr>
        <p:txBody>
          <a:bodyPr wrap="square" lIns="0" tIns="0" rIns="0" bIns="0" rtlCol="0" anchor="t"/>
          <a:lstStyle/>
          <a:p>
            <a:pPr algn="r" indent="0" marL="0">
              <a:lnSpc>
                <a:spcPct val="100000"/>
              </a:lnSpc>
              <a:buNone/>
            </a:pPr>
            <a:r>
              <a:rPr lang="en-US" sz="900" dirty="0">
                <a:solidFill>
                  <a:srgbClr val="000000"/>
                </a:solidFill>
                <a:latin typeface="Arial" pitchFamily="34" charset="0"/>
                <a:ea typeface="Arial" pitchFamily="34" charset="-122"/>
                <a:cs typeface="Arial" pitchFamily="34" charset="-120"/>
              </a:rPr>
              <a:t>3</a:t>
            </a:r>
            <a:endParaRPr lang="en-US" sz="900" dirty="0"/>
          </a:p>
        </p:txBody>
      </p:sp>
      <p:sp>
        <p:nvSpPr>
          <p:cNvPr id="11" name="Text 2"/>
          <p:cNvSpPr txBox="1"/>
          <p:nvPr/>
        </p:nvSpPr>
        <p:spPr>
          <a:xfrm>
            <a:off x="373125" y="2576130"/>
            <a:ext cx="1542749" cy="1514224"/>
          </a:xfrm>
          <a:prstGeom prst="rect">
            <a:avLst/>
          </a:prstGeom>
          <a:noFill/>
          <a:ln/>
        </p:spPr>
        <p:txBody>
          <a:bodyPr wrap="square" lIns="0" tIns="0" rIns="0" bIns="0" rtlCol="0" anchor="t"/>
          <a:lstStyle/>
          <a:p>
            <a:pPr algn="ctr" indent="0" marL="0">
              <a:lnSpc>
                <a:spcPct val="100000"/>
              </a:lnSpc>
              <a:buNone/>
            </a:pPr>
            <a:r>
              <a:rPr lang="en-US" sz="1200" b="1" dirty="0">
                <a:solidFill>
                  <a:srgbClr val="FFFFFF"/>
                </a:solidFill>
                <a:latin typeface="Arial" pitchFamily="34" charset="0"/>
                <a:ea typeface="Arial" pitchFamily="34" charset="-122"/>
                <a:cs typeface="Arial" pitchFamily="34" charset="-120"/>
              </a:rPr>
              <a:t>Естественный отбор у Дарвина
</a:t>
            </a:r>
            <a:pPr algn="ctr" indent="0" marL="0">
              <a:lnSpc>
                <a:spcPct val="100000"/>
              </a:lnSpc>
              <a:buNone/>
            </a:pPr>
            <a:r>
              <a:rPr lang="en-US" sz="1029"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943" dirty="0">
                <a:solidFill>
                  <a:srgbClr val="FFFFFF"/>
                </a:solidFill>
                <a:latin typeface="Arial" pitchFamily="34" charset="0"/>
                <a:ea typeface="Arial" pitchFamily="34" charset="-122"/>
                <a:cs typeface="Arial" pitchFamily="34" charset="-120"/>
              </a:rPr>
              <a:t>Дарвин показал, что в природе сохраняются особи с признаками, повышающими выживание и размножение. Однако без знаний о генах его теория не объясняла, как именно признаки передаются потомкам.
</a:t>
            </a:r>
            <a:endParaRPr lang="en-US" sz="1200" dirty="0"/>
          </a:p>
        </p:txBody>
      </p:sp>
      <p:sp>
        <p:nvSpPr>
          <p:cNvPr id="12" name="Text 3"/>
          <p:cNvSpPr txBox="1"/>
          <p:nvPr/>
        </p:nvSpPr>
        <p:spPr>
          <a:xfrm>
            <a:off x="2019422" y="2576130"/>
            <a:ext cx="1542749" cy="1514224"/>
          </a:xfrm>
          <a:prstGeom prst="rect">
            <a:avLst/>
          </a:prstGeom>
          <a:noFill/>
          <a:ln/>
        </p:spPr>
        <p:txBody>
          <a:bodyPr wrap="square" lIns="0" tIns="0" rIns="0" bIns="0" rtlCol="0" anchor="t"/>
          <a:lstStyle/>
          <a:p>
            <a:pPr algn="ctr" indent="0" marL="0">
              <a:lnSpc>
                <a:spcPct val="100000"/>
              </a:lnSpc>
              <a:buNone/>
            </a:pPr>
            <a:r>
              <a:rPr lang="en-US" sz="1226" b="1" dirty="0">
                <a:solidFill>
                  <a:srgbClr val="FFFFFF"/>
                </a:solidFill>
                <a:latin typeface="Arial" pitchFamily="34" charset="0"/>
                <a:ea typeface="Arial" pitchFamily="34" charset="-122"/>
                <a:cs typeface="Arial" pitchFamily="34" charset="-120"/>
              </a:rPr>
              <a:t>Законы Менделя
</a:t>
            </a:r>
            <a:pPr algn="ctr" indent="0" marL="0">
              <a:lnSpc>
                <a:spcPct val="100000"/>
              </a:lnSpc>
              <a:buNone/>
            </a:pPr>
            <a:r>
              <a:rPr lang="en-US" sz="1051"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964" dirty="0">
                <a:solidFill>
                  <a:srgbClr val="FFFFFF"/>
                </a:solidFill>
                <a:latin typeface="Arial" pitchFamily="34" charset="0"/>
                <a:ea typeface="Arial" pitchFamily="34" charset="-122"/>
                <a:cs typeface="Arial" pitchFamily="34" charset="-120"/>
              </a:rPr>
              <a:t>Мендель доказал, что наследование идёт через отдельные единицы, а не через полное смешение признаков. Это стало важнейшим шагом к пониманию стабильности наследственной информации в поколениях.
</a:t>
            </a:r>
            <a:endParaRPr lang="en-US" sz="1226" dirty="0"/>
          </a:p>
        </p:txBody>
      </p:sp>
      <p:sp>
        <p:nvSpPr>
          <p:cNvPr id="13" name="Text 4"/>
          <p:cNvSpPr txBox="1"/>
          <p:nvPr/>
        </p:nvSpPr>
        <p:spPr>
          <a:xfrm>
            <a:off x="3665720" y="2576130"/>
            <a:ext cx="1542749" cy="1514224"/>
          </a:xfrm>
          <a:prstGeom prst="rect">
            <a:avLst/>
          </a:prstGeom>
          <a:noFill/>
          <a:ln/>
        </p:spPr>
        <p:txBody>
          <a:bodyPr wrap="square" lIns="0" tIns="0" rIns="0" bIns="0" rtlCol="0" anchor="t"/>
          <a:lstStyle/>
          <a:p>
            <a:pPr algn="ctr" indent="0" marL="0">
              <a:lnSpc>
                <a:spcPct val="100000"/>
              </a:lnSpc>
              <a:buNone/>
            </a:pPr>
            <a:r>
              <a:rPr lang="en-US" sz="1200" b="1" dirty="0">
                <a:solidFill>
                  <a:srgbClr val="FFFFFF"/>
                </a:solidFill>
                <a:latin typeface="Arial" pitchFamily="34" charset="0"/>
                <a:ea typeface="Arial" pitchFamily="34" charset="-122"/>
                <a:cs typeface="Arial" pitchFamily="34" charset="-120"/>
              </a:rPr>
              <a:t>Популяционная генетика
</a:t>
            </a:r>
            <a:pPr algn="ctr" indent="0" marL="0">
              <a:lnSpc>
                <a:spcPct val="100000"/>
              </a:lnSpc>
              <a:buNone/>
            </a:pPr>
            <a:r>
              <a:rPr lang="en-US" sz="1029"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943" dirty="0">
                <a:solidFill>
                  <a:srgbClr val="FFFFFF"/>
                </a:solidFill>
                <a:latin typeface="Arial" pitchFamily="34" charset="0"/>
                <a:ea typeface="Arial" pitchFamily="34" charset="-122"/>
                <a:cs typeface="Arial" pitchFamily="34" charset="-120"/>
              </a:rPr>
              <a:t>В первой трети XX века учёные описали, как частоты аллелей меняются в популяциях. Так эволюция стала рассматриваться не как абстрактная идея, а как измеримый биологический процесс.
</a:t>
            </a:r>
            <a:endParaRPr lang="en-US" sz="1200" dirty="0"/>
          </a:p>
        </p:txBody>
      </p:sp>
      <p:sp>
        <p:nvSpPr>
          <p:cNvPr id="14" name="Text 5"/>
          <p:cNvSpPr txBox="1"/>
          <p:nvPr/>
        </p:nvSpPr>
        <p:spPr>
          <a:xfrm>
            <a:off x="5312017" y="2576130"/>
            <a:ext cx="1542749" cy="1514224"/>
          </a:xfrm>
          <a:prstGeom prst="rect">
            <a:avLst/>
          </a:prstGeom>
          <a:noFill/>
          <a:ln/>
        </p:spPr>
        <p:txBody>
          <a:bodyPr wrap="square" lIns="0" tIns="0" rIns="0" bIns="0" rtlCol="0" anchor="t"/>
          <a:lstStyle/>
          <a:p>
            <a:pPr algn="ctr" indent="0" marL="0">
              <a:lnSpc>
                <a:spcPct val="100000"/>
              </a:lnSpc>
              <a:buNone/>
            </a:pPr>
            <a:r>
              <a:rPr lang="en-US" sz="1200" b="1" dirty="0">
                <a:solidFill>
                  <a:srgbClr val="FFFFFF"/>
                </a:solidFill>
                <a:latin typeface="Arial" pitchFamily="34" charset="0"/>
                <a:ea typeface="Arial" pitchFamily="34" charset="-122"/>
                <a:cs typeface="Arial" pitchFamily="34" charset="-120"/>
              </a:rPr>
              <a:t>Объединение дисциплин
</a:t>
            </a:r>
            <a:pPr algn="ctr" indent="0" marL="0">
              <a:lnSpc>
                <a:spcPct val="100000"/>
              </a:lnSpc>
              <a:buNone/>
            </a:pPr>
            <a:r>
              <a:rPr lang="en-US" sz="1029"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943" dirty="0">
                <a:solidFill>
                  <a:srgbClr val="FFFFFF"/>
                </a:solidFill>
                <a:latin typeface="Arial" pitchFamily="34" charset="0"/>
                <a:ea typeface="Arial" pitchFamily="34" charset="-122"/>
                <a:cs typeface="Arial" pitchFamily="34" charset="-120"/>
              </a:rPr>
              <a:t>Синтез дарвинизма и генетики опирался на систематику, палеонтологию и биологию популяций. Именно это позволило объяснить не только изменчивость, но и происхождение новых видов.
</a:t>
            </a:r>
            <a:endParaRPr lang="en-US" sz="1200" dirty="0"/>
          </a:p>
        </p:txBody>
      </p:sp>
      <p:sp>
        <p:nvSpPr>
          <p:cNvPr id="15" name="Text 6"/>
          <p:cNvSpPr txBox="1"/>
          <p:nvPr/>
        </p:nvSpPr>
        <p:spPr>
          <a:xfrm>
            <a:off x="6958315" y="2576130"/>
            <a:ext cx="1542749" cy="1514224"/>
          </a:xfrm>
          <a:prstGeom prst="rect">
            <a:avLst/>
          </a:prstGeom>
          <a:noFill/>
          <a:ln/>
        </p:spPr>
        <p:txBody>
          <a:bodyPr wrap="square" lIns="0" tIns="0" rIns="0" bIns="0" rtlCol="0" anchor="t"/>
          <a:lstStyle/>
          <a:p>
            <a:pPr algn="ctr" indent="0" marL="0">
              <a:lnSpc>
                <a:spcPct val="100000"/>
              </a:lnSpc>
              <a:buNone/>
            </a:pPr>
            <a:r>
              <a:rPr lang="en-US" sz="1226" b="1" dirty="0">
                <a:solidFill>
                  <a:srgbClr val="FFFFFF"/>
                </a:solidFill>
                <a:latin typeface="Arial" pitchFamily="34" charset="0"/>
                <a:ea typeface="Arial" pitchFamily="34" charset="-122"/>
                <a:cs typeface="Arial" pitchFamily="34" charset="-120"/>
              </a:rPr>
              <a:t>Ключевые авторы
</a:t>
            </a:r>
            <a:pPr algn="ctr" indent="0" marL="0">
              <a:lnSpc>
                <a:spcPct val="100000"/>
              </a:lnSpc>
              <a:buNone/>
            </a:pPr>
            <a:r>
              <a:rPr lang="en-US" sz="1051"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964" dirty="0">
                <a:solidFill>
                  <a:srgbClr val="FFFFFF"/>
                </a:solidFill>
                <a:latin typeface="Arial" pitchFamily="34" charset="0"/>
                <a:ea typeface="Arial" pitchFamily="34" charset="-122"/>
                <a:cs typeface="Arial" pitchFamily="34" charset="-120"/>
              </a:rPr>
              <a:t>Работы Фишера, Холдейна, Райта, Добжанского, Майра и Симпсона оформили новую концепцию эволюции. Книга Добжанского 1937 года стала одним из её главных теоретических оснований.
</a:t>
            </a:r>
            <a:endParaRPr lang="en-US" sz="1226"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85325" y="1128635"/>
            <a:ext cx="8369100" cy="1969681"/>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73125" y="411952"/>
            <a:ext cx="8383800" cy="540600"/>
          </a:xfrm>
          <a:prstGeom prst="rect">
            <a:avLst/>
          </a:prstGeom>
          <a:noFill/>
          <a:ln/>
        </p:spPr>
        <p:txBody>
          <a:bodyPr wrap="square" lIns="0" tIns="0" rIns="0" bIns="0" rtlCol="0" anchor="t"/>
          <a:lstStyle/>
          <a:p>
            <a:pPr algn="l" indent="0" marL="0">
              <a:lnSpc>
                <a:spcPct val="100000"/>
              </a:lnSpc>
              <a:buNone/>
            </a:pPr>
            <a:r>
              <a:rPr lang="en-US" sz="3000" b="1" dirty="0">
                <a:solidFill>
                  <a:srgbClr val="000000"/>
                </a:solidFill>
                <a:latin typeface="Arial" pitchFamily="34" charset="0"/>
                <a:ea typeface="Arial" pitchFamily="34" charset="-122"/>
                <a:cs typeface="Arial" pitchFamily="34" charset="-120"/>
              </a:rPr>
              <a:t>Ген, аллель, генотип и фенотип
</a:t>
            </a:r>
            <a:endParaRPr lang="en-US" sz="3000" dirty="0"/>
          </a:p>
        </p:txBody>
      </p:sp>
      <p:sp>
        <p:nvSpPr>
          <p:cNvPr id="9" name="Text 1"/>
          <p:cNvSpPr txBox="1"/>
          <p:nvPr/>
        </p:nvSpPr>
        <p:spPr>
          <a:xfrm>
            <a:off x="6936581" y="4611496"/>
            <a:ext cx="1820400" cy="183000"/>
          </a:xfrm>
          <a:prstGeom prst="rect">
            <a:avLst/>
          </a:prstGeom>
          <a:noFill/>
          <a:ln/>
        </p:spPr>
        <p:txBody>
          <a:bodyPr wrap="square" lIns="0" tIns="0" rIns="0" bIns="0" rtlCol="0" anchor="t"/>
          <a:lstStyle/>
          <a:p>
            <a:pPr algn="r" indent="0" marL="0">
              <a:lnSpc>
                <a:spcPct val="100000"/>
              </a:lnSpc>
              <a:buNone/>
            </a:pPr>
            <a:r>
              <a:rPr lang="en-US" sz="900" dirty="0">
                <a:solidFill>
                  <a:srgbClr val="000000"/>
                </a:solidFill>
                <a:latin typeface="Arial" pitchFamily="34" charset="0"/>
                <a:ea typeface="Arial" pitchFamily="34" charset="-122"/>
                <a:cs typeface="Arial" pitchFamily="34" charset="-120"/>
              </a:rPr>
              <a:t>4</a:t>
            </a:r>
            <a:endParaRPr lang="en-US" sz="900" dirty="0"/>
          </a:p>
        </p:txBody>
      </p:sp>
      <p:sp>
        <p:nvSpPr>
          <p:cNvPr id="10" name="Text 2"/>
          <p:cNvSpPr txBox="1"/>
          <p:nvPr/>
        </p:nvSpPr>
        <p:spPr>
          <a:xfrm>
            <a:off x="490700" y="3277594"/>
            <a:ext cx="1880700" cy="230100"/>
          </a:xfrm>
          <a:prstGeom prst="rect">
            <a:avLst/>
          </a:prstGeom>
          <a:noFill/>
          <a:ln/>
        </p:spPr>
        <p:txBody>
          <a:bodyPr wrap="square" lIns="0" tIns="0" rIns="0" bIns="0" rtlCol="0" anchor="t"/>
          <a:lstStyle/>
          <a:p>
            <a:pPr algn="l" indent="0" marL="0">
              <a:lnSpc>
                <a:spcPct val="100000"/>
              </a:lnSpc>
              <a:buNone/>
            </a:pPr>
            <a:r>
              <a:rPr lang="en-US" sz="1100" b="1" dirty="0">
                <a:solidFill>
                  <a:srgbClr val="FFFFFF"/>
                </a:solidFill>
                <a:latin typeface="Arial" pitchFamily="34" charset="0"/>
                <a:ea typeface="Arial" pitchFamily="34" charset="-122"/>
                <a:cs typeface="Arial" pitchFamily="34" charset="-120"/>
              </a:rPr>
              <a:t>Ген
</a:t>
            </a:r>
            <a:endParaRPr lang="en-US" sz="1100" dirty="0"/>
          </a:p>
        </p:txBody>
      </p:sp>
      <p:sp>
        <p:nvSpPr>
          <p:cNvPr id="11" name="Text 3"/>
          <p:cNvSpPr txBox="1"/>
          <p:nvPr/>
        </p:nvSpPr>
        <p:spPr>
          <a:xfrm>
            <a:off x="490700" y="3531319"/>
            <a:ext cx="1880700" cy="773700"/>
          </a:xfrm>
          <a:prstGeom prst="rect">
            <a:avLst/>
          </a:prstGeom>
          <a:noFill/>
          <a:ln/>
        </p:spPr>
        <p:txBody>
          <a:bodyPr wrap="square" lIns="0" tIns="0" rIns="0" bIns="0" rtlCol="0" anchor="t"/>
          <a:lstStyle/>
          <a:p>
            <a:pPr algn="l" indent="0" marL="0">
              <a:lnSpc>
                <a:spcPct val="100000"/>
              </a:lnSpc>
              <a:buNone/>
            </a:pPr>
            <a:r>
              <a:rPr lang="en-US" sz="800" dirty="0">
                <a:solidFill>
                  <a:srgbClr val="FFFFFF"/>
                </a:solidFill>
                <a:latin typeface="Arial" pitchFamily="34" charset="0"/>
                <a:ea typeface="Arial" pitchFamily="34" charset="-122"/>
                <a:cs typeface="Arial" pitchFamily="34" charset="-120"/>
              </a:rPr>
              <a:t>Ген — это участок ДНК, который несёт информацию о синтезе белка или о наследуемом признаке. Именно гены служат основой передачи биологической информации от родителей к потомству.
</a:t>
            </a:r>
            <a:endParaRPr lang="en-US" sz="800" dirty="0"/>
          </a:p>
        </p:txBody>
      </p:sp>
      <p:sp>
        <p:nvSpPr>
          <p:cNvPr id="12" name="Text 4"/>
          <p:cNvSpPr txBox="1"/>
          <p:nvPr/>
        </p:nvSpPr>
        <p:spPr>
          <a:xfrm>
            <a:off x="2585313" y="3277594"/>
            <a:ext cx="1880700" cy="230100"/>
          </a:xfrm>
          <a:prstGeom prst="rect">
            <a:avLst/>
          </a:prstGeom>
          <a:noFill/>
          <a:ln/>
        </p:spPr>
        <p:txBody>
          <a:bodyPr wrap="square" lIns="0" tIns="0" rIns="0" bIns="0" rtlCol="0" anchor="t"/>
          <a:lstStyle/>
          <a:p>
            <a:pPr algn="l" indent="0" marL="0">
              <a:lnSpc>
                <a:spcPct val="100000"/>
              </a:lnSpc>
              <a:buNone/>
            </a:pPr>
            <a:r>
              <a:rPr lang="en-US" sz="1100" b="1" dirty="0">
                <a:solidFill>
                  <a:srgbClr val="FFFFFF"/>
                </a:solidFill>
                <a:latin typeface="Arial" pitchFamily="34" charset="0"/>
                <a:ea typeface="Arial" pitchFamily="34" charset="-122"/>
                <a:cs typeface="Arial" pitchFamily="34" charset="-120"/>
              </a:rPr>
              <a:t>Аллели
</a:t>
            </a:r>
            <a:endParaRPr lang="en-US" sz="1100" dirty="0"/>
          </a:p>
        </p:txBody>
      </p:sp>
      <p:sp>
        <p:nvSpPr>
          <p:cNvPr id="13" name="Text 5"/>
          <p:cNvSpPr txBox="1"/>
          <p:nvPr/>
        </p:nvSpPr>
        <p:spPr>
          <a:xfrm>
            <a:off x="2585313" y="3531319"/>
            <a:ext cx="1880700" cy="773700"/>
          </a:xfrm>
          <a:prstGeom prst="rect">
            <a:avLst/>
          </a:prstGeom>
          <a:noFill/>
          <a:ln/>
        </p:spPr>
        <p:txBody>
          <a:bodyPr wrap="square" lIns="0" tIns="0" rIns="0" bIns="0" rtlCol="0" anchor="t"/>
          <a:lstStyle/>
          <a:p>
            <a:pPr algn="l" indent="0" marL="0">
              <a:lnSpc>
                <a:spcPct val="100000"/>
              </a:lnSpc>
              <a:buNone/>
            </a:pPr>
            <a:r>
              <a:rPr lang="en-US" sz="800" dirty="0">
                <a:solidFill>
                  <a:srgbClr val="FFFFFF"/>
                </a:solidFill>
                <a:latin typeface="Arial" pitchFamily="34" charset="0"/>
                <a:ea typeface="Arial" pitchFamily="34" charset="-122"/>
                <a:cs typeface="Arial" pitchFamily="34" charset="-120"/>
              </a:rPr>
              <a:t>Аллели — это разные варианты одного и того же гена. Они определяют различия между особями: например, оттенок окраски, форму признака или особенности работы белка.
</a:t>
            </a:r>
            <a:endParaRPr lang="en-US" sz="800" dirty="0"/>
          </a:p>
        </p:txBody>
      </p:sp>
      <p:sp>
        <p:nvSpPr>
          <p:cNvPr id="14" name="Text 6"/>
          <p:cNvSpPr txBox="1"/>
          <p:nvPr/>
        </p:nvSpPr>
        <p:spPr>
          <a:xfrm>
            <a:off x="4677675" y="3277594"/>
            <a:ext cx="1880700" cy="230100"/>
          </a:xfrm>
          <a:prstGeom prst="rect">
            <a:avLst/>
          </a:prstGeom>
          <a:noFill/>
          <a:ln/>
        </p:spPr>
        <p:txBody>
          <a:bodyPr wrap="square" lIns="0" tIns="0" rIns="0" bIns="0" rtlCol="0" anchor="t"/>
          <a:lstStyle/>
          <a:p>
            <a:pPr algn="l" indent="0" marL="0">
              <a:lnSpc>
                <a:spcPct val="100000"/>
              </a:lnSpc>
              <a:buNone/>
            </a:pPr>
            <a:r>
              <a:rPr lang="en-US" sz="1100" b="1" dirty="0">
                <a:solidFill>
                  <a:srgbClr val="FFFFFF"/>
                </a:solidFill>
                <a:latin typeface="Arial" pitchFamily="34" charset="0"/>
                <a:ea typeface="Arial" pitchFamily="34" charset="-122"/>
                <a:cs typeface="Arial" pitchFamily="34" charset="-120"/>
              </a:rPr>
              <a:t>Генотип
</a:t>
            </a:r>
            <a:endParaRPr lang="en-US" sz="1100" dirty="0"/>
          </a:p>
        </p:txBody>
      </p:sp>
      <p:sp>
        <p:nvSpPr>
          <p:cNvPr id="15" name="Text 7"/>
          <p:cNvSpPr txBox="1"/>
          <p:nvPr/>
        </p:nvSpPr>
        <p:spPr>
          <a:xfrm>
            <a:off x="4677675" y="3531319"/>
            <a:ext cx="1880700" cy="773700"/>
          </a:xfrm>
          <a:prstGeom prst="rect">
            <a:avLst/>
          </a:prstGeom>
          <a:noFill/>
          <a:ln/>
        </p:spPr>
        <p:txBody>
          <a:bodyPr wrap="square" lIns="0" tIns="0" rIns="0" bIns="0" rtlCol="0" anchor="t"/>
          <a:lstStyle/>
          <a:p>
            <a:pPr algn="l" indent="0" marL="0">
              <a:lnSpc>
                <a:spcPct val="100000"/>
              </a:lnSpc>
              <a:buNone/>
            </a:pPr>
            <a:r>
              <a:rPr lang="en-US" sz="800" dirty="0">
                <a:solidFill>
                  <a:srgbClr val="FFFFFF"/>
                </a:solidFill>
                <a:latin typeface="Arial" pitchFamily="34" charset="0"/>
                <a:ea typeface="Arial" pitchFamily="34" charset="-122"/>
                <a:cs typeface="Arial" pitchFamily="34" charset="-120"/>
              </a:rPr>
              <a:t>Генотипом называют всю совокупность генов и аллелей организма. Он задаёт наследственный потенциал, но не всегда напрямую виден внешне, потому что часть признаков проявляется только в определённых условиях.
</a:t>
            </a:r>
            <a:endParaRPr lang="en-US" sz="800" dirty="0"/>
          </a:p>
        </p:txBody>
      </p:sp>
      <p:sp>
        <p:nvSpPr>
          <p:cNvPr id="16" name="Text 8"/>
          <p:cNvSpPr txBox="1"/>
          <p:nvPr/>
        </p:nvSpPr>
        <p:spPr>
          <a:xfrm>
            <a:off x="6769375" y="3277594"/>
            <a:ext cx="1880700" cy="230100"/>
          </a:xfrm>
          <a:prstGeom prst="rect">
            <a:avLst/>
          </a:prstGeom>
          <a:noFill/>
          <a:ln/>
        </p:spPr>
        <p:txBody>
          <a:bodyPr wrap="square" lIns="0" tIns="0" rIns="0" bIns="0" rtlCol="0" anchor="t"/>
          <a:lstStyle/>
          <a:p>
            <a:pPr algn="l" indent="0" marL="0">
              <a:lnSpc>
                <a:spcPct val="100000"/>
              </a:lnSpc>
              <a:buNone/>
            </a:pPr>
            <a:r>
              <a:rPr lang="en-US" sz="1100" b="1" dirty="0">
                <a:solidFill>
                  <a:srgbClr val="FFFFFF"/>
                </a:solidFill>
                <a:latin typeface="Arial" pitchFamily="34" charset="0"/>
                <a:ea typeface="Arial" pitchFamily="34" charset="-122"/>
                <a:cs typeface="Arial" pitchFamily="34" charset="-120"/>
              </a:rPr>
              <a:t>Фенотип и среда
</a:t>
            </a:r>
            <a:endParaRPr lang="en-US" sz="1100" dirty="0"/>
          </a:p>
        </p:txBody>
      </p:sp>
      <p:sp>
        <p:nvSpPr>
          <p:cNvPr id="17" name="Text 9"/>
          <p:cNvSpPr txBox="1"/>
          <p:nvPr/>
        </p:nvSpPr>
        <p:spPr>
          <a:xfrm>
            <a:off x="6769375" y="3531319"/>
            <a:ext cx="1880700" cy="773700"/>
          </a:xfrm>
          <a:prstGeom prst="rect">
            <a:avLst/>
          </a:prstGeom>
          <a:noFill/>
          <a:ln/>
        </p:spPr>
        <p:txBody>
          <a:bodyPr wrap="square" lIns="0" tIns="0" rIns="0" bIns="0" rtlCol="0" anchor="t"/>
          <a:lstStyle/>
          <a:p>
            <a:pPr algn="l" indent="0" marL="0">
              <a:lnSpc>
                <a:spcPct val="100000"/>
              </a:lnSpc>
              <a:buNone/>
            </a:pPr>
            <a:r>
              <a:rPr lang="en-US" sz="800" dirty="0">
                <a:solidFill>
                  <a:srgbClr val="FFFFFF"/>
                </a:solidFill>
                <a:latin typeface="Arial" pitchFamily="34" charset="0"/>
                <a:ea typeface="Arial" pitchFamily="34" charset="-122"/>
                <a:cs typeface="Arial" pitchFamily="34" charset="-120"/>
              </a:rPr>
              <a:t>Фенотип — это набор реально проявившихся признаков организма. На него влияют не только наследственность, но и питание, температура, освещённость, болезни и другие факторы среды.
</a:t>
            </a:r>
            <a:endParaRPr lang="en-US"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029075" y="1553988"/>
            <a:ext cx="4591050" cy="2252663"/>
          </a:xfrm>
          <a:prstGeom prst="rect">
            <a:avLst/>
          </a:prstGeom>
        </p:spPr>
      </p:pic>
      <p:sp>
        <p:nvSpPr>
          <p:cNvPr id="5" name="Text 0"/>
          <p:cNvSpPr txBox="1"/>
          <p:nvPr/>
        </p:nvSpPr>
        <p:spPr>
          <a:xfrm>
            <a:off x="373126" y="411957"/>
            <a:ext cx="8383922" cy="795338"/>
          </a:xfrm>
          <a:prstGeom prst="rect">
            <a:avLst/>
          </a:prstGeom>
          <a:noFill/>
          <a:ln/>
        </p:spPr>
        <p:txBody>
          <a:bodyPr wrap="square" lIns="0" tIns="0" rIns="0" bIns="0" rtlCol="0" anchor="t"/>
          <a:lstStyle/>
          <a:p>
            <a:pPr algn="l" indent="0" marL="0">
              <a:lnSpc>
                <a:spcPct val="100000"/>
              </a:lnSpc>
              <a:buNone/>
            </a:pPr>
            <a:r>
              <a:rPr lang="en-US" sz="3000" b="1" dirty="0">
                <a:solidFill>
                  <a:srgbClr val="000000"/>
                </a:solidFill>
                <a:latin typeface="Arial" pitchFamily="34" charset="0"/>
                <a:ea typeface="Arial" pitchFamily="34" charset="-122"/>
                <a:cs typeface="Arial" pitchFamily="34" charset="-120"/>
              </a:rPr>
              <a:t>Источники наследственной изменчивости
</a:t>
            </a:r>
            <a:endParaRPr lang="en-US" sz="3000" dirty="0"/>
          </a:p>
        </p:txBody>
      </p:sp>
      <p:sp>
        <p:nvSpPr>
          <p:cNvPr id="6" name="Text 1"/>
          <p:cNvSpPr txBox="1"/>
          <p:nvPr/>
        </p:nvSpPr>
        <p:spPr>
          <a:xfrm>
            <a:off x="6936581" y="4611497"/>
            <a:ext cx="1820466" cy="182942"/>
          </a:xfrm>
          <a:prstGeom prst="rect">
            <a:avLst/>
          </a:prstGeom>
          <a:noFill/>
          <a:ln/>
        </p:spPr>
        <p:txBody>
          <a:bodyPr wrap="square" lIns="0" tIns="0" rIns="0" bIns="0" rtlCol="0" anchor="t"/>
          <a:lstStyle/>
          <a:p>
            <a:pPr algn="r" indent="0" marL="0">
              <a:lnSpc>
                <a:spcPct val="100000"/>
              </a:lnSpc>
              <a:buNone/>
            </a:pPr>
            <a:r>
              <a:rPr lang="en-US" sz="900" dirty="0">
                <a:solidFill>
                  <a:srgbClr val="000000"/>
                </a:solidFill>
                <a:latin typeface="Arial" pitchFamily="34" charset="0"/>
                <a:ea typeface="Arial" pitchFamily="34" charset="-122"/>
                <a:cs typeface="Arial" pitchFamily="34" charset="-120"/>
              </a:rPr>
              <a:t>5</a:t>
            </a:r>
            <a:endParaRPr lang="en-US" sz="900" dirty="0"/>
          </a:p>
        </p:txBody>
      </p:sp>
      <p:sp>
        <p:nvSpPr>
          <p:cNvPr id="7" name="Text 2"/>
          <p:cNvSpPr txBox="1"/>
          <p:nvPr/>
        </p:nvSpPr>
        <p:spPr>
          <a:xfrm>
            <a:off x="400491" y="1676995"/>
            <a:ext cx="2507456" cy="1789510"/>
          </a:xfrm>
          <a:prstGeom prst="rect">
            <a:avLst/>
          </a:prstGeom>
          <a:noFill/>
          <a:ln/>
        </p:spPr>
        <p:txBody>
          <a:bodyPr wrap="square" lIns="0" tIns="0" rIns="0" bIns="0" rtlCol="0" anchor="ctr"/>
          <a:lstStyle/>
          <a:p>
            <a:pPr algn="l" indent="0" marL="0">
              <a:lnSpc>
                <a:spcPct val="100000"/>
              </a:lnSpc>
              <a:buNone/>
            </a:pPr>
            <a:r>
              <a:rPr lang="en-US" sz="1202" dirty="0">
                <a:solidFill>
                  <a:srgbClr val="000000"/>
                </a:solidFill>
                <a:latin typeface="Arial" pitchFamily="34" charset="0"/>
                <a:ea typeface="Arial" pitchFamily="34" charset="-122"/>
                <a:cs typeface="Arial" pitchFamily="34" charset="-120"/>
              </a:rPr>
              <a:t>Для эволюции важны только изменения, которые затрагивают ДНК и могут передаваться потомкам. Внешние изменения, вызванные средой, сами по себе не формируют наследственный материал.
</a:t>
            </a:r>
            <a:pPr algn="l" indent="0" marL="0">
              <a:lnSpc>
                <a:spcPct val="100000"/>
              </a:lnSpc>
              <a:buNone/>
            </a:pPr>
            <a:r>
              <a:rPr lang="en-US" sz="944"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44" dirty="0">
                <a:solidFill>
                  <a:srgbClr val="61A6AD"/>
                </a:solidFill>
                <a:latin typeface="Arial" pitchFamily="34" charset="0"/>
                <a:ea typeface="Arial" pitchFamily="34" charset="-122"/>
                <a:cs typeface="Arial" pitchFamily="34" charset="-120"/>
              </a:rPr>
              <a:t>Мутации создают новые аллели, а рекомбинация и половое размножение усиливают разнообразие. Модификационная изменчивость не становится материалом эволюции.
</a:t>
            </a:r>
            <a:endParaRPr lang="en-US" sz="1202" dirty="0"/>
          </a:p>
        </p:txBody>
      </p:sp>
      <p:sp>
        <p:nvSpPr>
          <p:cNvPr id="8" name="Text 3"/>
          <p:cNvSpPr txBox="1"/>
          <p:nvPr/>
        </p:nvSpPr>
        <p:spPr>
          <a:xfrm>
            <a:off x="3890213" y="4017169"/>
            <a:ext cx="3120187" cy="440531"/>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Схема по учебному материалу по биологии, без количественных измерений.
</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90549" y="1816396"/>
            <a:ext cx="4225529" cy="1683998"/>
          </a:xfrm>
          <a:prstGeom prst="rect">
            <a:avLst/>
          </a:prstGeom>
        </p:spPr>
      </p:pic>
      <p:sp>
        <p:nvSpPr>
          <p:cNvPr id="5" name="Text 0"/>
          <p:cNvSpPr txBox="1"/>
          <p:nvPr/>
        </p:nvSpPr>
        <p:spPr>
          <a:xfrm>
            <a:off x="373126" y="411957"/>
            <a:ext cx="8383922" cy="795338"/>
          </a:xfrm>
          <a:prstGeom prst="rect">
            <a:avLst/>
          </a:prstGeom>
          <a:noFill/>
          <a:ln/>
        </p:spPr>
        <p:txBody>
          <a:bodyPr wrap="square" lIns="0" tIns="0" rIns="0" bIns="0" rtlCol="0" anchor="t"/>
          <a:lstStyle/>
          <a:p>
            <a:pPr algn="l" indent="0" marL="0">
              <a:lnSpc>
                <a:spcPct val="100000"/>
              </a:lnSpc>
              <a:buNone/>
            </a:pPr>
            <a:r>
              <a:rPr lang="en-US" sz="3000" b="1" dirty="0">
                <a:solidFill>
                  <a:srgbClr val="000000"/>
                </a:solidFill>
                <a:latin typeface="Arial" pitchFamily="34" charset="0"/>
                <a:ea typeface="Arial" pitchFamily="34" charset="-122"/>
                <a:cs typeface="Arial" pitchFamily="34" charset="-120"/>
              </a:rPr>
              <a:t>Основные факторы эволюции популяций
</a:t>
            </a:r>
            <a:endParaRPr lang="en-US" sz="3000" dirty="0"/>
          </a:p>
        </p:txBody>
      </p:sp>
      <p:sp>
        <p:nvSpPr>
          <p:cNvPr id="6" name="Text 1"/>
          <p:cNvSpPr txBox="1"/>
          <p:nvPr/>
        </p:nvSpPr>
        <p:spPr>
          <a:xfrm>
            <a:off x="6936581" y="4611497"/>
            <a:ext cx="1820466" cy="182942"/>
          </a:xfrm>
          <a:prstGeom prst="rect">
            <a:avLst/>
          </a:prstGeom>
          <a:noFill/>
          <a:ln/>
        </p:spPr>
        <p:txBody>
          <a:bodyPr wrap="square" lIns="0" tIns="0" rIns="0" bIns="0" rtlCol="0" anchor="t"/>
          <a:lstStyle/>
          <a:p>
            <a:pPr algn="r" indent="0" marL="0">
              <a:lnSpc>
                <a:spcPct val="100000"/>
              </a:lnSpc>
              <a:buNone/>
            </a:pPr>
            <a:r>
              <a:rPr lang="en-US" sz="900" dirty="0">
                <a:solidFill>
                  <a:srgbClr val="000000"/>
                </a:solidFill>
                <a:latin typeface="Arial" pitchFamily="34" charset="0"/>
                <a:ea typeface="Arial" pitchFamily="34" charset="-122"/>
                <a:cs typeface="Arial" pitchFamily="34" charset="-120"/>
              </a:rPr>
              <a:t>6</a:t>
            </a:r>
            <a:endParaRPr lang="en-US" sz="900" dirty="0"/>
          </a:p>
        </p:txBody>
      </p:sp>
      <p:sp>
        <p:nvSpPr>
          <p:cNvPr id="7" name="Text 2"/>
          <p:cNvSpPr txBox="1"/>
          <p:nvPr/>
        </p:nvSpPr>
        <p:spPr>
          <a:xfrm>
            <a:off x="5213747" y="1438275"/>
            <a:ext cx="3044428" cy="2481263"/>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Краткая схема показывает, как разные процессы меняют генофонд и направляют эволюцию.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Эволюция идёт не по одной причине: мутации создают варианты, а отбор, дрейф, миграции и изоляция по-разному меняют их частоты.
</a:t>
            </a:r>
            <a:endParaRPr lang="en-US" sz="1400" dirty="0"/>
          </a:p>
        </p:txBody>
      </p:sp>
      <p:sp>
        <p:nvSpPr>
          <p:cNvPr id="8" name="Text 3"/>
          <p:cNvSpPr txBox="1"/>
          <p:nvPr/>
        </p:nvSpPr>
        <p:spPr>
          <a:xfrm>
            <a:off x="386953" y="4307680"/>
            <a:ext cx="3120187" cy="440531"/>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Обобщение по школьному курсу биологии
</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91971" y="1472748"/>
            <a:ext cx="8373750" cy="3045000"/>
          </a:xfrm>
          <a:prstGeom prst="rect">
            <a:avLst/>
          </a:prstGeom>
        </p:spPr>
      </p:pic>
      <p:sp>
        <p:nvSpPr>
          <p:cNvPr id="5" name="Text 0"/>
          <p:cNvSpPr txBox="1"/>
          <p:nvPr/>
        </p:nvSpPr>
        <p:spPr>
          <a:xfrm>
            <a:off x="373125" y="411952"/>
            <a:ext cx="8383800" cy="554100"/>
          </a:xfrm>
          <a:prstGeom prst="rect">
            <a:avLst/>
          </a:prstGeom>
          <a:noFill/>
          <a:ln/>
        </p:spPr>
        <p:txBody>
          <a:bodyPr wrap="square" lIns="0" tIns="0" rIns="0" bIns="0" rtlCol="0" anchor="t"/>
          <a:lstStyle/>
          <a:p>
            <a:pPr algn="l" indent="0" marL="0">
              <a:lnSpc>
                <a:spcPct val="100000"/>
              </a:lnSpc>
              <a:buNone/>
            </a:pPr>
            <a:r>
              <a:rPr lang="en-US" sz="3000" b="1" dirty="0">
                <a:solidFill>
                  <a:srgbClr val="000000"/>
                </a:solidFill>
                <a:latin typeface="Arial" pitchFamily="34" charset="0"/>
                <a:ea typeface="Arial" pitchFamily="34" charset="-122"/>
                <a:cs typeface="Arial" pitchFamily="34" charset="-120"/>
              </a:rPr>
              <a:t>От изменчивости к адаптации
</a:t>
            </a:r>
            <a:endParaRPr lang="en-US" sz="3000" dirty="0"/>
          </a:p>
        </p:txBody>
      </p:sp>
      <p:sp>
        <p:nvSpPr>
          <p:cNvPr id="6" name="Text 1"/>
          <p:cNvSpPr txBox="1"/>
          <p:nvPr/>
        </p:nvSpPr>
        <p:spPr>
          <a:xfrm>
            <a:off x="6936581" y="4611496"/>
            <a:ext cx="1820400" cy="183000"/>
          </a:xfrm>
          <a:prstGeom prst="rect">
            <a:avLst/>
          </a:prstGeom>
          <a:noFill/>
          <a:ln/>
        </p:spPr>
        <p:txBody>
          <a:bodyPr wrap="square" lIns="0" tIns="0" rIns="0" bIns="0" rtlCol="0" anchor="t"/>
          <a:lstStyle/>
          <a:p>
            <a:pPr algn="r" indent="0" marL="0">
              <a:lnSpc>
                <a:spcPct val="100000"/>
              </a:lnSpc>
              <a:buNone/>
            </a:pPr>
            <a:r>
              <a:rPr lang="en-US" sz="900" dirty="0">
                <a:solidFill>
                  <a:srgbClr val="000000"/>
                </a:solidFill>
                <a:latin typeface="Arial" pitchFamily="34" charset="0"/>
                <a:ea typeface="Arial" pitchFamily="34" charset="-122"/>
                <a:cs typeface="Arial" pitchFamily="34" charset="-120"/>
              </a:rPr>
              <a:t>7</a:t>
            </a:r>
            <a:endParaRPr lang="en-US" sz="900" dirty="0"/>
          </a:p>
        </p:txBody>
      </p:sp>
      <p:sp>
        <p:nvSpPr>
          <p:cNvPr id="7" name="Text 2"/>
          <p:cNvSpPr txBox="1"/>
          <p:nvPr/>
        </p:nvSpPr>
        <p:spPr>
          <a:xfrm>
            <a:off x="373125" y="966050"/>
            <a:ext cx="8383800" cy="440400"/>
          </a:xfrm>
          <a:prstGeom prst="rect">
            <a:avLst/>
          </a:prstGeom>
          <a:noFill/>
          <a:ln/>
        </p:spPr>
        <p:txBody>
          <a:bodyPr wrap="square" lIns="0" tIns="0" rIns="0" bIns="0" rtlCol="0" anchor="ctr"/>
          <a:lstStyle/>
          <a:p>
            <a:pPr algn="l" indent="0" marL="0">
              <a:lnSpc>
                <a:spcPct val="100000"/>
              </a:lnSpc>
              <a:buNone/>
            </a:pPr>
            <a:r>
              <a:rPr lang="en-US" sz="1400" dirty="0">
                <a:solidFill>
                  <a:srgbClr val="1B1B1B"/>
                </a:solidFill>
                <a:latin typeface="Arial" pitchFamily="34" charset="0"/>
                <a:ea typeface="Arial" pitchFamily="34" charset="-122"/>
                <a:cs typeface="Arial" pitchFamily="34" charset="-120"/>
              </a:rPr>
              <a:t>Схема показывает, как наследственные различия закрепляются в популяции под действием отбора.
</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73125" y="411950"/>
            <a:ext cx="8397600" cy="795300"/>
          </a:xfrm>
          <a:prstGeom prst="rect">
            <a:avLst/>
          </a:prstGeom>
          <a:noFill/>
          <a:ln/>
        </p:spPr>
        <p:txBody>
          <a:bodyPr wrap="square" lIns="0" tIns="0" rIns="0" bIns="0" rtlCol="0" anchor="t"/>
          <a:lstStyle/>
          <a:p>
            <a:pPr algn="l" indent="0" marL="0">
              <a:lnSpc>
                <a:spcPct val="100000"/>
              </a:lnSpc>
              <a:buNone/>
            </a:pPr>
            <a:r>
              <a:rPr lang="en-US" sz="3000" b="1" dirty="0">
                <a:solidFill>
                  <a:srgbClr val="000000"/>
                </a:solidFill>
                <a:latin typeface="Arial" pitchFamily="34" charset="0"/>
                <a:ea typeface="Arial" pitchFamily="34" charset="-122"/>
                <a:cs typeface="Arial" pitchFamily="34" charset="-120"/>
              </a:rPr>
              <a:t>Естественный и половой отбор
</a:t>
            </a:r>
            <a:endParaRPr lang="en-US" sz="3000" dirty="0"/>
          </a:p>
        </p:txBody>
      </p:sp>
      <p:sp>
        <p:nvSpPr>
          <p:cNvPr id="8" name="Text 1"/>
          <p:cNvSpPr txBox="1"/>
          <p:nvPr/>
        </p:nvSpPr>
        <p:spPr>
          <a:xfrm>
            <a:off x="6936581" y="4611496"/>
            <a:ext cx="1820400" cy="183000"/>
          </a:xfrm>
          <a:prstGeom prst="rect">
            <a:avLst/>
          </a:prstGeom>
          <a:noFill/>
          <a:ln/>
        </p:spPr>
        <p:txBody>
          <a:bodyPr wrap="square" lIns="0" tIns="0" rIns="0" bIns="0" rtlCol="0" anchor="t"/>
          <a:lstStyle/>
          <a:p>
            <a:pPr algn="r" indent="0" marL="0">
              <a:lnSpc>
                <a:spcPct val="100000"/>
              </a:lnSpc>
              <a:buNone/>
            </a:pPr>
            <a:r>
              <a:rPr lang="en-US" sz="900" dirty="0">
                <a:solidFill>
                  <a:srgbClr val="000000"/>
                </a:solidFill>
                <a:latin typeface="Arial" pitchFamily="34" charset="0"/>
                <a:ea typeface="Arial" pitchFamily="34" charset="-122"/>
                <a:cs typeface="Arial" pitchFamily="34" charset="-120"/>
              </a:rPr>
              <a:t>8</a:t>
            </a:r>
            <a:endParaRPr lang="en-US" sz="900" dirty="0"/>
          </a:p>
        </p:txBody>
      </p:sp>
      <p:sp>
        <p:nvSpPr>
          <p:cNvPr id="9" name="Text 2"/>
          <p:cNvSpPr txBox="1"/>
          <p:nvPr/>
        </p:nvSpPr>
        <p:spPr>
          <a:xfrm>
            <a:off x="750900" y="1523150"/>
            <a:ext cx="3755100" cy="165300"/>
          </a:xfrm>
          <a:prstGeom prst="rect">
            <a:avLst/>
          </a:prstGeom>
          <a:noFill/>
          <a:ln/>
        </p:spPr>
        <p:txBody>
          <a:bodyPr wrap="square" lIns="0" tIns="0" rIns="0" bIns="0" rtlCol="0" anchor="t"/>
          <a:lstStyle/>
          <a:p>
            <a:pPr algn="l" indent="0" marL="0">
              <a:lnSpc>
                <a:spcPct val="100000"/>
              </a:lnSpc>
              <a:buNone/>
            </a:pPr>
            <a:r>
              <a:rPr lang="en-US" sz="900" b="1" dirty="0">
                <a:solidFill>
                  <a:srgbClr val="000000"/>
                </a:solidFill>
                <a:latin typeface="Arial" pitchFamily="34" charset="0"/>
                <a:ea typeface="Arial" pitchFamily="34" charset="-122"/>
                <a:cs typeface="Arial" pitchFamily="34" charset="-120"/>
              </a:rPr>
              <a:t>Естественный отбор
</a:t>
            </a:r>
            <a:endParaRPr lang="en-US" sz="900" dirty="0"/>
          </a:p>
        </p:txBody>
      </p:sp>
      <p:sp>
        <p:nvSpPr>
          <p:cNvPr id="10" name="Text 3"/>
          <p:cNvSpPr txBox="1"/>
          <p:nvPr/>
        </p:nvSpPr>
        <p:spPr>
          <a:xfrm>
            <a:off x="750900" y="1712725"/>
            <a:ext cx="3755100" cy="373800"/>
          </a:xfrm>
          <a:prstGeom prst="rect">
            <a:avLst/>
          </a:prstGeom>
          <a:noFill/>
          <a:ln/>
        </p:spPr>
        <p:txBody>
          <a:bodyPr wrap="square" lIns="0" tIns="0" rIns="0" bIns="0" rtlCol="0" anchor="t"/>
          <a:lstStyle/>
          <a:p>
            <a:pPr algn="l" indent="0" marL="0">
              <a:lnSpc>
                <a:spcPct val="100000"/>
              </a:lnSpc>
              <a:buNone/>
            </a:pPr>
            <a:r>
              <a:rPr lang="en-US" sz="700" dirty="0">
                <a:solidFill>
                  <a:srgbClr val="000000"/>
                </a:solidFill>
                <a:latin typeface="Arial" pitchFamily="34" charset="0"/>
                <a:ea typeface="Arial" pitchFamily="34" charset="-122"/>
                <a:cs typeface="Arial" pitchFamily="34" charset="-120"/>
              </a:rPr>
              <a:t>Он сохраняет признаки, помогающие выживать в конкретной среде: переносить холод, засуху, нехватку пищи, болезни и давление хищников. Выигрывают те, кто лучше приспособлен к данным условиям.
</a:t>
            </a:r>
            <a:endParaRPr lang="en-US" sz="700" dirty="0"/>
          </a:p>
        </p:txBody>
      </p:sp>
      <p:sp>
        <p:nvSpPr>
          <p:cNvPr id="11" name="Text 4"/>
          <p:cNvSpPr txBox="1"/>
          <p:nvPr/>
        </p:nvSpPr>
        <p:spPr>
          <a:xfrm>
            <a:off x="4859450" y="3908200"/>
            <a:ext cx="3755100" cy="165300"/>
          </a:xfrm>
          <a:prstGeom prst="rect">
            <a:avLst/>
          </a:prstGeom>
          <a:noFill/>
          <a:ln/>
        </p:spPr>
        <p:txBody>
          <a:bodyPr wrap="square" lIns="0" tIns="0" rIns="0" bIns="0" rtlCol="0" anchor="t"/>
          <a:lstStyle/>
          <a:p>
            <a:pPr algn="l" indent="0" marL="0">
              <a:lnSpc>
                <a:spcPct val="100000"/>
              </a:lnSpc>
              <a:buNone/>
            </a:pPr>
            <a:r>
              <a:rPr lang="en-US" sz="900" b="1" dirty="0">
                <a:solidFill>
                  <a:srgbClr val="000000"/>
                </a:solidFill>
                <a:latin typeface="Arial" pitchFamily="34" charset="0"/>
                <a:ea typeface="Arial" pitchFamily="34" charset="-122"/>
                <a:cs typeface="Arial" pitchFamily="34" charset="-120"/>
              </a:rPr>
              <a:t>Совместное действие
</a:t>
            </a:r>
            <a:endParaRPr lang="en-US" sz="900" dirty="0"/>
          </a:p>
        </p:txBody>
      </p:sp>
      <p:sp>
        <p:nvSpPr>
          <p:cNvPr id="12" name="Text 5"/>
          <p:cNvSpPr txBox="1"/>
          <p:nvPr/>
        </p:nvSpPr>
        <p:spPr>
          <a:xfrm>
            <a:off x="4859450" y="4097775"/>
            <a:ext cx="3755100" cy="373800"/>
          </a:xfrm>
          <a:prstGeom prst="rect">
            <a:avLst/>
          </a:prstGeom>
          <a:noFill/>
          <a:ln/>
        </p:spPr>
        <p:txBody>
          <a:bodyPr wrap="square" lIns="0" tIns="0" rIns="0" bIns="0" rtlCol="0" anchor="t"/>
          <a:lstStyle/>
          <a:p>
            <a:pPr algn="l" indent="0" marL="0">
              <a:lnSpc>
                <a:spcPct val="100000"/>
              </a:lnSpc>
              <a:buNone/>
            </a:pPr>
            <a:r>
              <a:rPr lang="en-US" sz="700" dirty="0">
                <a:solidFill>
                  <a:srgbClr val="000000"/>
                </a:solidFill>
                <a:latin typeface="Arial" pitchFamily="34" charset="0"/>
                <a:ea typeface="Arial" pitchFamily="34" charset="-122"/>
                <a:cs typeface="Arial" pitchFamily="34" charset="-120"/>
              </a:rPr>
              <a:t>Оба механизма часто работают одновременно, создавая сложную картину эволюции. Именно их сочетание объясняет, почему некоторые признаки усиливаются, а другие постепенно исчезают из популяции.
</a:t>
            </a:r>
            <a:endParaRPr lang="en-US" sz="700" dirty="0"/>
          </a:p>
        </p:txBody>
      </p:sp>
      <p:sp>
        <p:nvSpPr>
          <p:cNvPr id="13" name="Text 6"/>
          <p:cNvSpPr txBox="1"/>
          <p:nvPr/>
        </p:nvSpPr>
        <p:spPr>
          <a:xfrm>
            <a:off x="3489933" y="3113183"/>
            <a:ext cx="3755100" cy="165300"/>
          </a:xfrm>
          <a:prstGeom prst="rect">
            <a:avLst/>
          </a:prstGeom>
          <a:noFill/>
          <a:ln/>
        </p:spPr>
        <p:txBody>
          <a:bodyPr wrap="square" lIns="0" tIns="0" rIns="0" bIns="0" rtlCol="0" anchor="t"/>
          <a:lstStyle/>
          <a:p>
            <a:pPr algn="l" indent="0" marL="0">
              <a:lnSpc>
                <a:spcPct val="100000"/>
              </a:lnSpc>
              <a:buNone/>
            </a:pPr>
            <a:r>
              <a:rPr lang="en-US" sz="900" b="1" dirty="0">
                <a:solidFill>
                  <a:srgbClr val="000000"/>
                </a:solidFill>
                <a:latin typeface="Arial" pitchFamily="34" charset="0"/>
                <a:ea typeface="Arial" pitchFamily="34" charset="-122"/>
                <a:cs typeface="Arial" pitchFamily="34" charset="-120"/>
              </a:rPr>
              <a:t>Разные критерии успеха
</a:t>
            </a:r>
            <a:endParaRPr lang="en-US" sz="900" dirty="0"/>
          </a:p>
        </p:txBody>
      </p:sp>
      <p:sp>
        <p:nvSpPr>
          <p:cNvPr id="14" name="Text 7"/>
          <p:cNvSpPr txBox="1"/>
          <p:nvPr/>
        </p:nvSpPr>
        <p:spPr>
          <a:xfrm>
            <a:off x="3489933" y="3302758"/>
            <a:ext cx="3755100" cy="373800"/>
          </a:xfrm>
          <a:prstGeom prst="rect">
            <a:avLst/>
          </a:prstGeom>
          <a:noFill/>
          <a:ln/>
        </p:spPr>
        <p:txBody>
          <a:bodyPr wrap="square" lIns="0" tIns="0" rIns="0" bIns="0" rtlCol="0" anchor="t"/>
          <a:lstStyle/>
          <a:p>
            <a:pPr algn="l" indent="0" marL="0">
              <a:lnSpc>
                <a:spcPct val="100000"/>
              </a:lnSpc>
              <a:buNone/>
            </a:pPr>
            <a:r>
              <a:rPr lang="en-US" sz="700" dirty="0">
                <a:solidFill>
                  <a:srgbClr val="000000"/>
                </a:solidFill>
                <a:latin typeface="Arial" pitchFamily="34" charset="0"/>
                <a:ea typeface="Arial" pitchFamily="34" charset="-122"/>
                <a:cs typeface="Arial" pitchFamily="34" charset="-120"/>
              </a:rPr>
              <a:t>Признак может быть полезен для выживания, но не давать преимущества при выборе партнёра, и наоборот. Поэтому естественный и половой отбор иногда поддерживают разные черты одной популяции.
</a:t>
            </a:r>
            <a:endParaRPr lang="en-US" sz="700" dirty="0"/>
          </a:p>
        </p:txBody>
      </p:sp>
      <p:sp>
        <p:nvSpPr>
          <p:cNvPr id="15" name="Text 8"/>
          <p:cNvSpPr txBox="1"/>
          <p:nvPr/>
        </p:nvSpPr>
        <p:spPr>
          <a:xfrm>
            <a:off x="2120417" y="2318167"/>
            <a:ext cx="3755100" cy="165300"/>
          </a:xfrm>
          <a:prstGeom prst="rect">
            <a:avLst/>
          </a:prstGeom>
          <a:noFill/>
          <a:ln/>
        </p:spPr>
        <p:txBody>
          <a:bodyPr wrap="square" lIns="0" tIns="0" rIns="0" bIns="0" rtlCol="0" anchor="t"/>
          <a:lstStyle/>
          <a:p>
            <a:pPr algn="l" indent="0" marL="0">
              <a:lnSpc>
                <a:spcPct val="100000"/>
              </a:lnSpc>
              <a:buNone/>
            </a:pPr>
            <a:r>
              <a:rPr lang="en-US" sz="900" b="1" dirty="0">
                <a:solidFill>
                  <a:srgbClr val="000000"/>
                </a:solidFill>
                <a:latin typeface="Arial" pitchFamily="34" charset="0"/>
                <a:ea typeface="Arial" pitchFamily="34" charset="-122"/>
                <a:cs typeface="Arial" pitchFamily="34" charset="-120"/>
              </a:rPr>
              <a:t>Половой отбор
</a:t>
            </a:r>
            <a:endParaRPr lang="en-US" sz="900" dirty="0"/>
          </a:p>
        </p:txBody>
      </p:sp>
      <p:sp>
        <p:nvSpPr>
          <p:cNvPr id="16" name="Text 9"/>
          <p:cNvSpPr txBox="1"/>
          <p:nvPr/>
        </p:nvSpPr>
        <p:spPr>
          <a:xfrm>
            <a:off x="2120417" y="2507742"/>
            <a:ext cx="3755100" cy="373800"/>
          </a:xfrm>
          <a:prstGeom prst="rect">
            <a:avLst/>
          </a:prstGeom>
          <a:noFill/>
          <a:ln/>
        </p:spPr>
        <p:txBody>
          <a:bodyPr wrap="square" lIns="0" tIns="0" rIns="0" bIns="0" rtlCol="0" anchor="t"/>
          <a:lstStyle/>
          <a:p>
            <a:pPr algn="l" indent="0" marL="0">
              <a:lnSpc>
                <a:spcPct val="100000"/>
              </a:lnSpc>
              <a:buNone/>
            </a:pPr>
            <a:r>
              <a:rPr lang="en-US" sz="700" dirty="0">
                <a:solidFill>
                  <a:srgbClr val="000000"/>
                </a:solidFill>
                <a:latin typeface="Arial" pitchFamily="34" charset="0"/>
                <a:ea typeface="Arial" pitchFamily="34" charset="-122"/>
                <a:cs typeface="Arial" pitchFamily="34" charset="-120"/>
              </a:rPr>
              <a:t>Этот вид отбора связан не столько с выживанием, сколько с успехом в размножении. Важны выбор партнёра, брачное поведение, яркая окраска, размеры и сигналы, привлекающие внимание.
</a:t>
            </a:r>
            <a:endParaRPr lang="en-US" sz="7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83622" y="1409882"/>
            <a:ext cx="4188378" cy="1951032"/>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4575330" y="1410270"/>
            <a:ext cx="4186712" cy="1950256"/>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73126" y="411957"/>
            <a:ext cx="8383922" cy="795338"/>
          </a:xfrm>
          <a:prstGeom prst="rect">
            <a:avLst/>
          </a:prstGeom>
          <a:noFill/>
          <a:ln/>
        </p:spPr>
        <p:txBody>
          <a:bodyPr wrap="square" lIns="0" tIns="0" rIns="0" bIns="0" rtlCol="0" anchor="t"/>
          <a:lstStyle/>
          <a:p>
            <a:pPr algn="l" indent="0" marL="0">
              <a:lnSpc>
                <a:spcPct val="100000"/>
              </a:lnSpc>
              <a:buNone/>
            </a:pPr>
            <a:r>
              <a:rPr lang="en-US" sz="3000" b="1" dirty="0">
                <a:solidFill>
                  <a:srgbClr val="000000"/>
                </a:solidFill>
                <a:latin typeface="Arial" pitchFamily="34" charset="0"/>
                <a:ea typeface="Arial" pitchFamily="34" charset="-122"/>
                <a:cs typeface="Arial" pitchFamily="34" charset="-120"/>
              </a:rPr>
              <a:t>Дрейф и эффект основателя: когда случайность меняет генофонд
</a:t>
            </a:r>
            <a:endParaRPr lang="en-US" sz="3000" dirty="0"/>
          </a:p>
        </p:txBody>
      </p:sp>
      <p:sp>
        <p:nvSpPr>
          <p:cNvPr id="9" name="Text 1"/>
          <p:cNvSpPr txBox="1"/>
          <p:nvPr/>
        </p:nvSpPr>
        <p:spPr>
          <a:xfrm>
            <a:off x="6936581" y="4611497"/>
            <a:ext cx="1820466" cy="182942"/>
          </a:xfrm>
          <a:prstGeom prst="rect">
            <a:avLst/>
          </a:prstGeom>
          <a:noFill/>
          <a:ln/>
        </p:spPr>
        <p:txBody>
          <a:bodyPr wrap="square" lIns="0" tIns="0" rIns="0" bIns="0" rtlCol="0" anchor="t"/>
          <a:lstStyle/>
          <a:p>
            <a:pPr algn="r" indent="0" marL="0">
              <a:lnSpc>
                <a:spcPct val="100000"/>
              </a:lnSpc>
              <a:buNone/>
            </a:pPr>
            <a:r>
              <a:rPr lang="en-US" sz="900" dirty="0">
                <a:solidFill>
                  <a:srgbClr val="000000"/>
                </a:solidFill>
                <a:latin typeface="Arial" pitchFamily="34" charset="0"/>
                <a:ea typeface="Arial" pitchFamily="34" charset="-122"/>
                <a:cs typeface="Arial" pitchFamily="34" charset="-120"/>
              </a:rPr>
              <a:t>9</a:t>
            </a:r>
            <a:endParaRPr lang="en-US" sz="900" dirty="0"/>
          </a:p>
        </p:txBody>
      </p:sp>
      <p:sp>
        <p:nvSpPr>
          <p:cNvPr id="10" name="Text 2"/>
          <p:cNvSpPr txBox="1"/>
          <p:nvPr/>
        </p:nvSpPr>
        <p:spPr>
          <a:xfrm>
            <a:off x="597803" y="3480620"/>
            <a:ext cx="3761683" cy="854379"/>
          </a:xfrm>
          <a:prstGeom prst="rect">
            <a:avLst/>
          </a:prstGeom>
          <a:noFill/>
          <a:ln/>
        </p:spPr>
        <p:txBody>
          <a:bodyPr wrap="square" lIns="0" tIns="0" rIns="0" bIns="0" rtlCol="0" anchor="ctr"/>
          <a:lstStyle/>
          <a:p>
            <a:pPr algn="ctr" indent="0" marL="0">
              <a:lnSpc>
                <a:spcPct val="100000"/>
              </a:lnSpc>
              <a:buNone/>
            </a:pPr>
            <a:r>
              <a:rPr lang="en-US" sz="1162" b="1" dirty="0">
                <a:solidFill>
                  <a:srgbClr val="FFFFFF"/>
                </a:solidFill>
                <a:latin typeface="Arial" pitchFamily="34" charset="0"/>
                <a:ea typeface="Arial" pitchFamily="34" charset="-122"/>
                <a:cs typeface="Arial" pitchFamily="34" charset="-120"/>
              </a:rPr>
              <a:t>Случайная потеря редкого аллеля
</a:t>
            </a:r>
            <a:pPr algn="ctr" indent="0" marL="0">
              <a:lnSpc>
                <a:spcPct val="100000"/>
              </a:lnSpc>
              <a:buNone/>
            </a:pPr>
            <a:r>
              <a:rPr lang="en-US" sz="996"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913" dirty="0">
                <a:solidFill>
                  <a:srgbClr val="FFFFFF"/>
                </a:solidFill>
                <a:latin typeface="Arial" pitchFamily="34" charset="0"/>
                <a:ea typeface="Arial" pitchFamily="34" charset="-122"/>
                <a:cs typeface="Arial" pitchFamily="34" charset="-120"/>
              </a:rPr>
              <a:t>В небольшой популяции даже одно случайное событие может заметно изменить частоты аллелей. Если редкий вариант не передался следующему поколению, он исчезает без участия отбора. Поэтому дрейф особенно силён там, где мало особей и низкое разнообразие.
</a:t>
            </a:r>
            <a:endParaRPr lang="en-US" sz="1162" dirty="0"/>
          </a:p>
        </p:txBody>
      </p:sp>
      <p:sp>
        <p:nvSpPr>
          <p:cNvPr id="11" name="Text 3"/>
          <p:cNvSpPr txBox="1"/>
          <p:nvPr/>
        </p:nvSpPr>
        <p:spPr>
          <a:xfrm>
            <a:off x="4784515" y="3480620"/>
            <a:ext cx="3761683" cy="854379"/>
          </a:xfrm>
          <a:prstGeom prst="rect">
            <a:avLst/>
          </a:prstGeom>
          <a:noFill/>
          <a:ln/>
        </p:spPr>
        <p:txBody>
          <a:bodyPr wrap="square" lIns="0" tIns="0" rIns="0" bIns="0" rtlCol="0" anchor="ctr"/>
          <a:lstStyle/>
          <a:p>
            <a:pPr algn="ctr" indent="0" marL="0">
              <a:lnSpc>
                <a:spcPct val="100000"/>
              </a:lnSpc>
              <a:buNone/>
            </a:pPr>
            <a:r>
              <a:rPr lang="en-US" sz="1162" b="1" dirty="0">
                <a:solidFill>
                  <a:srgbClr val="FFFFFF"/>
                </a:solidFill>
                <a:latin typeface="Arial" pitchFamily="34" charset="0"/>
                <a:ea typeface="Arial" pitchFamily="34" charset="-122"/>
                <a:cs typeface="Arial" pitchFamily="34" charset="-120"/>
              </a:rPr>
              <a:t>Новая колония на острове
</a:t>
            </a:r>
            <a:pPr algn="ctr" indent="0" marL="0">
              <a:lnSpc>
                <a:spcPct val="100000"/>
              </a:lnSpc>
              <a:buNone/>
            </a:pPr>
            <a:r>
              <a:rPr lang="en-US" sz="996"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913" dirty="0">
                <a:solidFill>
                  <a:srgbClr val="FFFFFF"/>
                </a:solidFill>
                <a:latin typeface="Arial" pitchFamily="34" charset="0"/>
                <a:ea typeface="Arial" pitchFamily="34" charset="-122"/>
                <a:cs typeface="Arial" pitchFamily="34" charset="-120"/>
              </a:rPr>
              <a:t>Представьте несколько особей, которые основали изолированную популяцию на острове. Их генофонд заранее ограничен и может заметно отличаться от исходного. Так эффект основателя создаёт своеобразный «снимок» начальной группы, а не всей популяции вида.
</a:t>
            </a:r>
            <a:endParaRPr lang="en-US" sz="1162"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029075" y="1553988"/>
            <a:ext cx="4591050" cy="2252663"/>
          </a:xfrm>
          <a:prstGeom prst="rect">
            <a:avLst/>
          </a:prstGeom>
        </p:spPr>
      </p:pic>
      <p:sp>
        <p:nvSpPr>
          <p:cNvPr id="5" name="Text 0"/>
          <p:cNvSpPr txBox="1"/>
          <p:nvPr/>
        </p:nvSpPr>
        <p:spPr>
          <a:xfrm>
            <a:off x="373126" y="411957"/>
            <a:ext cx="8383922" cy="795338"/>
          </a:xfrm>
          <a:prstGeom prst="rect">
            <a:avLst/>
          </a:prstGeom>
          <a:noFill/>
          <a:ln/>
        </p:spPr>
        <p:txBody>
          <a:bodyPr wrap="square" lIns="0" tIns="0" rIns="0" bIns="0" rtlCol="0" anchor="t"/>
          <a:lstStyle/>
          <a:p>
            <a:pPr algn="l" indent="0" marL="0">
              <a:lnSpc>
                <a:spcPct val="100000"/>
              </a:lnSpc>
              <a:buNone/>
            </a:pPr>
            <a:r>
              <a:rPr lang="en-US" sz="3000" b="1" dirty="0">
                <a:solidFill>
                  <a:srgbClr val="000000"/>
                </a:solidFill>
                <a:latin typeface="Arial" pitchFamily="34" charset="0"/>
                <a:ea typeface="Arial" pitchFamily="34" charset="-122"/>
                <a:cs typeface="Arial" pitchFamily="34" charset="-120"/>
              </a:rPr>
              <a:t>Изоляция как путь к видообразованию
</a:t>
            </a:r>
            <a:endParaRPr lang="en-US" sz="3000" dirty="0"/>
          </a:p>
        </p:txBody>
      </p:sp>
      <p:sp>
        <p:nvSpPr>
          <p:cNvPr id="6" name="Text 1"/>
          <p:cNvSpPr txBox="1"/>
          <p:nvPr/>
        </p:nvSpPr>
        <p:spPr>
          <a:xfrm>
            <a:off x="6936581" y="4611497"/>
            <a:ext cx="1820466" cy="182942"/>
          </a:xfrm>
          <a:prstGeom prst="rect">
            <a:avLst/>
          </a:prstGeom>
          <a:noFill/>
          <a:ln/>
        </p:spPr>
        <p:txBody>
          <a:bodyPr wrap="square" lIns="0" tIns="0" rIns="0" bIns="0" rtlCol="0" anchor="t"/>
          <a:lstStyle/>
          <a:p>
            <a:pPr algn="r" indent="0" marL="0">
              <a:lnSpc>
                <a:spcPct val="100000"/>
              </a:lnSpc>
              <a:buNone/>
            </a:pPr>
            <a:r>
              <a:rPr lang="en-US" sz="900" dirty="0">
                <a:solidFill>
                  <a:srgbClr val="000000"/>
                </a:solidFill>
                <a:latin typeface="Arial" pitchFamily="34" charset="0"/>
                <a:ea typeface="Arial" pitchFamily="34" charset="-122"/>
                <a:cs typeface="Arial" pitchFamily="34" charset="-120"/>
              </a:rPr>
              <a:t>10</a:t>
            </a:r>
            <a:endParaRPr lang="en-US" sz="900" dirty="0"/>
          </a:p>
        </p:txBody>
      </p:sp>
      <p:sp>
        <p:nvSpPr>
          <p:cNvPr id="7" name="Text 2"/>
          <p:cNvSpPr txBox="1"/>
          <p:nvPr/>
        </p:nvSpPr>
        <p:spPr>
          <a:xfrm>
            <a:off x="400491" y="1676995"/>
            <a:ext cx="2507456" cy="1789510"/>
          </a:xfrm>
          <a:prstGeom prst="rect">
            <a:avLst/>
          </a:prstGeom>
          <a:noFill/>
          <a:ln/>
        </p:spPr>
        <p:txBody>
          <a:bodyPr wrap="square" lIns="0" tIns="0" rIns="0" bIns="0" rtlCol="0" anchor="ctr"/>
          <a:lstStyle/>
          <a:p>
            <a:pPr algn="l" indent="0" marL="0">
              <a:lnSpc>
                <a:spcPct val="100000"/>
              </a:lnSpc>
              <a:buNone/>
            </a:pPr>
            <a:r>
              <a:rPr lang="en-US" sz="1210" dirty="0">
                <a:solidFill>
                  <a:srgbClr val="000000"/>
                </a:solidFill>
                <a:latin typeface="Arial" pitchFamily="34" charset="0"/>
                <a:ea typeface="Arial" pitchFamily="34" charset="-122"/>
                <a:cs typeface="Arial" pitchFamily="34" charset="-120"/>
              </a:rPr>
              <a:t>Изоляция не создаёт новый вид мгновенно. Она лишь ограничивает обмен генами, после чего различия между популяциями начинают накапливаться из поколения в поколение.
</a:t>
            </a:r>
            <a:pPr algn="l" indent="0" marL="0">
              <a:lnSpc>
                <a:spcPct val="100000"/>
              </a:lnSpc>
              <a:buNone/>
            </a:pPr>
            <a:r>
              <a:rPr lang="en-US" sz="95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51" dirty="0">
                <a:solidFill>
                  <a:srgbClr val="61A6AD"/>
                </a:solidFill>
                <a:latin typeface="Arial" pitchFamily="34" charset="0"/>
                <a:ea typeface="Arial" pitchFamily="34" charset="-122"/>
                <a:cs typeface="Arial" pitchFamily="34" charset="-120"/>
              </a:rPr>
              <a:t>Чем дольше популяции разделены, тем сильнее действуют мутации, отбор и дрейф. В итоге барьеры между ними могут стать репродуктивными, а затем и видовыми.
</a:t>
            </a:r>
            <a:endParaRPr lang="en-US" sz="1210" dirty="0"/>
          </a:p>
        </p:txBody>
      </p:sp>
      <p:sp>
        <p:nvSpPr>
          <p:cNvPr id="8" name="Text 3"/>
          <p:cNvSpPr txBox="1"/>
          <p:nvPr/>
        </p:nvSpPr>
        <p:spPr>
          <a:xfrm>
            <a:off x="3890213" y="4017169"/>
            <a:ext cx="3120187" cy="440531"/>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Обобщение по школьному курсу биологии, без эмпирических количественных данных.
</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4635125" y="1470247"/>
            <a:ext cx="4061100" cy="1471356"/>
          </a:xfrm>
          <a:prstGeom prst="rect">
            <a:avLst/>
          </a:prstGeom>
        </p:spPr>
      </p:pic>
      <p:sp>
        <p:nvSpPr>
          <p:cNvPr id="8" name="Text 0"/>
          <p:cNvSpPr txBox="1"/>
          <p:nvPr/>
        </p:nvSpPr>
        <p:spPr>
          <a:xfrm>
            <a:off x="373126" y="411957"/>
            <a:ext cx="8383800" cy="795300"/>
          </a:xfrm>
          <a:prstGeom prst="rect">
            <a:avLst/>
          </a:prstGeom>
          <a:noFill/>
          <a:ln/>
        </p:spPr>
        <p:txBody>
          <a:bodyPr wrap="square" lIns="0" tIns="0" rIns="0" bIns="0" rtlCol="0" anchor="t"/>
          <a:lstStyle/>
          <a:p>
            <a:pPr algn="l" indent="0" marL="0">
              <a:lnSpc>
                <a:spcPct val="100000"/>
              </a:lnSpc>
              <a:buNone/>
            </a:pPr>
            <a:r>
              <a:rPr lang="en-US" sz="3000" b="1" dirty="0">
                <a:solidFill>
                  <a:srgbClr val="000000"/>
                </a:solidFill>
                <a:latin typeface="Arial" pitchFamily="34" charset="0"/>
                <a:ea typeface="Arial" pitchFamily="34" charset="-122"/>
                <a:cs typeface="Arial" pitchFamily="34" charset="-120"/>
              </a:rPr>
              <a:t>Микроэволюция и макроэволюция
</a:t>
            </a:r>
            <a:endParaRPr lang="en-US" sz="3000" dirty="0"/>
          </a:p>
        </p:txBody>
      </p:sp>
      <p:sp>
        <p:nvSpPr>
          <p:cNvPr id="9" name="Text 1"/>
          <p:cNvSpPr txBox="1"/>
          <p:nvPr/>
        </p:nvSpPr>
        <p:spPr>
          <a:xfrm>
            <a:off x="6936581" y="4611496"/>
            <a:ext cx="1820400" cy="183000"/>
          </a:xfrm>
          <a:prstGeom prst="rect">
            <a:avLst/>
          </a:prstGeom>
          <a:noFill/>
          <a:ln/>
        </p:spPr>
        <p:txBody>
          <a:bodyPr wrap="square" lIns="0" tIns="0" rIns="0" bIns="0" rtlCol="0" anchor="t"/>
          <a:lstStyle/>
          <a:p>
            <a:pPr algn="r" indent="0" marL="0">
              <a:lnSpc>
                <a:spcPct val="100000"/>
              </a:lnSpc>
              <a:buNone/>
            </a:pPr>
            <a:r>
              <a:rPr lang="en-US" sz="900" dirty="0">
                <a:solidFill>
                  <a:srgbClr val="000000"/>
                </a:solidFill>
                <a:latin typeface="Arial" pitchFamily="34" charset="0"/>
                <a:ea typeface="Arial" pitchFamily="34" charset="-122"/>
                <a:cs typeface="Arial" pitchFamily="34" charset="-120"/>
              </a:rPr>
              <a:t>11</a:t>
            </a:r>
            <a:endParaRPr lang="en-US" sz="900" dirty="0"/>
          </a:p>
        </p:txBody>
      </p:sp>
      <p:sp>
        <p:nvSpPr>
          <p:cNvPr id="10" name="Text 2"/>
          <p:cNvSpPr txBox="1"/>
          <p:nvPr/>
        </p:nvSpPr>
        <p:spPr>
          <a:xfrm>
            <a:off x="597800" y="2161475"/>
            <a:ext cx="3761700" cy="756600"/>
          </a:xfrm>
          <a:prstGeom prst="rect">
            <a:avLst/>
          </a:prstGeom>
          <a:noFill/>
          <a:ln/>
        </p:spPr>
        <p:txBody>
          <a:bodyPr wrap="square" lIns="0" tIns="0" rIns="0" bIns="0" rtlCol="0" anchor="t"/>
          <a:lstStyle/>
          <a:p>
            <a:pPr algn="ctr" indent="0" marL="0">
              <a:lnSpc>
                <a:spcPct val="100000"/>
              </a:lnSpc>
              <a:buNone/>
            </a:pPr>
            <a:r>
              <a:rPr lang="en-US" sz="1100" dirty="0">
                <a:solidFill>
                  <a:srgbClr val="000000"/>
                </a:solidFill>
                <a:latin typeface="Arial" pitchFamily="34" charset="0"/>
                <a:ea typeface="Arial" pitchFamily="34" charset="-122"/>
                <a:cs typeface="Arial" pitchFamily="34" charset="-120"/>
              </a:rPr>
              <a:t>Микроэволюция происходит в пределах одного вида: меняются частоты аллелей, появляются локальные адаптации, а популяции постепенно различаются по наследственным признакам.
</a:t>
            </a:r>
            <a:endParaRPr lang="en-US" sz="1100" dirty="0"/>
          </a:p>
        </p:txBody>
      </p:sp>
      <p:sp>
        <p:nvSpPr>
          <p:cNvPr id="11" name="Text 3"/>
          <p:cNvSpPr txBox="1"/>
          <p:nvPr/>
        </p:nvSpPr>
        <p:spPr>
          <a:xfrm>
            <a:off x="597800" y="1870251"/>
            <a:ext cx="3761700" cy="237600"/>
          </a:xfrm>
          <a:prstGeom prst="rect">
            <a:avLst/>
          </a:prstGeom>
          <a:noFill/>
          <a:ln/>
        </p:spPr>
        <p:txBody>
          <a:bodyPr wrap="square" lIns="0" tIns="0" rIns="0" bIns="0" rtlCol="0" anchor="t"/>
          <a:lstStyle/>
          <a:p>
            <a:pPr algn="ctr" indent="0" marL="0">
              <a:lnSpc>
                <a:spcPct val="100000"/>
              </a:lnSpc>
              <a:buNone/>
            </a:pPr>
            <a:r>
              <a:rPr lang="en-US" sz="1400" b="1" dirty="0">
                <a:solidFill>
                  <a:srgbClr val="000000"/>
                </a:solidFill>
                <a:latin typeface="Arial" pitchFamily="34" charset="0"/>
                <a:ea typeface="Arial" pitchFamily="34" charset="-122"/>
                <a:cs typeface="Arial" pitchFamily="34" charset="-120"/>
              </a:rPr>
              <a:t>Изменения внутри вида
</a:t>
            </a:r>
            <a:endParaRPr lang="en-US" sz="1400" dirty="0"/>
          </a:p>
        </p:txBody>
      </p:sp>
      <p:sp>
        <p:nvSpPr>
          <p:cNvPr id="12" name="Text 4"/>
          <p:cNvSpPr txBox="1"/>
          <p:nvPr/>
        </p:nvSpPr>
        <p:spPr>
          <a:xfrm>
            <a:off x="597800" y="3740088"/>
            <a:ext cx="3761700" cy="756600"/>
          </a:xfrm>
          <a:prstGeom prst="rect">
            <a:avLst/>
          </a:prstGeom>
          <a:noFill/>
          <a:ln/>
        </p:spPr>
        <p:txBody>
          <a:bodyPr wrap="square" lIns="0" tIns="0" rIns="0" bIns="0" rtlCol="0" anchor="t"/>
          <a:lstStyle/>
          <a:p>
            <a:pPr algn="ctr" indent="0" marL="0">
              <a:lnSpc>
                <a:spcPct val="100000"/>
              </a:lnSpc>
              <a:buNone/>
            </a:pPr>
            <a:r>
              <a:rPr lang="en-US" sz="1100" dirty="0">
                <a:solidFill>
                  <a:srgbClr val="000000"/>
                </a:solidFill>
                <a:latin typeface="Arial" pitchFamily="34" charset="0"/>
                <a:ea typeface="Arial" pitchFamily="34" charset="-122"/>
                <a:cs typeface="Arial" pitchFamily="34" charset="-120"/>
              </a:rPr>
              <a:t>Макроэволюция охватывает более высокий уровень разнообразия живого мира: на протяжении времени возникают новые роды, семейства, отряды и классы, отличающиеся устойчивыми признаками строения.
</a:t>
            </a:r>
            <a:endParaRPr lang="en-US" sz="1100" dirty="0"/>
          </a:p>
        </p:txBody>
      </p:sp>
      <p:sp>
        <p:nvSpPr>
          <p:cNvPr id="13" name="Text 5"/>
          <p:cNvSpPr txBox="1"/>
          <p:nvPr/>
        </p:nvSpPr>
        <p:spPr>
          <a:xfrm>
            <a:off x="597800" y="3448864"/>
            <a:ext cx="3761700" cy="237600"/>
          </a:xfrm>
          <a:prstGeom prst="rect">
            <a:avLst/>
          </a:prstGeom>
          <a:noFill/>
          <a:ln/>
        </p:spPr>
        <p:txBody>
          <a:bodyPr wrap="square" lIns="0" tIns="0" rIns="0" bIns="0" rtlCol="0" anchor="t"/>
          <a:lstStyle/>
          <a:p>
            <a:pPr algn="ctr" indent="0" marL="0">
              <a:lnSpc>
                <a:spcPct val="100000"/>
              </a:lnSpc>
              <a:buNone/>
            </a:pPr>
            <a:r>
              <a:rPr lang="en-US" sz="1400" b="1" dirty="0">
                <a:solidFill>
                  <a:srgbClr val="000000"/>
                </a:solidFill>
                <a:latin typeface="Arial" pitchFamily="34" charset="0"/>
                <a:ea typeface="Arial" pitchFamily="34" charset="-122"/>
                <a:cs typeface="Arial" pitchFamily="34" charset="-120"/>
              </a:rPr>
              <a:t>Крупные эволюционные сдвиги
</a:t>
            </a:r>
            <a:endParaRPr lang="en-US" sz="1400" dirty="0"/>
          </a:p>
        </p:txBody>
      </p:sp>
      <p:sp>
        <p:nvSpPr>
          <p:cNvPr id="14" name="Text 6"/>
          <p:cNvSpPr txBox="1"/>
          <p:nvPr/>
        </p:nvSpPr>
        <p:spPr>
          <a:xfrm>
            <a:off x="4816800" y="3740088"/>
            <a:ext cx="3761700" cy="756600"/>
          </a:xfrm>
          <a:prstGeom prst="rect">
            <a:avLst/>
          </a:prstGeom>
          <a:noFill/>
          <a:ln/>
        </p:spPr>
        <p:txBody>
          <a:bodyPr wrap="square" lIns="0" tIns="0" rIns="0" bIns="0" rtlCol="0" anchor="t"/>
          <a:lstStyle/>
          <a:p>
            <a:pPr algn="ctr" indent="0" marL="0">
              <a:lnSpc>
                <a:spcPct val="100000"/>
              </a:lnSpc>
              <a:buNone/>
            </a:pPr>
            <a:r>
              <a:rPr lang="en-US" sz="1100" dirty="0">
                <a:solidFill>
                  <a:srgbClr val="000000"/>
                </a:solidFill>
                <a:latin typeface="Arial" pitchFamily="34" charset="0"/>
                <a:ea typeface="Arial" pitchFamily="34" charset="-122"/>
                <a:cs typeface="Arial" pitchFamily="34" charset="-120"/>
              </a:rPr>
              <a:t>СТЭ показывает, что крупные преобразования не возникают внезапно: они складываются из множества малых наследственных изменений, накапливающихся в популяциях на протяжении длительных геологических промежутков.
</a:t>
            </a:r>
            <a:endParaRPr lang="en-US" sz="1100" dirty="0"/>
          </a:p>
        </p:txBody>
      </p:sp>
      <p:sp>
        <p:nvSpPr>
          <p:cNvPr id="15" name="Text 7"/>
          <p:cNvSpPr txBox="1"/>
          <p:nvPr/>
        </p:nvSpPr>
        <p:spPr>
          <a:xfrm>
            <a:off x="4816800" y="3448864"/>
            <a:ext cx="3761700" cy="237600"/>
          </a:xfrm>
          <a:prstGeom prst="rect">
            <a:avLst/>
          </a:prstGeom>
          <a:noFill/>
          <a:ln/>
        </p:spPr>
        <p:txBody>
          <a:bodyPr wrap="square" lIns="0" tIns="0" rIns="0" bIns="0" rtlCol="0" anchor="t"/>
          <a:lstStyle/>
          <a:p>
            <a:pPr algn="ctr" indent="0" marL="0">
              <a:lnSpc>
                <a:spcPct val="100000"/>
              </a:lnSpc>
              <a:buNone/>
            </a:pPr>
            <a:r>
              <a:rPr lang="en-US" sz="1400" b="1" dirty="0">
                <a:solidFill>
                  <a:srgbClr val="000000"/>
                </a:solidFill>
                <a:latin typeface="Arial" pitchFamily="34" charset="0"/>
                <a:ea typeface="Arial" pitchFamily="34" charset="-122"/>
                <a:cs typeface="Arial" pitchFamily="34" charset="-120"/>
              </a:rPr>
              <a:t>Единый механизм развития
</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501254" y="1720588"/>
            <a:ext cx="4314825" cy="1871873"/>
          </a:xfrm>
          <a:prstGeom prst="rect">
            <a:avLst/>
          </a:prstGeom>
        </p:spPr>
      </p:pic>
      <p:sp>
        <p:nvSpPr>
          <p:cNvPr id="6" name="Text 0"/>
          <p:cNvSpPr txBox="1"/>
          <p:nvPr/>
        </p:nvSpPr>
        <p:spPr>
          <a:xfrm>
            <a:off x="373126" y="411957"/>
            <a:ext cx="8383922" cy="795338"/>
          </a:xfrm>
          <a:prstGeom prst="rect">
            <a:avLst/>
          </a:prstGeom>
          <a:noFill/>
          <a:ln/>
        </p:spPr>
        <p:txBody>
          <a:bodyPr wrap="square" lIns="0" tIns="0" rIns="0" bIns="0" rtlCol="0" anchor="t"/>
          <a:lstStyle/>
          <a:p>
            <a:pPr algn="l" indent="0" marL="0">
              <a:lnSpc>
                <a:spcPct val="100000"/>
              </a:lnSpc>
              <a:buNone/>
            </a:pPr>
            <a:r>
              <a:rPr lang="en-US" sz="3000" b="1" dirty="0">
                <a:solidFill>
                  <a:srgbClr val="000000"/>
                </a:solidFill>
                <a:latin typeface="Arial" pitchFamily="34" charset="0"/>
                <a:ea typeface="Arial" pitchFamily="34" charset="-122"/>
                <a:cs typeface="Arial" pitchFamily="34" charset="-120"/>
              </a:rPr>
              <a:t>Доказательства эволюции, согласующиеся с СТЭ
</a:t>
            </a:r>
            <a:endParaRPr lang="en-US" sz="3000" dirty="0"/>
          </a:p>
        </p:txBody>
      </p:sp>
      <p:sp>
        <p:nvSpPr>
          <p:cNvPr id="7" name="Text 1"/>
          <p:cNvSpPr txBox="1"/>
          <p:nvPr/>
        </p:nvSpPr>
        <p:spPr>
          <a:xfrm>
            <a:off x="6936581" y="4611497"/>
            <a:ext cx="1820466" cy="182942"/>
          </a:xfrm>
          <a:prstGeom prst="rect">
            <a:avLst/>
          </a:prstGeom>
          <a:noFill/>
          <a:ln/>
        </p:spPr>
        <p:txBody>
          <a:bodyPr wrap="square" lIns="0" tIns="0" rIns="0" bIns="0" rtlCol="0" anchor="t"/>
          <a:lstStyle/>
          <a:p>
            <a:pPr algn="r" indent="0" marL="0">
              <a:lnSpc>
                <a:spcPct val="100000"/>
              </a:lnSpc>
              <a:buNone/>
            </a:pPr>
            <a:r>
              <a:rPr lang="en-US" sz="900" dirty="0">
                <a:solidFill>
                  <a:srgbClr val="000000"/>
                </a:solidFill>
                <a:latin typeface="Arial" pitchFamily="34" charset="0"/>
                <a:ea typeface="Arial" pitchFamily="34" charset="-122"/>
                <a:cs typeface="Arial" pitchFamily="34" charset="-120"/>
              </a:rPr>
              <a:t>12</a:t>
            </a:r>
            <a:endParaRPr lang="en-US" sz="900" dirty="0"/>
          </a:p>
        </p:txBody>
      </p:sp>
      <p:sp>
        <p:nvSpPr>
          <p:cNvPr id="8" name="Text 2"/>
          <p:cNvSpPr txBox="1"/>
          <p:nvPr/>
        </p:nvSpPr>
        <p:spPr>
          <a:xfrm>
            <a:off x="5213747" y="1833982"/>
            <a:ext cx="3301603" cy="1657212"/>
          </a:xfrm>
          <a:prstGeom prst="rect">
            <a:avLst/>
          </a:prstGeom>
          <a:noFill/>
          <a:ln/>
        </p:spPr>
        <p:txBody>
          <a:bodyPr wrap="square" lIns="0" tIns="0" rIns="0" bIns="0" rtlCol="0" anchor="ctr"/>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Разные области биологии и геологии дают согласованные свидетельства общего происхождения и постепенного изменения организмов.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Совпадение выводов из разных дисциплин подтверждает постепенность эволюции и общее происхождение организмов.
</a:t>
            </a:r>
            <a:endParaRPr lang="en-US" sz="1400" dirty="0"/>
          </a:p>
        </p:txBody>
      </p:sp>
      <p:sp>
        <p:nvSpPr>
          <p:cNvPr id="9" name="Text 3"/>
          <p:cNvSpPr txBox="1"/>
          <p:nvPr/>
        </p:nvSpPr>
        <p:spPr>
          <a:xfrm>
            <a:off x="386953" y="4307680"/>
            <a:ext cx="3120187" cy="440531"/>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Учебные данные по эволюционной биологии, обобщение классических доказательств
</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190874" y="411950"/>
            <a:ext cx="3565702" cy="41118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73125" y="411950"/>
            <a:ext cx="4754100" cy="935700"/>
          </a:xfrm>
          <a:prstGeom prst="rect">
            <a:avLst/>
          </a:prstGeom>
          <a:noFill/>
          <a:ln/>
        </p:spPr>
        <p:txBody>
          <a:bodyPr wrap="square" lIns="0" tIns="0" rIns="0" bIns="0" rtlCol="0" anchor="t"/>
          <a:lstStyle/>
          <a:p>
            <a:pPr algn="l" indent="0" marL="0">
              <a:lnSpc>
                <a:spcPct val="100000"/>
              </a:lnSpc>
              <a:buNone/>
            </a:pPr>
            <a:r>
              <a:rPr lang="en-US" sz="2455" b="1" dirty="0">
                <a:solidFill>
                  <a:srgbClr val="000000"/>
                </a:solidFill>
                <a:latin typeface="Arial" pitchFamily="34" charset="0"/>
                <a:ea typeface="Arial" pitchFamily="34" charset="-122"/>
                <a:cs typeface="Arial" pitchFamily="34" charset="-120"/>
              </a:rPr>
              <a:t>Классические примеры действия естественного отбора
</a:t>
            </a:r>
            <a:endParaRPr lang="en-US" sz="2455" dirty="0"/>
          </a:p>
        </p:txBody>
      </p:sp>
      <p:sp>
        <p:nvSpPr>
          <p:cNvPr id="8" name="Text 1"/>
          <p:cNvSpPr txBox="1"/>
          <p:nvPr/>
        </p:nvSpPr>
        <p:spPr>
          <a:xfrm>
            <a:off x="6936581" y="4611496"/>
            <a:ext cx="1820400" cy="183000"/>
          </a:xfrm>
          <a:prstGeom prst="rect">
            <a:avLst/>
          </a:prstGeom>
          <a:noFill/>
          <a:ln/>
        </p:spPr>
        <p:txBody>
          <a:bodyPr wrap="square" lIns="0" tIns="0" rIns="0" bIns="0" rtlCol="0" anchor="t"/>
          <a:lstStyle/>
          <a:p>
            <a:pPr algn="r" indent="0" marL="0">
              <a:lnSpc>
                <a:spcPct val="100000"/>
              </a:lnSpc>
              <a:buNone/>
            </a:pPr>
            <a:r>
              <a:rPr lang="en-US" sz="900" dirty="0">
                <a:solidFill>
                  <a:srgbClr val="000000"/>
                </a:solidFill>
                <a:latin typeface="Arial" pitchFamily="34" charset="0"/>
                <a:ea typeface="Arial" pitchFamily="34" charset="-122"/>
                <a:cs typeface="Arial" pitchFamily="34" charset="-120"/>
              </a:rPr>
              <a:t>13</a:t>
            </a:r>
            <a:endParaRPr lang="en-US" sz="900" dirty="0"/>
          </a:p>
        </p:txBody>
      </p:sp>
      <p:sp>
        <p:nvSpPr>
          <p:cNvPr id="9" name="Text 2"/>
          <p:cNvSpPr txBox="1"/>
          <p:nvPr/>
        </p:nvSpPr>
        <p:spPr>
          <a:xfrm>
            <a:off x="686775" y="1790543"/>
            <a:ext cx="4047600" cy="621000"/>
          </a:xfrm>
          <a:prstGeom prst="rect">
            <a:avLst/>
          </a:prstGeom>
          <a:noFill/>
          <a:ln/>
        </p:spPr>
        <p:txBody>
          <a:bodyPr wrap="square" lIns="0" tIns="0" rIns="0" bIns="0" rtlCol="0" anchor="t"/>
          <a:lstStyle/>
          <a:p>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Индустриальный меланизм показал, как изменение окраски среды меняет преимущество особей: на загрязнённых стволах лучше выживали тёмные формы, а при очищении среды преимущество возвращалось светлым.
</a:t>
            </a:r>
            <a:endParaRPr lang="en-US" sz="1000" dirty="0"/>
          </a:p>
        </p:txBody>
      </p:sp>
      <p:sp>
        <p:nvSpPr>
          <p:cNvPr id="10" name="Text 3"/>
          <p:cNvSpPr txBox="1"/>
          <p:nvPr/>
        </p:nvSpPr>
        <p:spPr>
          <a:xfrm>
            <a:off x="686775" y="1454831"/>
            <a:ext cx="4047600" cy="2916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Берёзовая пяденица
</a:t>
            </a:r>
            <a:endParaRPr lang="en-US" sz="1300" dirty="0"/>
          </a:p>
        </p:txBody>
      </p:sp>
      <p:sp>
        <p:nvSpPr>
          <p:cNvPr id="11" name="Text 4"/>
          <p:cNvSpPr txBox="1"/>
          <p:nvPr/>
        </p:nvSpPr>
        <p:spPr>
          <a:xfrm>
            <a:off x="686775" y="3900850"/>
            <a:ext cx="4047600" cy="621000"/>
          </a:xfrm>
          <a:prstGeom prst="rect">
            <a:avLst/>
          </a:prstGeom>
          <a:noFill/>
          <a:ln/>
        </p:spPr>
        <p:txBody>
          <a:bodyPr wrap="square" lIns="0" tIns="0" rIns="0" bIns="0" rtlCol="0" anchor="t"/>
          <a:lstStyle/>
          <a:p>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У галапагосских вьюрков форма клюва связана с доступной пищей. Разные острова создают разные условия, и отбор закрепляет те особенности, которые помогают эффективнее добывать корм.
</a:t>
            </a:r>
            <a:endParaRPr lang="en-US" sz="1000" dirty="0"/>
          </a:p>
        </p:txBody>
      </p:sp>
      <p:sp>
        <p:nvSpPr>
          <p:cNvPr id="12" name="Text 5"/>
          <p:cNvSpPr txBox="1"/>
          <p:nvPr/>
        </p:nvSpPr>
        <p:spPr>
          <a:xfrm>
            <a:off x="686775" y="3565138"/>
            <a:ext cx="4047600" cy="2916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Вьюрки Галапагосов
</a:t>
            </a:r>
            <a:endParaRPr lang="en-US" sz="1300" dirty="0"/>
          </a:p>
        </p:txBody>
      </p:sp>
      <p:sp>
        <p:nvSpPr>
          <p:cNvPr id="13" name="Text 6"/>
          <p:cNvSpPr txBox="1"/>
          <p:nvPr/>
        </p:nvSpPr>
        <p:spPr>
          <a:xfrm>
            <a:off x="686775" y="2845697"/>
            <a:ext cx="4047600" cy="621000"/>
          </a:xfrm>
          <a:prstGeom prst="rect">
            <a:avLst/>
          </a:prstGeom>
          <a:noFill/>
          <a:ln/>
        </p:spPr>
        <p:txBody>
          <a:bodyPr wrap="square" lIns="0" tIns="0" rIns="0" bIns="0" rtlCol="0" anchor="t"/>
          <a:lstStyle/>
          <a:p>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В популяциях бактерий быстро отбираются клетки, способные переживать действие антибиотика. Поэтому устойчивые варианты становятся преобладающими, если препарат применяется часто и без строгого контроля.
</a:t>
            </a:r>
            <a:endParaRPr lang="en-US" sz="1000" dirty="0"/>
          </a:p>
        </p:txBody>
      </p:sp>
      <p:sp>
        <p:nvSpPr>
          <p:cNvPr id="14" name="Text 7"/>
          <p:cNvSpPr txBox="1"/>
          <p:nvPr/>
        </p:nvSpPr>
        <p:spPr>
          <a:xfrm>
            <a:off x="686775" y="2509985"/>
            <a:ext cx="4047600" cy="2916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Устойчивость бактерий
</a:t>
            </a:r>
            <a:endParaRPr lang="en-US" sz="13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73684" y="2485195"/>
            <a:ext cx="456858" cy="365486"/>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3349331" y="2439509"/>
            <a:ext cx="399751" cy="456858"/>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6192283" y="2439509"/>
            <a:ext cx="456858" cy="456858"/>
          </a:xfrm>
          <a:prstGeom prst="rect">
            <a:avLst/>
          </a:prstGeom>
        </p:spPr>
      </p:pic>
      <p:sp>
        <p:nvSpPr>
          <p:cNvPr id="12" name="Text 0"/>
          <p:cNvSpPr txBox="1"/>
          <p:nvPr/>
        </p:nvSpPr>
        <p:spPr>
          <a:xfrm>
            <a:off x="373126" y="411957"/>
            <a:ext cx="8383922" cy="795338"/>
          </a:xfrm>
          <a:prstGeom prst="rect">
            <a:avLst/>
          </a:prstGeom>
          <a:noFill/>
          <a:ln/>
        </p:spPr>
        <p:txBody>
          <a:bodyPr wrap="square" lIns="0" tIns="0" rIns="0" bIns="0" rtlCol="0" anchor="t"/>
          <a:lstStyle/>
          <a:p>
            <a:pPr algn="l" indent="0" marL="0">
              <a:lnSpc>
                <a:spcPct val="100000"/>
              </a:lnSpc>
              <a:buNone/>
            </a:pPr>
            <a:r>
              <a:rPr lang="en-US" sz="3000" b="1" dirty="0">
                <a:solidFill>
                  <a:srgbClr val="000000"/>
                </a:solidFill>
                <a:latin typeface="Arial" pitchFamily="34" charset="0"/>
                <a:ea typeface="Arial" pitchFamily="34" charset="-122"/>
                <a:cs typeface="Arial" pitchFamily="34" charset="-120"/>
              </a:rPr>
              <a:t>Главные элементы эволюции популяции
</a:t>
            </a:r>
            <a:endParaRPr lang="en-US" sz="3000" dirty="0"/>
          </a:p>
        </p:txBody>
      </p:sp>
      <p:sp>
        <p:nvSpPr>
          <p:cNvPr id="13" name="Text 1"/>
          <p:cNvSpPr txBox="1"/>
          <p:nvPr/>
        </p:nvSpPr>
        <p:spPr>
          <a:xfrm>
            <a:off x="6936581" y="4611497"/>
            <a:ext cx="1820466" cy="182942"/>
          </a:xfrm>
          <a:prstGeom prst="rect">
            <a:avLst/>
          </a:prstGeom>
          <a:noFill/>
          <a:ln/>
        </p:spPr>
        <p:txBody>
          <a:bodyPr wrap="square" lIns="0" tIns="0" rIns="0" bIns="0" rtlCol="0" anchor="t"/>
          <a:lstStyle/>
          <a:p>
            <a:pPr algn="r" indent="0" marL="0">
              <a:lnSpc>
                <a:spcPct val="100000"/>
              </a:lnSpc>
              <a:buNone/>
            </a:pPr>
            <a:r>
              <a:rPr lang="en-US" sz="900" dirty="0">
                <a:solidFill>
                  <a:srgbClr val="000000"/>
                </a:solidFill>
                <a:latin typeface="Arial" pitchFamily="34" charset="0"/>
                <a:ea typeface="Arial" pitchFamily="34" charset="-122"/>
                <a:cs typeface="Arial" pitchFamily="34" charset="-120"/>
              </a:rPr>
              <a:t>14</a:t>
            </a:r>
            <a:endParaRPr lang="en-US" sz="900" dirty="0"/>
          </a:p>
        </p:txBody>
      </p:sp>
      <p:sp>
        <p:nvSpPr>
          <p:cNvPr id="14" name="Text 2"/>
          <p:cNvSpPr txBox="1"/>
          <p:nvPr/>
        </p:nvSpPr>
        <p:spPr>
          <a:xfrm>
            <a:off x="1121051" y="1744082"/>
            <a:ext cx="1766373" cy="1787443"/>
          </a:xfrm>
          <a:prstGeom prst="rect">
            <a:avLst/>
          </a:prstGeom>
          <a:noFill/>
          <a:ln/>
        </p:spPr>
        <p:txBody>
          <a:bodyPr wrap="square" lIns="0" tIns="0" rIns="0" bIns="0" rtlCol="0" anchor="ctr"/>
          <a:lstStyle/>
          <a:p>
            <a:pPr algn="l" indent="0" marL="0">
              <a:lnSpc>
                <a:spcPct val="100000"/>
              </a:lnSpc>
              <a:buNone/>
            </a:pPr>
            <a:r>
              <a:rPr lang="en-US" sz="1356" b="1" dirty="0">
                <a:solidFill>
                  <a:srgbClr val="000000"/>
                </a:solidFill>
                <a:latin typeface="Arial" pitchFamily="34" charset="0"/>
                <a:ea typeface="Arial" pitchFamily="34" charset="-122"/>
                <a:cs typeface="Arial" pitchFamily="34" charset="-120"/>
              </a:rPr>
              <a:t>Популяция
</a:t>
            </a:r>
            <a:pPr algn="l" indent="0" marL="0">
              <a:lnSpc>
                <a:spcPct val="100000"/>
              </a:lnSpc>
              <a:buNone/>
            </a:pPr>
            <a:r>
              <a:rPr lang="en-US" sz="1163"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66" dirty="0">
                <a:solidFill>
                  <a:srgbClr val="000000"/>
                </a:solidFill>
                <a:latin typeface="Arial" pitchFamily="34" charset="0"/>
                <a:ea typeface="Arial" pitchFamily="34" charset="-122"/>
                <a:cs typeface="Arial" pitchFamily="34" charset="-120"/>
              </a:rPr>
              <a:t>Это группа особей одного вида, которые свободно скрещиваются между собой и относительно изолированы от других групп. Именно здесь наследственные изменения могут накапливаться и менять общий состав будущих поколений.
</a:t>
            </a:r>
            <a:endParaRPr lang="en-US" sz="1356" dirty="0"/>
          </a:p>
        </p:txBody>
      </p:sp>
      <p:sp>
        <p:nvSpPr>
          <p:cNvPr id="15" name="Text 3"/>
          <p:cNvSpPr txBox="1"/>
          <p:nvPr/>
        </p:nvSpPr>
        <p:spPr>
          <a:xfrm>
            <a:off x="3968144" y="1744082"/>
            <a:ext cx="1766373" cy="1787443"/>
          </a:xfrm>
          <a:prstGeom prst="rect">
            <a:avLst/>
          </a:prstGeom>
          <a:noFill/>
          <a:ln/>
        </p:spPr>
        <p:txBody>
          <a:bodyPr wrap="square" lIns="0" tIns="0" rIns="0" bIns="0" rtlCol="0" anchor="ctr"/>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Генофонд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Генофонд включает все гены и аллели данной популяции. Его состав не остаётся неизменным: под действием отбора, дрейфа, миграций и мутаций меняются частоты наследственных вариантов.
</a:t>
            </a:r>
            <a:endParaRPr lang="en-US" sz="1400" dirty="0"/>
          </a:p>
        </p:txBody>
      </p:sp>
      <p:sp>
        <p:nvSpPr>
          <p:cNvPr id="16" name="Text 4"/>
          <p:cNvSpPr txBox="1"/>
          <p:nvPr/>
        </p:nvSpPr>
        <p:spPr>
          <a:xfrm>
            <a:off x="6839649" y="1744082"/>
            <a:ext cx="1766373" cy="1787443"/>
          </a:xfrm>
          <a:prstGeom prst="rect">
            <a:avLst/>
          </a:prstGeom>
          <a:noFill/>
          <a:ln/>
        </p:spPr>
        <p:txBody>
          <a:bodyPr wrap="square" lIns="0" tIns="0" rIns="0" bIns="0" rtlCol="0" anchor="ctr"/>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Единица эволюции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Отдельный организм не становится эволюционной единицей, потому что изменения закрепляются не в одной особи, а в популяции. Поэтому именно популяция рассматривается как основное звено эволюционного процесса.
</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91971" y="1472748"/>
            <a:ext cx="8373750" cy="3045000"/>
          </a:xfrm>
          <a:prstGeom prst="rect">
            <a:avLst/>
          </a:prstGeom>
        </p:spPr>
      </p:pic>
      <p:sp>
        <p:nvSpPr>
          <p:cNvPr id="5" name="Text 0"/>
          <p:cNvSpPr txBox="1"/>
          <p:nvPr/>
        </p:nvSpPr>
        <p:spPr>
          <a:xfrm>
            <a:off x="373125" y="411952"/>
            <a:ext cx="8383800" cy="554100"/>
          </a:xfrm>
          <a:prstGeom prst="rect">
            <a:avLst/>
          </a:prstGeom>
          <a:noFill/>
          <a:ln/>
        </p:spPr>
        <p:txBody>
          <a:bodyPr wrap="square" lIns="0" tIns="0" rIns="0" bIns="0" rtlCol="0" anchor="t"/>
          <a:lstStyle/>
          <a:p>
            <a:pPr algn="l" indent="0" marL="0">
              <a:lnSpc>
                <a:spcPct val="100000"/>
              </a:lnSpc>
              <a:buNone/>
            </a:pPr>
            <a:r>
              <a:rPr lang="en-US" sz="3000" b="1" dirty="0">
                <a:solidFill>
                  <a:srgbClr val="000000"/>
                </a:solidFill>
                <a:latin typeface="Arial" pitchFamily="34" charset="0"/>
                <a:ea typeface="Arial" pitchFamily="34" charset="-122"/>
                <a:cs typeface="Arial" pitchFamily="34" charset="-120"/>
              </a:rPr>
              <a:t>Что влияет на скорость эволюции
</a:t>
            </a:r>
            <a:endParaRPr lang="en-US" sz="3000" dirty="0"/>
          </a:p>
        </p:txBody>
      </p:sp>
      <p:sp>
        <p:nvSpPr>
          <p:cNvPr id="6" name="Text 1"/>
          <p:cNvSpPr txBox="1"/>
          <p:nvPr/>
        </p:nvSpPr>
        <p:spPr>
          <a:xfrm>
            <a:off x="6936581" y="4611496"/>
            <a:ext cx="1820400" cy="183000"/>
          </a:xfrm>
          <a:prstGeom prst="rect">
            <a:avLst/>
          </a:prstGeom>
          <a:noFill/>
          <a:ln/>
        </p:spPr>
        <p:txBody>
          <a:bodyPr wrap="square" lIns="0" tIns="0" rIns="0" bIns="0" rtlCol="0" anchor="t"/>
          <a:lstStyle/>
          <a:p>
            <a:pPr algn="r" indent="0" marL="0">
              <a:lnSpc>
                <a:spcPct val="100000"/>
              </a:lnSpc>
              <a:buNone/>
            </a:pPr>
            <a:r>
              <a:rPr lang="en-US" sz="900" dirty="0">
                <a:solidFill>
                  <a:srgbClr val="000000"/>
                </a:solidFill>
                <a:latin typeface="Arial" pitchFamily="34" charset="0"/>
                <a:ea typeface="Arial" pitchFamily="34" charset="-122"/>
                <a:cs typeface="Arial" pitchFamily="34" charset="-120"/>
              </a:rPr>
              <a:t>15</a:t>
            </a:r>
            <a:endParaRPr lang="en-US" sz="900" dirty="0"/>
          </a:p>
        </p:txBody>
      </p:sp>
      <p:sp>
        <p:nvSpPr>
          <p:cNvPr id="7" name="Text 2"/>
          <p:cNvSpPr txBox="1"/>
          <p:nvPr/>
        </p:nvSpPr>
        <p:spPr>
          <a:xfrm>
            <a:off x="373125" y="966050"/>
            <a:ext cx="8383800" cy="440400"/>
          </a:xfrm>
          <a:prstGeom prst="rect">
            <a:avLst/>
          </a:prstGeom>
          <a:noFill/>
          <a:ln/>
        </p:spPr>
        <p:txBody>
          <a:bodyPr wrap="square" lIns="0" tIns="0" rIns="0" bIns="0" rtlCol="0" anchor="ctr"/>
          <a:lstStyle/>
          <a:p>
            <a:pPr algn="l" indent="0" marL="0">
              <a:lnSpc>
                <a:spcPct val="100000"/>
              </a:lnSpc>
              <a:buNone/>
            </a:pPr>
            <a:r>
              <a:rPr lang="en-US" sz="1400" dirty="0">
                <a:solidFill>
                  <a:srgbClr val="1B1B1B"/>
                </a:solidFill>
                <a:latin typeface="Arial" pitchFamily="34" charset="0"/>
                <a:ea typeface="Arial" pitchFamily="34" charset="-122"/>
                <a:cs typeface="Arial" pitchFamily="34" charset="-120"/>
              </a:rPr>
              <a:t>Переходы отражают условия, которые усиливают или ослабляют изменение частот аллелей в популяции.
</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029075" y="1553988"/>
            <a:ext cx="4591050" cy="2252663"/>
          </a:xfrm>
          <a:prstGeom prst="rect">
            <a:avLst/>
          </a:prstGeom>
        </p:spPr>
      </p:pic>
      <p:sp>
        <p:nvSpPr>
          <p:cNvPr id="5" name="Text 0"/>
          <p:cNvSpPr txBox="1"/>
          <p:nvPr/>
        </p:nvSpPr>
        <p:spPr>
          <a:xfrm>
            <a:off x="373126" y="411957"/>
            <a:ext cx="8383922" cy="795338"/>
          </a:xfrm>
          <a:prstGeom prst="rect">
            <a:avLst/>
          </a:prstGeom>
          <a:noFill/>
          <a:ln/>
        </p:spPr>
        <p:txBody>
          <a:bodyPr wrap="square" lIns="0" tIns="0" rIns="0" bIns="0" rtlCol="0" anchor="t"/>
          <a:lstStyle/>
          <a:p>
            <a:pPr algn="l" indent="0" marL="0">
              <a:lnSpc>
                <a:spcPct val="100000"/>
              </a:lnSpc>
              <a:buNone/>
            </a:pPr>
            <a:r>
              <a:rPr lang="en-US" sz="3000" b="1" dirty="0">
                <a:solidFill>
                  <a:srgbClr val="000000"/>
                </a:solidFill>
                <a:latin typeface="Arial" pitchFamily="34" charset="0"/>
                <a:ea typeface="Arial" pitchFamily="34" charset="-122"/>
                <a:cs typeface="Arial" pitchFamily="34" charset="-120"/>
              </a:rPr>
              <a:t>Молекулярные подтверждения общего происхождения организмов
</a:t>
            </a:r>
            <a:endParaRPr lang="en-US" sz="3000" dirty="0"/>
          </a:p>
        </p:txBody>
      </p:sp>
      <p:sp>
        <p:nvSpPr>
          <p:cNvPr id="6" name="Text 1"/>
          <p:cNvSpPr txBox="1"/>
          <p:nvPr/>
        </p:nvSpPr>
        <p:spPr>
          <a:xfrm>
            <a:off x="6936581" y="4611497"/>
            <a:ext cx="1820466" cy="182942"/>
          </a:xfrm>
          <a:prstGeom prst="rect">
            <a:avLst/>
          </a:prstGeom>
          <a:noFill/>
          <a:ln/>
        </p:spPr>
        <p:txBody>
          <a:bodyPr wrap="square" lIns="0" tIns="0" rIns="0" bIns="0" rtlCol="0" anchor="t"/>
          <a:lstStyle/>
          <a:p>
            <a:pPr algn="r" indent="0" marL="0">
              <a:lnSpc>
                <a:spcPct val="100000"/>
              </a:lnSpc>
              <a:buNone/>
            </a:pPr>
            <a:r>
              <a:rPr lang="en-US" sz="900" dirty="0">
                <a:solidFill>
                  <a:srgbClr val="000000"/>
                </a:solidFill>
                <a:latin typeface="Arial" pitchFamily="34" charset="0"/>
                <a:ea typeface="Arial" pitchFamily="34" charset="-122"/>
                <a:cs typeface="Arial" pitchFamily="34" charset="-120"/>
              </a:rPr>
              <a:t>16</a:t>
            </a:r>
            <a:endParaRPr lang="en-US" sz="900" dirty="0"/>
          </a:p>
        </p:txBody>
      </p:sp>
      <p:sp>
        <p:nvSpPr>
          <p:cNvPr id="7" name="Text 2"/>
          <p:cNvSpPr txBox="1"/>
          <p:nvPr/>
        </p:nvSpPr>
        <p:spPr>
          <a:xfrm>
            <a:off x="400491" y="1676995"/>
            <a:ext cx="2507456" cy="1789510"/>
          </a:xfrm>
          <a:prstGeom prst="rect">
            <a:avLst/>
          </a:prstGeom>
          <a:noFill/>
          <a:ln/>
        </p:spPr>
        <p:txBody>
          <a:bodyPr wrap="square" lIns="0" tIns="0" rIns="0" bIns="0" rtlCol="0" anchor="ctr"/>
          <a:lstStyle/>
          <a:p>
            <a:pPr algn="l" indent="0" marL="0">
              <a:lnSpc>
                <a:spcPct val="100000"/>
              </a:lnSpc>
              <a:buNone/>
            </a:pPr>
            <a:r>
              <a:rPr lang="en-US" sz="1314" dirty="0">
                <a:solidFill>
                  <a:srgbClr val="000000"/>
                </a:solidFill>
                <a:latin typeface="Arial" pitchFamily="34" charset="0"/>
                <a:ea typeface="Arial" pitchFamily="34" charset="-122"/>
                <a:cs typeface="Arial" pitchFamily="34" charset="-120"/>
              </a:rPr>
              <a:t>Сравнение последовательностей позволяет количественно оценивать родство видов. Чем ближе общие предки, тем выше сходство ДНК и белков.
</a:t>
            </a:r>
            <a:pPr algn="l" indent="0" marL="0">
              <a:lnSpc>
                <a:spcPct val="100000"/>
              </a:lnSpc>
              <a:buNone/>
            </a:pPr>
            <a:r>
              <a:rPr lang="en-US" sz="1032"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32" dirty="0">
                <a:solidFill>
                  <a:srgbClr val="61A6AD"/>
                </a:solidFill>
                <a:latin typeface="Arial" pitchFamily="34" charset="0"/>
                <a:ea typeface="Arial" pitchFamily="34" charset="-122"/>
                <a:cs typeface="Arial" pitchFamily="34" charset="-120"/>
              </a:rPr>
              <a:t>Молекулярные данные согласуются с эволюционным родством: похожие последовательности и универсальный генетический код указывают на общее происхождение живой природы.
</a:t>
            </a:r>
            <a:endParaRPr lang="en-US" sz="1314" dirty="0"/>
          </a:p>
        </p:txBody>
      </p:sp>
      <p:sp>
        <p:nvSpPr>
          <p:cNvPr id="8" name="Text 3"/>
          <p:cNvSpPr txBox="1"/>
          <p:nvPr/>
        </p:nvSpPr>
        <p:spPr>
          <a:xfrm>
            <a:off x="3890213" y="4017169"/>
            <a:ext cx="3120187" cy="440531"/>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Учебное обобщение данных молекулярной биологии и сравнительной геномики
</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73125" y="411952"/>
            <a:ext cx="8383800" cy="540600"/>
          </a:xfrm>
          <a:prstGeom prst="rect">
            <a:avLst/>
          </a:prstGeom>
          <a:noFill/>
          <a:ln/>
        </p:spPr>
        <p:txBody>
          <a:bodyPr wrap="square" lIns="0" tIns="0" rIns="0" bIns="0" rtlCol="0" anchor="t"/>
          <a:lstStyle/>
          <a:p>
            <a:pPr algn="l" indent="0" marL="0">
              <a:lnSpc>
                <a:spcPct val="100000"/>
              </a:lnSpc>
              <a:buNone/>
            </a:pPr>
            <a:r>
              <a:rPr lang="en-US" sz="3000" b="1" dirty="0">
                <a:solidFill>
                  <a:srgbClr val="000000"/>
                </a:solidFill>
                <a:latin typeface="Arial" pitchFamily="34" charset="0"/>
                <a:ea typeface="Arial" pitchFamily="34" charset="-122"/>
                <a:cs typeface="Arial" pitchFamily="34" charset="-120"/>
              </a:rPr>
              <a:t>Где СТЭ требует уточнений
</a:t>
            </a:r>
            <a:endParaRPr lang="en-US" sz="3000" dirty="0"/>
          </a:p>
        </p:txBody>
      </p:sp>
      <p:sp>
        <p:nvSpPr>
          <p:cNvPr id="8" name="Text 1"/>
          <p:cNvSpPr txBox="1"/>
          <p:nvPr/>
        </p:nvSpPr>
        <p:spPr>
          <a:xfrm>
            <a:off x="6936581" y="4611496"/>
            <a:ext cx="1820400" cy="183000"/>
          </a:xfrm>
          <a:prstGeom prst="rect">
            <a:avLst/>
          </a:prstGeom>
          <a:noFill/>
          <a:ln/>
        </p:spPr>
        <p:txBody>
          <a:bodyPr wrap="square" lIns="0" tIns="0" rIns="0" bIns="0" rtlCol="0" anchor="t"/>
          <a:lstStyle/>
          <a:p>
            <a:pPr algn="r" indent="0" marL="0">
              <a:lnSpc>
                <a:spcPct val="100000"/>
              </a:lnSpc>
              <a:buNone/>
            </a:pPr>
            <a:r>
              <a:rPr lang="en-US" sz="900" dirty="0">
                <a:solidFill>
                  <a:srgbClr val="000000"/>
                </a:solidFill>
                <a:latin typeface="Arial" pitchFamily="34" charset="0"/>
                <a:ea typeface="Arial" pitchFamily="34" charset="-122"/>
                <a:cs typeface="Arial" pitchFamily="34" charset="-120"/>
              </a:rPr>
              <a:t>17</a:t>
            </a:r>
            <a:endParaRPr lang="en-US" sz="900" dirty="0"/>
          </a:p>
        </p:txBody>
      </p:sp>
      <p:sp>
        <p:nvSpPr>
          <p:cNvPr id="9" name="Text 2"/>
          <p:cNvSpPr txBox="1"/>
          <p:nvPr/>
        </p:nvSpPr>
        <p:spPr>
          <a:xfrm>
            <a:off x="551000" y="1815600"/>
            <a:ext cx="1820400" cy="425700"/>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Эпигенетика
</a:t>
            </a:r>
            <a:endParaRPr lang="en-US" sz="1300" dirty="0"/>
          </a:p>
        </p:txBody>
      </p:sp>
      <p:sp>
        <p:nvSpPr>
          <p:cNvPr id="10" name="Text 3"/>
          <p:cNvSpPr txBox="1"/>
          <p:nvPr/>
        </p:nvSpPr>
        <p:spPr>
          <a:xfrm>
            <a:off x="551000" y="2280275"/>
            <a:ext cx="1820400" cy="1281000"/>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Некоторые признаки могут изменяться под влиянием регуляции генов без перестройки последовательности ДНК. Это расширяет представление о наследовании, но не отменяет роль мутаций как источника новых аллелей.
</a:t>
            </a:r>
            <a:endParaRPr lang="en-US" sz="1000" dirty="0"/>
          </a:p>
        </p:txBody>
      </p:sp>
      <p:sp>
        <p:nvSpPr>
          <p:cNvPr id="11" name="Text 4"/>
          <p:cNvSpPr txBox="1"/>
          <p:nvPr/>
        </p:nvSpPr>
        <p:spPr>
          <a:xfrm>
            <a:off x="2646108" y="1815600"/>
            <a:ext cx="1820400" cy="425700"/>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Горизонтальный перенос
</a:t>
            </a:r>
            <a:endParaRPr lang="en-US" sz="1300" dirty="0"/>
          </a:p>
        </p:txBody>
      </p:sp>
      <p:sp>
        <p:nvSpPr>
          <p:cNvPr id="12" name="Text 5"/>
          <p:cNvSpPr txBox="1"/>
          <p:nvPr/>
        </p:nvSpPr>
        <p:spPr>
          <a:xfrm>
            <a:off x="2646108" y="2280275"/>
            <a:ext cx="1820400" cy="1281000"/>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У бактерий гены иногда переходят между неродственными организмами, минуя обычное размножение. Такой механизм особенно важен для быстрого появления полезных свойств, например устойчивости к антибиотикам.
</a:t>
            </a:r>
            <a:endParaRPr lang="en-US" sz="1000" dirty="0"/>
          </a:p>
        </p:txBody>
      </p:sp>
      <p:sp>
        <p:nvSpPr>
          <p:cNvPr id="13" name="Text 6"/>
          <p:cNvSpPr txBox="1"/>
          <p:nvPr/>
        </p:nvSpPr>
        <p:spPr>
          <a:xfrm>
            <a:off x="4741217" y="1815600"/>
            <a:ext cx="1820400" cy="425700"/>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Регуляторные сети
</a:t>
            </a:r>
            <a:endParaRPr lang="en-US" sz="1300" dirty="0"/>
          </a:p>
        </p:txBody>
      </p:sp>
      <p:sp>
        <p:nvSpPr>
          <p:cNvPr id="14" name="Text 7"/>
          <p:cNvSpPr txBox="1"/>
          <p:nvPr/>
        </p:nvSpPr>
        <p:spPr>
          <a:xfrm>
            <a:off x="4741217" y="2280275"/>
            <a:ext cx="1820400" cy="1281000"/>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На проявление признаков влияет не только сам ген, но и его включение, выключение и взаимодействие с другими генами. Поэтому один и тот же генотип может давать разные фенотипы.
</a:t>
            </a:r>
            <a:endParaRPr lang="en-US" sz="1000" dirty="0"/>
          </a:p>
        </p:txBody>
      </p:sp>
      <p:sp>
        <p:nvSpPr>
          <p:cNvPr id="15" name="Text 8"/>
          <p:cNvSpPr txBox="1"/>
          <p:nvPr/>
        </p:nvSpPr>
        <p:spPr>
          <a:xfrm>
            <a:off x="6836325" y="1815600"/>
            <a:ext cx="1820400" cy="425700"/>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Что остаётся неизменным
</a:t>
            </a:r>
            <a:endParaRPr lang="en-US" sz="1300" dirty="0"/>
          </a:p>
        </p:txBody>
      </p:sp>
      <p:sp>
        <p:nvSpPr>
          <p:cNvPr id="16" name="Text 9"/>
          <p:cNvSpPr txBox="1"/>
          <p:nvPr/>
        </p:nvSpPr>
        <p:spPr>
          <a:xfrm>
            <a:off x="6836325" y="2280275"/>
            <a:ext cx="1820400" cy="1281000"/>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Несмотря на новые данные, основные положения СТЭ сохраняются: популяции эволюционируют через мутации, отбор, дрейф и изоляцию, а наследственные различия накапливаются постепенно.
</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73150" y="1409792"/>
            <a:ext cx="2752200" cy="1951267"/>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195900" y="1409792"/>
            <a:ext cx="2752200" cy="1951267"/>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6018650" y="1409792"/>
            <a:ext cx="2752200" cy="1951267"/>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sp>
        <p:nvSpPr>
          <p:cNvPr id="12" name="Text 0"/>
          <p:cNvSpPr txBox="1"/>
          <p:nvPr/>
        </p:nvSpPr>
        <p:spPr>
          <a:xfrm>
            <a:off x="373125" y="411950"/>
            <a:ext cx="8397600" cy="795300"/>
          </a:xfrm>
          <a:prstGeom prst="rect">
            <a:avLst/>
          </a:prstGeom>
          <a:noFill/>
          <a:ln/>
        </p:spPr>
        <p:txBody>
          <a:bodyPr wrap="square" lIns="0" tIns="0" rIns="0" bIns="0" rtlCol="0" anchor="t"/>
          <a:lstStyle/>
          <a:p>
            <a:pPr algn="l" indent="0" marL="0">
              <a:lnSpc>
                <a:spcPct val="100000"/>
              </a:lnSpc>
              <a:buNone/>
            </a:pPr>
            <a:r>
              <a:rPr lang="en-US" sz="3000" b="1" dirty="0">
                <a:solidFill>
                  <a:srgbClr val="000000"/>
                </a:solidFill>
                <a:latin typeface="Arial" pitchFamily="34" charset="0"/>
                <a:ea typeface="Arial" pitchFamily="34" charset="-122"/>
                <a:cs typeface="Arial" pitchFamily="34" charset="-120"/>
              </a:rPr>
              <a:t>Где СТЭ работает на практике
</a:t>
            </a:r>
            <a:endParaRPr lang="en-US" sz="3000" dirty="0"/>
          </a:p>
        </p:txBody>
      </p:sp>
      <p:sp>
        <p:nvSpPr>
          <p:cNvPr id="13" name="Text 1"/>
          <p:cNvSpPr txBox="1"/>
          <p:nvPr/>
        </p:nvSpPr>
        <p:spPr>
          <a:xfrm>
            <a:off x="6936581" y="4611496"/>
            <a:ext cx="1820400" cy="183000"/>
          </a:xfrm>
          <a:prstGeom prst="rect">
            <a:avLst/>
          </a:prstGeom>
          <a:noFill/>
          <a:ln/>
        </p:spPr>
        <p:txBody>
          <a:bodyPr wrap="square" lIns="0" tIns="0" rIns="0" bIns="0" rtlCol="0" anchor="t"/>
          <a:lstStyle/>
          <a:p>
            <a:pPr algn="r" indent="0" marL="0">
              <a:lnSpc>
                <a:spcPct val="100000"/>
              </a:lnSpc>
              <a:buNone/>
            </a:pPr>
            <a:r>
              <a:rPr lang="en-US" sz="900" dirty="0">
                <a:solidFill>
                  <a:srgbClr val="000000"/>
                </a:solidFill>
                <a:latin typeface="Arial" pitchFamily="34" charset="0"/>
                <a:ea typeface="Arial" pitchFamily="34" charset="-122"/>
                <a:cs typeface="Arial" pitchFamily="34" charset="-120"/>
              </a:rPr>
              <a:t>18</a:t>
            </a:r>
            <a:endParaRPr lang="en-US" sz="900" dirty="0"/>
          </a:p>
        </p:txBody>
      </p:sp>
      <p:sp>
        <p:nvSpPr>
          <p:cNvPr id="14" name="Text 2"/>
          <p:cNvSpPr txBox="1"/>
          <p:nvPr/>
        </p:nvSpPr>
        <p:spPr>
          <a:xfrm>
            <a:off x="690100" y="3457175"/>
            <a:ext cx="2311314" cy="1006500"/>
          </a:xfrm>
          <a:prstGeom prst="rect">
            <a:avLst/>
          </a:prstGeom>
          <a:noFill/>
          <a:ln/>
        </p:spPr>
        <p:txBody>
          <a:bodyPr wrap="square" lIns="0" tIns="0" rIns="0" bIns="0" rtlCol="0" anchor="ctr"/>
          <a:lstStyle/>
          <a:p>
            <a:pPr algn="l" indent="0" marL="0">
              <a:lnSpc>
                <a:spcPct val="100000"/>
              </a:lnSpc>
              <a:buNone/>
            </a:pPr>
            <a:r>
              <a:rPr lang="en-US" sz="1095" b="1" dirty="0">
                <a:solidFill>
                  <a:srgbClr val="000000"/>
                </a:solidFill>
                <a:latin typeface="Arial" pitchFamily="34" charset="0"/>
                <a:ea typeface="Arial" pitchFamily="34" charset="-122"/>
                <a:cs typeface="Arial" pitchFamily="34" charset="-120"/>
              </a:rPr>
              <a:t>Селекция: от признака к урожаю
</a:t>
            </a:r>
            <a:pPr algn="l" indent="0" marL="0">
              <a:lnSpc>
                <a:spcPct val="100000"/>
              </a:lnSpc>
              <a:buNone/>
            </a:pPr>
            <a:r>
              <a:rPr lang="en-US" sz="939"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860" dirty="0">
                <a:solidFill>
                  <a:srgbClr val="000000"/>
                </a:solidFill>
                <a:latin typeface="Arial" pitchFamily="34" charset="0"/>
                <a:ea typeface="Arial" pitchFamily="34" charset="-122"/>
                <a:cs typeface="Arial" pitchFamily="34" charset="-120"/>
              </a:rPr>
              <a:t>Селекционеры используют наследственную изменчивость и отбор, чтобы получать растения и животных с нужными качествами. Теория помогает предсказать, какие признаки можно закрепить в поколениях, а какие исчезнут без поддержки отбора.
</a:t>
            </a:r>
            <a:endParaRPr lang="en-US" sz="1095" dirty="0"/>
          </a:p>
        </p:txBody>
      </p:sp>
      <p:sp>
        <p:nvSpPr>
          <p:cNvPr id="15" name="Text 3"/>
          <p:cNvSpPr txBox="1"/>
          <p:nvPr/>
        </p:nvSpPr>
        <p:spPr>
          <a:xfrm>
            <a:off x="3512850" y="3457175"/>
            <a:ext cx="2311200" cy="1006500"/>
          </a:xfrm>
          <a:prstGeom prst="rect">
            <a:avLst/>
          </a:prstGeom>
          <a:noFill/>
          <a:ln/>
        </p:spPr>
        <p:txBody>
          <a:bodyPr wrap="square" lIns="0" tIns="0" rIns="0" bIns="0" rtlCol="0" anchor="ctr"/>
          <a:lstStyle/>
          <a:p>
            <a:pPr algn="l" indent="0" marL="0">
              <a:lnSpc>
                <a:spcPct val="100000"/>
              </a:lnSpc>
              <a:buNone/>
            </a:pPr>
            <a:r>
              <a:rPr lang="en-US" sz="1046" b="1" dirty="0">
                <a:solidFill>
                  <a:srgbClr val="000000"/>
                </a:solidFill>
                <a:latin typeface="Arial" pitchFamily="34" charset="0"/>
                <a:ea typeface="Arial" pitchFamily="34" charset="-122"/>
                <a:cs typeface="Arial" pitchFamily="34" charset="-120"/>
              </a:rPr>
              <a:t>Медицина: борьба с устойчивостью
</a:t>
            </a:r>
            <a:pPr algn="l" indent="0" marL="0">
              <a:lnSpc>
                <a:spcPct val="100000"/>
              </a:lnSpc>
              <a:buNone/>
            </a:pPr>
            <a:r>
              <a:rPr lang="en-US" sz="896"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822" dirty="0">
                <a:solidFill>
                  <a:srgbClr val="000000"/>
                </a:solidFill>
                <a:latin typeface="Arial" pitchFamily="34" charset="0"/>
                <a:ea typeface="Arial" pitchFamily="34" charset="-122"/>
                <a:cs typeface="Arial" pitchFamily="34" charset="-120"/>
              </a:rPr>
              <a:t>В медицине СТЭ объясняет, почему бактерии и вирусы быстро приспосабливаются к лекарствам. Это знание важно для грамотного назначения препаратов, комбинированной терапии и замедления появления устойчивых штаммов.
</a:t>
            </a:r>
            <a:endParaRPr lang="en-US" sz="1046" dirty="0"/>
          </a:p>
        </p:txBody>
      </p:sp>
      <p:sp>
        <p:nvSpPr>
          <p:cNvPr id="16" name="Text 4"/>
          <p:cNvSpPr txBox="1"/>
          <p:nvPr/>
        </p:nvSpPr>
        <p:spPr>
          <a:xfrm>
            <a:off x="6335600" y="3457175"/>
            <a:ext cx="2311200" cy="1006500"/>
          </a:xfrm>
          <a:prstGeom prst="rect">
            <a:avLst/>
          </a:prstGeom>
          <a:noFill/>
          <a:ln/>
        </p:spPr>
        <p:txBody>
          <a:bodyPr wrap="square" lIns="0" tIns="0" rIns="0" bIns="0" rtlCol="0" anchor="ctr"/>
          <a:lstStyle/>
          <a:p>
            <a:pPr algn="l" indent="0" marL="0">
              <a:lnSpc>
                <a:spcPct val="100000"/>
              </a:lnSpc>
              <a:buNone/>
            </a:pPr>
            <a:r>
              <a:rPr lang="en-US" sz="1046" b="1" dirty="0">
                <a:solidFill>
                  <a:srgbClr val="000000"/>
                </a:solidFill>
                <a:latin typeface="Arial" pitchFamily="34" charset="0"/>
                <a:ea typeface="Arial" pitchFamily="34" charset="-122"/>
                <a:cs typeface="Arial" pitchFamily="34" charset="-120"/>
              </a:rPr>
              <a:t>Охрана природы: сохранение разнообразия
</a:t>
            </a:r>
            <a:pPr algn="l" indent="0" marL="0">
              <a:lnSpc>
                <a:spcPct val="100000"/>
              </a:lnSpc>
              <a:buNone/>
            </a:pPr>
            <a:r>
              <a:rPr lang="en-US" sz="896"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822" dirty="0">
                <a:solidFill>
                  <a:srgbClr val="000000"/>
                </a:solidFill>
                <a:latin typeface="Arial" pitchFamily="34" charset="0"/>
                <a:ea typeface="Arial" pitchFamily="34" charset="-122"/>
                <a:cs typeface="Arial" pitchFamily="34" charset="-120"/>
              </a:rPr>
              <a:t>В экологии эволюционный подход помогает оценивать состояние редких видов, их генофонд и степень изоляции популяций. Это позволяет выбирать меры, которые сохраняют не только численность, но и генетическое разнообразие.
</a:t>
            </a:r>
            <a:endParaRPr lang="en-US" sz="1046"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90549" y="1816396"/>
            <a:ext cx="4225529" cy="1683998"/>
          </a:xfrm>
          <a:prstGeom prst="rect">
            <a:avLst/>
          </a:prstGeom>
        </p:spPr>
      </p:pic>
      <p:sp>
        <p:nvSpPr>
          <p:cNvPr id="5" name="Text 0"/>
          <p:cNvSpPr txBox="1"/>
          <p:nvPr/>
        </p:nvSpPr>
        <p:spPr>
          <a:xfrm>
            <a:off x="373126" y="411957"/>
            <a:ext cx="8383922" cy="795338"/>
          </a:xfrm>
          <a:prstGeom prst="rect">
            <a:avLst/>
          </a:prstGeom>
          <a:noFill/>
          <a:ln/>
        </p:spPr>
        <p:txBody>
          <a:bodyPr wrap="square" lIns="0" tIns="0" rIns="0" bIns="0" rtlCol="0" anchor="t"/>
          <a:lstStyle/>
          <a:p>
            <a:pPr algn="l" indent="0" marL="0">
              <a:lnSpc>
                <a:spcPct val="100000"/>
              </a:lnSpc>
              <a:buNone/>
            </a:pPr>
            <a:r>
              <a:rPr lang="en-US" sz="3000" b="1" dirty="0">
                <a:solidFill>
                  <a:srgbClr val="000000"/>
                </a:solidFill>
                <a:latin typeface="Arial" pitchFamily="34" charset="0"/>
                <a:ea typeface="Arial" pitchFamily="34" charset="-122"/>
                <a:cs typeface="Arial" pitchFamily="34" charset="-120"/>
              </a:rPr>
              <a:t>Ключевые понятия синтетической теории эволюции
</a:t>
            </a:r>
            <a:endParaRPr lang="en-US" sz="3000" dirty="0"/>
          </a:p>
        </p:txBody>
      </p:sp>
      <p:sp>
        <p:nvSpPr>
          <p:cNvPr id="6" name="Text 1"/>
          <p:cNvSpPr txBox="1"/>
          <p:nvPr/>
        </p:nvSpPr>
        <p:spPr>
          <a:xfrm>
            <a:off x="6936581" y="4611497"/>
            <a:ext cx="1820466" cy="182942"/>
          </a:xfrm>
          <a:prstGeom prst="rect">
            <a:avLst/>
          </a:prstGeom>
          <a:noFill/>
          <a:ln/>
        </p:spPr>
        <p:txBody>
          <a:bodyPr wrap="square" lIns="0" tIns="0" rIns="0" bIns="0" rtlCol="0" anchor="t"/>
          <a:lstStyle/>
          <a:p>
            <a:pPr algn="r" indent="0" marL="0">
              <a:lnSpc>
                <a:spcPct val="100000"/>
              </a:lnSpc>
              <a:buNone/>
            </a:pPr>
            <a:r>
              <a:rPr lang="en-US" sz="900" dirty="0">
                <a:solidFill>
                  <a:srgbClr val="000000"/>
                </a:solidFill>
                <a:latin typeface="Arial" pitchFamily="34" charset="0"/>
                <a:ea typeface="Arial" pitchFamily="34" charset="-122"/>
                <a:cs typeface="Arial" pitchFamily="34" charset="-120"/>
              </a:rPr>
              <a:t>19</a:t>
            </a:r>
            <a:endParaRPr lang="en-US" sz="900" dirty="0"/>
          </a:p>
        </p:txBody>
      </p:sp>
      <p:sp>
        <p:nvSpPr>
          <p:cNvPr id="7" name="Text 2"/>
          <p:cNvSpPr txBox="1"/>
          <p:nvPr/>
        </p:nvSpPr>
        <p:spPr>
          <a:xfrm>
            <a:off x="5213747" y="1438275"/>
            <a:ext cx="3044428" cy="2481263"/>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Основные термины СТЭ помогают описать, как меняются наследственные признаки в популяциях и как возникают новые виды.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Понятия СТЭ связаны между собой: мутации создают варианты, а отбор, дрейф и изоляция определяют их судьбу в популяции.
</a:t>
            </a:r>
            <a:endParaRPr lang="en-US" sz="1400" dirty="0"/>
          </a:p>
        </p:txBody>
      </p:sp>
      <p:sp>
        <p:nvSpPr>
          <p:cNvPr id="8" name="Text 3"/>
          <p:cNvSpPr txBox="1"/>
          <p:nvPr/>
        </p:nvSpPr>
        <p:spPr>
          <a:xfrm>
            <a:off x="386953" y="4307680"/>
            <a:ext cx="3120187" cy="440531"/>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Учебное обобщение понятий синтетической теории эволюции
</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171575" y="1977628"/>
            <a:ext cx="4778476" cy="992579"/>
          </a:xfrm>
          <a:prstGeom prst="rect">
            <a:avLst/>
          </a:prstGeom>
          <a:noFill/>
          <a:ln/>
        </p:spPr>
        <p:txBody>
          <a:bodyPr wrap="square" lIns="0" tIns="0" rIns="0" bIns="0" rtlCol="0" anchor="t"/>
          <a:lstStyle/>
          <a:p>
            <a:pPr algn="l" indent="0" marL="0">
              <a:lnSpc>
                <a:spcPct val="100000"/>
              </a:lnSpc>
              <a:buNone/>
            </a:pPr>
            <a:r>
              <a:rPr lang="en-US" sz="3000" b="1" dirty="0">
                <a:solidFill>
                  <a:srgbClr val="FFFFFF"/>
                </a:solidFill>
                <a:latin typeface="Arial" pitchFamily="34" charset="0"/>
                <a:ea typeface="Arial" pitchFamily="34" charset="-122"/>
                <a:cs typeface="Arial" pitchFamily="34" charset="-120"/>
              </a:rPr>
              <a:t>СТЭ — общий язык современной биологии
</a:t>
            </a:r>
            <a:endParaRPr lang="en-US" sz="3000" dirty="0"/>
          </a:p>
        </p:txBody>
      </p:sp>
      <p:sp>
        <p:nvSpPr>
          <p:cNvPr id="5" name="Text 1"/>
          <p:cNvSpPr txBox="1"/>
          <p:nvPr/>
        </p:nvSpPr>
        <p:spPr>
          <a:xfrm>
            <a:off x="1171575" y="3177362"/>
            <a:ext cx="4778476" cy="692497"/>
          </a:xfrm>
          <a:prstGeom prst="rect">
            <a:avLst/>
          </a:prstGeom>
          <a:noFill/>
          <a:ln/>
        </p:spPr>
        <p:txBody>
          <a:bodyPr wrap="square" lIns="0" tIns="0" rIns="0" bIns="0" rtlCol="0" anchor="t"/>
          <a:lstStyle/>
          <a:p>
            <a:pPr algn="l" indent="0" marL="0">
              <a:lnSpc>
                <a:spcPct val="100000"/>
              </a:lnSpc>
              <a:buNone/>
            </a:pPr>
            <a:r>
              <a:rPr lang="en-US" sz="1158" dirty="0">
                <a:solidFill>
                  <a:srgbClr val="FFFFFF"/>
                </a:solidFill>
                <a:latin typeface="Arial" pitchFamily="34" charset="0"/>
                <a:ea typeface="Arial" pitchFamily="34" charset="-122"/>
                <a:cs typeface="Arial" pitchFamily="34" charset="-120"/>
              </a:rPr>
              <a:t>Синтетическая теория эволюции объединяет генетику, отбор и популяционные процессы, объясняя происхождение приспособлений и новых видов. Она связывает изменения ДНК с разнообразием живого мира и остаётся проверенной научной основой.
</a:t>
            </a:r>
            <a:endParaRPr lang="en-US" sz="1158"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2026-06-01T17:41:05Z</dcterms:created>
  <dcterms:modified xsi:type="dcterms:W3CDTF">2026-06-01T17:41:05Z</dcterms:modified>
</cp:coreProperties>
</file>