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9925" y="1336673"/>
            <a:ext cx="44736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Научно-техническая революция и мировое хозяйство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409925" y="270000"/>
            <a:ext cx="64353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09925" y="3326200"/>
            <a:ext cx="5728500" cy="10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наука перестроила производство, торговлю и географию экономики.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9225" y="1659711"/>
            <a:ext cx="2812500" cy="1906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2678100" cy="23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началась эпоха НТР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195900" y="2834825"/>
            <a:ext cx="2678100" cy="20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наука, оборонные программы и экономический подъём ускорили технологический рывок. Лаборатории, университеты и КБ быстро превращали открытия в новые отрасли и практические решения.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350" y="2034150"/>
            <a:ext cx="375900" cy="42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4625" y="2034150"/>
            <a:ext cx="429600" cy="42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6562" y="2077110"/>
            <a:ext cx="429600" cy="3436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5525" y="3518275"/>
            <a:ext cx="429600" cy="429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77463" y="3518275"/>
            <a:ext cx="429600" cy="429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НТР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28500" y="2562375"/>
            <a:ext cx="2528100" cy="5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знания перестали быть лишь теорией: они стали прямым источником роста, инноваций и конкурентоспособности, определяя развитие целых отраслей и регионов.
</a:t>
            </a:r>
            <a:endParaRPr lang="en-US" sz="878" dirty="0"/>
          </a:p>
        </p:txBody>
      </p:sp>
      <p:sp>
        <p:nvSpPr>
          <p:cNvPr id="16" name="Text 3"/>
          <p:cNvSpPr txBox="1"/>
          <p:nvPr/>
        </p:nvSpPr>
        <p:spPr>
          <a:xfrm>
            <a:off x="1005425" y="2034150"/>
            <a:ext cx="1951200" cy="4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как ресурс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6224625" y="2562375"/>
            <a:ext cx="2528100" cy="5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Электроника, вычислительная техника и цифровые сети радикально ускорили обработку информации, управление производством и обмен данными между предприятиями, городами и странами.
</a:t>
            </a:r>
            <a:endParaRPr lang="en-US" sz="825" dirty="0"/>
          </a:p>
        </p:txBody>
      </p:sp>
      <p:sp>
        <p:nvSpPr>
          <p:cNvPr id="18" name="Text 5"/>
          <p:cNvSpPr txBox="1"/>
          <p:nvPr/>
        </p:nvSpPr>
        <p:spPr>
          <a:xfrm>
            <a:off x="6801550" y="2034150"/>
            <a:ext cx="1951200" cy="4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3326562" y="2562375"/>
            <a:ext cx="2528100" cy="5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 уступила место автоматическим линиям, станкам с программным управлением и роботам, которые повышают точность, ускоряют выпуск продукции и сокращают долю ручного труда.
</a:t>
            </a:r>
            <a:endParaRPr lang="en-US" sz="815" dirty="0"/>
          </a:p>
        </p:txBody>
      </p:sp>
      <p:sp>
        <p:nvSpPr>
          <p:cNvPr id="20" name="Text 7"/>
          <p:cNvSpPr txBox="1"/>
          <p:nvPr/>
        </p:nvSpPr>
        <p:spPr>
          <a:xfrm>
            <a:off x="3903488" y="2034150"/>
            <a:ext cx="1951200" cy="4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
</a:t>
            </a:r>
            <a:endParaRPr lang="en-US" sz="1300" dirty="0"/>
          </a:p>
        </p:txBody>
      </p:sp>
      <p:sp>
        <p:nvSpPr>
          <p:cNvPr id="21" name="Text 8"/>
          <p:cNvSpPr txBox="1"/>
          <p:nvPr/>
        </p:nvSpPr>
        <p:spPr>
          <a:xfrm>
            <a:off x="4775525" y="4046500"/>
            <a:ext cx="2528100" cy="5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НТР меняет размещение предприятий: важнее становятся кадры, инфраструктура, университеты и транспортные узлы, а не только сырьё или дешёвая рабочая сила.
</a:t>
            </a:r>
            <a:endParaRPr lang="en-US" sz="975" dirty="0"/>
          </a:p>
        </p:txBody>
      </p:sp>
      <p:sp>
        <p:nvSpPr>
          <p:cNvPr id="22" name="Text 9"/>
          <p:cNvSpPr txBox="1"/>
          <p:nvPr/>
        </p:nvSpPr>
        <p:spPr>
          <a:xfrm>
            <a:off x="5352450" y="3518275"/>
            <a:ext cx="1951200" cy="4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география
</a:t>
            </a:r>
            <a:endParaRPr lang="en-US" sz="1300" dirty="0"/>
          </a:p>
        </p:txBody>
      </p:sp>
      <p:sp>
        <p:nvSpPr>
          <p:cNvPr id="23" name="Text 10"/>
          <p:cNvSpPr txBox="1"/>
          <p:nvPr/>
        </p:nvSpPr>
        <p:spPr>
          <a:xfrm>
            <a:off x="1877463" y="4046500"/>
            <a:ext cx="2528100" cy="5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экономике растёт значение отраслей, где основная добавленная стоимость создаётся через исследования, разработку, программирование, инженерные решения и постоянное обновление технологий.
</a:t>
            </a:r>
            <a:endParaRPr lang="en-US" sz="798" dirty="0"/>
          </a:p>
        </p:txBody>
      </p:sp>
      <p:sp>
        <p:nvSpPr>
          <p:cNvPr id="24" name="Text 11"/>
          <p:cNvSpPr txBox="1"/>
          <p:nvPr/>
        </p:nvSpPr>
        <p:spPr>
          <a:xfrm>
            <a:off x="2454388" y="3518275"/>
            <a:ext cx="1951200" cy="4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Наукоёмкость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НТР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4072100"/>
            <a:ext cx="2678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Электроника, атомная энергетика, реактивная авиация, космос и первые ЭВМ заложили технологическую основу НТР.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691350"/>
            <a:ext cx="2678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XX века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233388" y="3414050"/>
            <a:ext cx="2678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Микроэлектроника, роботизация, автоматизированные линии и телекоммуникации вывели промышленность на новый уровень эффективности.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233400" y="3033300"/>
            <a:ext cx="2678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XX века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96800" y="2906214"/>
            <a:ext cx="2678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Цифровизация, интернет, спутниковая связь, биотехнологии, ИИ и большие данные сделали инновации повседневной опорой экономики.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196800" y="2525475"/>
            <a:ext cx="2678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XX–XXI век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мирового хозяйства в условиях НТР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иллюстративная схема по общим тенденциям мировой экономики, без привязки к одной стране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заметен не только в долях отраслей, но и в типе создаваемой стоимости: знания и управление становятся важнее массового выпуска.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доминирование услуг и цифрового сектора при сокращении относительной роли сырьевых отраслей.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275" y="1814892"/>
            <a:ext cx="3738900" cy="26325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 роботизация производства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23150" y="1991352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Числовое программное управление позволяет выполнять сложные операции с высокой точностью, уменьшать число ошибок и быстро переналаживать оборудование под разные виды продукции.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23150" y="1745650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Станки с ЧПУ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3150" y="2816344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Роботизированные комплексы берут на себя повторяющиеся и опасные операции, особенно в автомобилестроении, электронике и металлообработке, где важны стабильность и скорость.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23150" y="2570642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роботы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3150" y="3641335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Диспетчерские панели и программные системы помогают в реальном времени отслеживать качество, загрузку линий и расход ресурсов, делая производство более управляемым.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23150" y="3395633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контроль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23150" y="4466327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предприятие всё чаще строится как единая автоматизированная система, где люди задают параметры, обслуживают технику и контролируют результаты, а не выполняют тяжёлый ручной труд.
</a:t>
            </a:r>
            <a:endParaRPr lang="en-US" sz="890" dirty="0"/>
          </a:p>
        </p:txBody>
      </p:sp>
      <p:sp>
        <p:nvSpPr>
          <p:cNvPr id="19" name="Text 9"/>
          <p:cNvSpPr txBox="1"/>
          <p:nvPr/>
        </p:nvSpPr>
        <p:spPr>
          <a:xfrm>
            <a:off x="523150" y="4220625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заводской стандарт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2996" y="2199550"/>
            <a:ext cx="5698007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в структуре мирового хозяйства под влиянием НТР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тенденций мировой экономики в условиях НТР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НТР меняет не только технологии, но и то, какие отрасли создают наибольшую добавленную стоимость.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прибыли смещается к переработке, сервису, связи и интеллектуальным видам деятельности.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НТР изменила мировое хозяйство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экономических эффектов технологического прогресса.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3500" y="270000"/>
            <a:ext cx="3878100" cy="13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разделение труда нового типа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660425" y="1863445"/>
            <a:ext cx="4213508" cy="4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государства концентрируют исследования, разработки и патентную активность, формируя технологические преимущества и задавая направления для целых отраслей.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660425" y="1607673"/>
            <a:ext cx="4213508" cy="2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центры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60425" y="2730695"/>
            <a:ext cx="4213508" cy="4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страны получают крупные производственные площадки, где важны инфраструктура, трудовые ресурсы и возможность быстро наращивать выпуск стандартизированной продукции.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4660425" y="2474923"/>
            <a:ext cx="4213508" cy="2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сборка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660425" y="3597944"/>
            <a:ext cx="4213508" cy="4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группа стран усиливает позиции через банки, страхование, морские перевозки, авиацию и управление потоками товаров, капитала и данных.
</a:t>
            </a:r>
            <a:endParaRPr lang="en-US" sz="800" dirty="0"/>
          </a:p>
        </p:txBody>
      </p:sp>
      <p:sp>
        <p:nvSpPr>
          <p:cNvPr id="11" name="Text 6"/>
          <p:cNvSpPr txBox="1"/>
          <p:nvPr/>
        </p:nvSpPr>
        <p:spPr>
          <a:xfrm>
            <a:off x="4660425" y="3342173"/>
            <a:ext cx="4213508" cy="2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 и транспорт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4681625" y="4465194"/>
            <a:ext cx="4213508" cy="4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модель делает мировую экономику более сложной: сбои в одной стране быстро отражаются на поставках, ценах и занятости в других регионах.
</a:t>
            </a:r>
            <a:endParaRPr lang="en-US" sz="800" dirty="0"/>
          </a:p>
        </p:txBody>
      </p:sp>
      <p:sp>
        <p:nvSpPr>
          <p:cNvPr id="13" name="Text 8"/>
          <p:cNvSpPr txBox="1"/>
          <p:nvPr/>
        </p:nvSpPr>
        <p:spPr>
          <a:xfrm>
            <a:off x="4681625" y="4209376"/>
            <a:ext cx="4213508" cy="2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Взаимозависимость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4660425" y="996195"/>
            <a:ext cx="4213508" cy="4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стран всё чаще определяется не только ресурсами, но и отдельными этапами производства: проектированием, выпуском компонентов, сборкой, логистикой и сервисом.
</a:t>
            </a:r>
            <a:endParaRPr lang="en-US" sz="800" dirty="0"/>
          </a:p>
        </p:txBody>
      </p:sp>
      <p:sp>
        <p:nvSpPr>
          <p:cNvPr id="15" name="Text 10"/>
          <p:cNvSpPr txBox="1"/>
          <p:nvPr/>
        </p:nvSpPr>
        <p:spPr>
          <a:xfrm>
            <a:off x="4660425" y="740573"/>
            <a:ext cx="4213508" cy="2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вместо сырья
</a:t>
            </a:r>
            <a:endParaRPr lang="en-US" sz="1100" dirty="0"/>
          </a:p>
        </p:txBody>
      </p:sp>
      <p:sp>
        <p:nvSpPr>
          <p:cNvPr id="16" name="Text 1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как главные участники глобализации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иллюстративная диаграмма по роли ТНК в мировой экономике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ТНК соединяют исследования, производство, маркетинг и распределение в единую систему, действующую сразу в нескольких странах и на разных континентах.
</a:t>
            </a:r>
            <a:endParaRPr lang="en-US" sz="1336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зарубежная доля бизнеса, тем сильнее ТНК влияют на мировые стандарты, размещение производства и международную торговлю.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5561"/>
            <a:ext cx="2808000" cy="23418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6000" y="1225561"/>
            <a:ext cx="2808000" cy="23418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68000" y="1225561"/>
            <a:ext cx="2808000" cy="234182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5963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транспорт и связь связали мир в единую систему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Стандартизация контейнеров изменила морские перевозки: груз быстрее перегружается, меньше повреждается и почти не задерживается в портах. Именно поэтому крупные контейнерные хабы стали узлами, через которые проходят потоки товаров между континентами.
</a:t>
            </a:r>
            <a:endParaRPr lang="en-US" sz="890" dirty="0"/>
          </a:p>
        </p:txBody>
      </p:sp>
      <p:sp>
        <p:nvSpPr>
          <p:cNvPr id="12" name="Text 3"/>
          <p:cNvSpPr txBox="1"/>
          <p:nvPr/>
        </p:nvSpPr>
        <p:spPr>
          <a:xfrm>
            <a:off x="374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Контейнеры ускорили мировую торговлю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66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Спутниковая связь, магистральные кабели и интернет почти мгновенно передают информацию, цены, заказы и данные управления. Благодаря этому капиталы, технологии и решения перемещаются быстрее, чем когда-либо, а мировая экономика работает как единый организм.
</a:t>
            </a:r>
            <a:endParaRPr lang="en-US" sz="890" dirty="0"/>
          </a:p>
        </p:txBody>
      </p:sp>
      <p:sp>
        <p:nvSpPr>
          <p:cNvPr id="14" name="Text 5"/>
          <p:cNvSpPr txBox="1"/>
          <p:nvPr/>
        </p:nvSpPr>
        <p:spPr>
          <a:xfrm>
            <a:off x="6170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 спутники убрали задержки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168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Реактивная авиация сделала деловые и пассажирские связи по-настоящему глобальными. Международные аэропорты превратились в важнейшие ворота мирового хозяйства, где за часы соединяются рынки, финансовые центры и управленческие штабы компаний.
</a:t>
            </a:r>
            <a:endParaRPr lang="en-US" sz="890" dirty="0"/>
          </a:p>
        </p:txBody>
      </p:sp>
      <p:sp>
        <p:nvSpPr>
          <p:cNvPr id="16" name="Text 7"/>
          <p:cNvSpPr txBox="1"/>
          <p:nvPr/>
        </p:nvSpPr>
        <p:spPr>
          <a:xfrm>
            <a:off x="3272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 сократил расстояния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2418124"/>
            <a:ext cx="3738900" cy="2165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4147200" cy="183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экономике знаний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72000" y="589800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как ресурс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572000" y="996125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современной экономике главным источником роста становятся не сырьё и не число работников, а знания, квалификация и способность быстро создавать новые решения для производства и управления.
</a:t>
            </a:r>
            <a:endParaRPr lang="en-US" sz="1083" dirty="0"/>
          </a:p>
        </p:txBody>
      </p:sp>
      <p:sp>
        <p:nvSpPr>
          <p:cNvPr id="14" name="Text 4"/>
          <p:cNvSpPr txBox="1"/>
          <p:nvPr/>
        </p:nvSpPr>
        <p:spPr>
          <a:xfrm>
            <a:off x="4572000" y="3916525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Кластеры концентрируют рост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572000" y="4322850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Высокотехнологичные производства чаще возникают в крупных агломерациях, где есть кадры, транспорт, научная база и рынки сбыта. Так формируются научно-технологические кластеры и центры притяжения специалистов.
</a:t>
            </a:r>
            <a:endParaRPr lang="en-US" sz="1025" dirty="0"/>
          </a:p>
        </p:txBody>
      </p:sp>
      <p:sp>
        <p:nvSpPr>
          <p:cNvPr id="16" name="Text 6"/>
          <p:cNvSpPr txBox="1"/>
          <p:nvPr/>
        </p:nvSpPr>
        <p:spPr>
          <a:xfrm>
            <a:off x="4572000" y="2807616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требуют инвестиций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572000" y="3213942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Патенты, венчурный капитал и обновление оборудования позволяют наукоёмким отраслям развиваться быстрее. Без постоянных вложений такие отрасли теряют конкурентоспособность и технологическое преимущество.
</a:t>
            </a:r>
            <a:endParaRPr lang="en-US" sz="1083" dirty="0"/>
          </a:p>
        </p:txBody>
      </p:sp>
      <p:sp>
        <p:nvSpPr>
          <p:cNvPr id="18" name="Text 8"/>
          <p:cNvSpPr txBox="1"/>
          <p:nvPr/>
        </p:nvSpPr>
        <p:spPr>
          <a:xfrm>
            <a:off x="4572000" y="1698708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рядом с бизнесом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4572000" y="2105034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Университеты, исследовательские центры и технопарки связывают фундаментальные открытия с практическими разработками. Чем теснее эта связь, тем быстрее идеи превращаются в продукты, технологии и услуги.
</a:t>
            </a:r>
            <a:endParaRPr lang="en-US" sz="108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22857"/>
            <a:ext cx="4637700" cy="26189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Страны-лидеры НТР и их специализация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отраслевой специализации ведущих экономик на основе общеизвестных данных о структуре промышленности и экспорта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технологическое лидерство опирается на разные отрасли и национальные модели развития.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5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Лидерство в НТР не сводится к одной модели: одни страны опираются на науку и разработки, другие — на промышленную эффективность, массовое производство и быстрое внедрение технологий.
</a:t>
            </a:r>
            <a:endParaRPr lang="en-US" sz="141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структуры занятости в постиндустриальной экономике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схема, отражающая типичную структуру занятости в развитых экономиках по данным ОЭСР и Всемирного банка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 общий сдвиг от физического труда к работе, связанной с информацией, управлением и сервисом. Это повышает значение образования и непрерывного обучения.
</a:t>
            </a:r>
            <a:endParaRPr lang="en-US" sz="1261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услуг, науки и ИТ, тем сильнее экономика опирается на квалификацию, а не на численность работников в сырьевых и традиционных секторах.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НТР меняет не только производство, но и сами требования к человеку: без обновления навыков сложно оставаться востребованным.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экономический форум, The Future of Jobs Report 2020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50%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работников в мире, по оценке ВЭФ, потребуется переподготовка к 2025 году.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275" y="1814892"/>
            <a:ext cx="3738900" cy="26325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технического прогресса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23150" y="1991352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промышленного производства усилил выбросы в атмосферу, сбросы в водоёмы и нагрузку на почвы. Особенно уязвимы крупные промышленные районы и густонаселённые городские агломерации.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23150" y="1745650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 воды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3150" y="2816344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НТР увеличила объёмы пластиковых и электронных отходов. Их переработка сложна, а накопление создаёт долгосрочные риски для экосистем, здоровья людей и качества городской среды.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23150" y="2570642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нового типа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3150" y="3641335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экономика потребляет огромные объёмы топлива, металлов и редких материалов. Это усиливает давление на природные ресурсы и делает вопрос рационального использования особенно актуальным.
</a:t>
            </a:r>
            <a:endParaRPr lang="en-US" sz="893" dirty="0"/>
          </a:p>
        </p:txBody>
      </p:sp>
      <p:sp>
        <p:nvSpPr>
          <p:cNvPr id="17" name="Text 7"/>
          <p:cNvSpPr txBox="1"/>
          <p:nvPr/>
        </p:nvSpPr>
        <p:spPr>
          <a:xfrm>
            <a:off x="523150" y="3395633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сырьё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23150" y="4466327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Очистные сооружения, солнечные панели, ветровая энергетика и раздельный сбор отходов помогают снизить ущерб. Технологический прогресс может быть не только причиной, но и частью экологического решения.
</a:t>
            </a:r>
            <a:endParaRPr lang="en-US" sz="854" dirty="0"/>
          </a:p>
        </p:txBody>
      </p:sp>
      <p:sp>
        <p:nvSpPr>
          <p:cNvPr id="19" name="Text 9"/>
          <p:cNvSpPr txBox="1"/>
          <p:nvPr/>
        </p:nvSpPr>
        <p:spPr>
          <a:xfrm>
            <a:off x="523150" y="4220625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решения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Противоречия мирового хозяйства эпохи НТР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22979" y="2105625"/>
            <a:ext cx="17355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периферия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22948" y="2811675"/>
            <a:ext cx="1735500" cy="13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страны получили преимущество благодаря науке, капиталу и технологиям, тогда как многие государства периферии по-прежнему зависят от экспорта сырья и импорта готовой техники.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7011129" y="2105625"/>
            <a:ext cx="17355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зависимость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7011098" y="2811675"/>
            <a:ext cx="1735500" cy="13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 стала взаимосвязанной, однако зависимость от технологий, программ и глобальных платформ иногда делает отдельные страны уязвимыми перед внешними решениями и кризисами.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4815079" y="2105625"/>
            <a:ext cx="17355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возможностей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4815048" y="2811675"/>
            <a:ext cx="1735500" cy="13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НТР открыла доступ к информации, международной торговле и современным сервисам, но воспользоваться этими преимуществами могут прежде всего те, у кого есть инфраструктура и квалифицированные кадры.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2619029" y="2105625"/>
            <a:ext cx="17355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разрыв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2618998" y="2811675"/>
            <a:ext cx="1735500" cy="13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интернету, современному образованию и цифровым услугам распределён неравномерно. Это усиливает различия между странами и ограничивает возможности включения в новые рынки.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НТР перестраивает мировое хозяйство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научный прогресс запускает экономические и географические изменения в глобальном масштабе.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2243" y="1742043"/>
            <a:ext cx="360000" cy="32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1793" y="4337268"/>
            <a:ext cx="360000" cy="28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26793" y="3429568"/>
            <a:ext cx="27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81793" y="2557868"/>
            <a:ext cx="360000" cy="36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81793" y="814468"/>
            <a:ext cx="360000" cy="36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3945900" cy="23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НТР определяет современный мир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5664300" y="1612275"/>
            <a:ext cx="32097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центры производства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664175" y="1898400"/>
            <a:ext cx="32097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всё чаще концентрируется там, где есть технологии, кадры и инфраструктура. Это усиливает роль крупных городов, агломераций и специальных инновационных зон.
</a:t>
            </a:r>
            <a:endParaRPr lang="en-US" sz="810" dirty="0"/>
          </a:p>
        </p:txBody>
      </p:sp>
      <p:sp>
        <p:nvSpPr>
          <p:cNvPr id="18" name="Text 4"/>
          <p:cNvSpPr txBox="1"/>
          <p:nvPr/>
        </p:nvSpPr>
        <p:spPr>
          <a:xfrm>
            <a:off x="5664300" y="4227375"/>
            <a:ext cx="32097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узлы роста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664175" y="4513500"/>
            <a:ext cx="32097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и научные кластеры аккумулируют капитал, кадры и услуги. В них сосредоточены управленческие функции, университеты, лаборатории и высокотехнологичный бизнес.
</a:t>
            </a:r>
            <a:endParaRPr lang="en-US" sz="853" dirty="0"/>
          </a:p>
        </p:txBody>
      </p:sp>
      <p:sp>
        <p:nvSpPr>
          <p:cNvPr id="20" name="Text 6"/>
          <p:cNvSpPr txBox="1"/>
          <p:nvPr/>
        </p:nvSpPr>
        <p:spPr>
          <a:xfrm>
            <a:off x="5664300" y="3355675"/>
            <a:ext cx="32097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идей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5664175" y="3641800"/>
            <a:ext cx="32097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преимуществом государств становится способность быстрее создавать и внедрять новое. Поэтому на первый план выходят образование, исследования, патенты и технологическое предпринимательство.
</a:t>
            </a:r>
            <a:endParaRPr lang="en-US" sz="708" dirty="0"/>
          </a:p>
        </p:txBody>
      </p:sp>
      <p:sp>
        <p:nvSpPr>
          <p:cNvPr id="22" name="Text 8"/>
          <p:cNvSpPr txBox="1"/>
          <p:nvPr/>
        </p:nvSpPr>
        <p:spPr>
          <a:xfrm>
            <a:off x="5664300" y="2483975"/>
            <a:ext cx="32097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цепочки поставок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5664175" y="2770100"/>
            <a:ext cx="32097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продукт сегодня может проектироваться в одной стране, производиться в другой и продаваться по всему миру. Так мировое хозяйство становится более сложным и взаимосвязанным.
</a:t>
            </a:r>
            <a:endParaRPr lang="en-US" sz="806" dirty="0"/>
          </a:p>
        </p:txBody>
      </p:sp>
      <p:sp>
        <p:nvSpPr>
          <p:cNvPr id="24" name="Text 10"/>
          <p:cNvSpPr txBox="1"/>
          <p:nvPr/>
        </p:nvSpPr>
        <p:spPr>
          <a:xfrm>
            <a:off x="5664300" y="740575"/>
            <a:ext cx="32097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без границ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5664175" y="1026700"/>
            <a:ext cx="32097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Спутники, интернет и цифровые сети сделали передачу данных почти мгновенной. Это позволило координировать бизнес, науку и управление в разных странах в режиме реального времени.
</a:t>
            </a:r>
            <a:endParaRPr lang="en-US" sz="8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9925" y="1344275"/>
            <a:ext cx="6435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1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НТР изменила не только производство, но и географию мира
</a:t>
            </a:r>
            <a:endParaRPr lang="en-US" sz="2981" dirty="0"/>
          </a:p>
        </p:txBody>
      </p:sp>
      <p:sp>
        <p:nvSpPr>
          <p:cNvPr id="4" name="Text 1"/>
          <p:cNvSpPr txBox="1"/>
          <p:nvPr/>
        </p:nvSpPr>
        <p:spPr>
          <a:xfrm>
            <a:off x="4811100" y="3224350"/>
            <a:ext cx="40629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Научно-техническая революция превратила знания в главный ресурс развития, усилила глобальные связи и перестроила мировое хозяйство. Именно она определяет, где создаются центры роста и как формируется современный взаимосвязанный мир.
</a:t>
            </a:r>
            <a:endParaRPr lang="en-US" sz="15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2026-06-03T01:49:43Z</dcterms:created>
  <dcterms:modified xsi:type="dcterms:W3CDTF">2026-06-03T01:49:43Z</dcterms:modified>
</cp:coreProperties>
</file>