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Великой российской революции: Февраль 1917 года
</a:t>
            </a:r>
            <a:endParaRPr lang="en-US" sz="2583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события, изменившие ход истории России в 1917 году.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Кризисы, подготовившие революцию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1917 году Россия столкнулась с глубокими экономическими и политическими трудностями, усугублёнными войной, что вызвало массовое недовольство и ослабление власти монархии.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81750" y="38056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Инфляция привела к росту цен на основные продукты и товары в 4–5 раз по сравнению с довоенным периодом, ухудшая материальное положение граждан.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960000" y="24078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Остановились многие заводы и фабрики из-за нехватки сырья и рабочих, что вызвало повышение безработицы и ухудшение жизни населения.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051450" y="10100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1914–1917 годах резко вырос дефицит продовольствия и топлива, что привело к массовым перебоям в обеспечении городов базовыми товарами.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280350" y="270000"/>
            <a:ext cx="7052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кризис накануне революции
</a:t>
            </a:r>
            <a:endParaRPr lang="en-US" sz="249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1120774"/>
            <a:ext cx="3816600" cy="33432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Первой мировой войны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280350" y="1328309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потери и мораль армии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армии составляли около пяти миллионов человек, что снижало боеспособность и подрывало мораль солдат и гражданского населения.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280350" y="2950930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с продовольствием и голод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снабжения городов продовольствием усилилось к 1916–1917 годам, вызывая массовый голод и социальное напряжение в крупных центрах.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42112" y="849897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рабочих протестов происходило преимущественно в крупных промышленных городах и заводах России в преддверии революции.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62737" y="19124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1916 года женщины, студенты и интеллигенция активно присоединялись к протестным движениям, выражая общее недовольство усталостью от войны.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383362" y="2975010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Социалистические течения быстро набирали популярность, предлагая альтернативные взгляды на устройство общества и управления страной.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03987" y="40376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ухудшение условий жизни и экономический кризис способствовали росту недовольства среди самых различных слоёв населения.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80350" y="270000"/>
            <a:ext cx="7005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Нарастание социальной напряжённости
</a:t>
            </a:r>
            <a:endParaRPr lang="en-US" sz="274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день революции в Петрограде
</a:t>
            </a:r>
            <a:endParaRPr lang="en-US" sz="1833" dirty="0"/>
          </a:p>
        </p:txBody>
      </p:sp>
      <p:sp>
        <p:nvSpPr>
          <p:cNvPr id="6" name="Text 1"/>
          <p:cNvSpPr txBox="1"/>
          <p:nvPr/>
        </p:nvSpPr>
        <p:spPr>
          <a:xfrm>
            <a:off x="4824000" y="1707000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23 февраля 1917 года в Петрограде начались массовые акции протеста из-за нехватки хлеба, в которых участвовали порядка 90 тысяч человек.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24000" y="3246038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Женщины, отмечавшие Международный женский день, сыграли важную роль, превратив протесты в крупные многотысячные шествия по городу.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архивы по забастовкам, 1916–1917 гг.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забастовочного движения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забастовок выросло более чем в десять раз за три месяца, отражая острую социальную нестабильность.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рост забастовок свидетельствует о нарастании протестной активности перед революцией, усиливая давление на власть.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4527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Власти вводили войска в города и объявляли военное положение, пытаясь подавить протестную активность силовыми методами.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1650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аресты лидеров забастовок и демонстраций стали обычной практикой, но это не остановило рост народного недовольства.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48772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Жёсткие меры вызвали переход части армии на сторону протестующих, что ослабило позиции монархии и власти.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властей на протесты
</a:t>
            </a:r>
            <a:endParaRPr lang="en-US" sz="2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Февральской революции
</a:t>
            </a:r>
            <a:endParaRPr lang="en-US" sz="2488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ключевых событий февраля 1917 года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2975" y="1536980"/>
            <a:ext cx="792600" cy="6340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5963" y="3174770"/>
            <a:ext cx="726600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2975" y="1501753"/>
            <a:ext cx="792600" cy="7045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12975" y="3221030"/>
            <a:ext cx="792600" cy="63408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массовых забастовок в революцию
</a:t>
            </a:r>
            <a:endParaRPr lang="en-US" sz="2625" dirty="0"/>
          </a:p>
        </p:txBody>
      </p:sp>
      <p:sp>
        <p:nvSpPr>
          <p:cNvPr id="10" name="Text 2"/>
          <p:cNvSpPr txBox="1"/>
          <p:nvPr/>
        </p:nvSpPr>
        <p:spPr>
          <a:xfrm>
            <a:off x="194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рабочих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240 тысяч рабочих приняли участие в забастовках, что значительно увеличило массовость протестного движения.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42113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эффект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Забастовки серьёзно усугубили кризис снабжения и производства, способствуя росту недовольства и социальной напряжённости.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02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Остановка предприятий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Было остановлено около 50 крупных предприятий, включая текстильные и металлургические фабрики, что парализовало промышленность города.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022125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разных отраслей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Работники транспортной и строительной сфер активно поддержали забастовки, укрепляя единство протестующих.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043175" y="1301875"/>
            <a:ext cx="5056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60 тысяч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2043175" y="2105475"/>
            <a:ext cx="5056500" cy="7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9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солдат переключились на сторону революции, изменив ход истории страны
</a:t>
            </a:r>
            <a:endParaRPr lang="en-US" sz="1910" dirty="0"/>
          </a:p>
        </p:txBody>
      </p:sp>
      <p:sp>
        <p:nvSpPr>
          <p:cNvPr id="7" name="Text 3"/>
          <p:cNvSpPr txBox="1"/>
          <p:nvPr/>
        </p:nvSpPr>
        <p:spPr>
          <a:xfrm>
            <a:off x="2040975" y="3005075"/>
            <a:ext cx="50751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со стороны примерно 60 тысяч солдат из гарнизона Петрограда стала критическим моментом, переломившим баланс сил в пользу революционных сил.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2040975" y="3856025"/>
            <a:ext cx="5056500" cy="1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хроники Февральской революции 1917 года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7457"/>
            <a:ext cx="2745600" cy="14666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4421" y="1087428"/>
            <a:ext cx="2745600" cy="14666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8500" y="1087428"/>
            <a:ext cx="2745600" cy="14666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5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Захват власти и формирование Временного правительства
</a:t>
            </a:r>
            <a:endParaRPr lang="en-US" sz="2442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822396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Штурм ключевых объектов Петрограда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27 февраля протестующие вместе с частями солдат захватили важные стратегические места — вокзалы, мосты и коммуникационные центры. Эти действия парализовали работу столицы и ослабили контроль монархии.
</a:t>
            </a:r>
            <a:endParaRPr lang="en-US" sz="1389" dirty="0"/>
          </a:p>
        </p:txBody>
      </p:sp>
      <p:sp>
        <p:nvSpPr>
          <p:cNvPr id="11" name="Text 3"/>
          <p:cNvSpPr txBox="1"/>
          <p:nvPr/>
        </p:nvSpPr>
        <p:spPr>
          <a:xfrm>
            <a:off x="3204421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Временного комитета Государственной думы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тот же день депутаты Думы сформировали Временный комитет, который взял на себя управление страной, объявив о своей легитимности. Михаил Родзянко возглавил этот орган, стремясь стабилизировать ситуацию.
</a:t>
            </a:r>
            <a:endParaRPr lang="en-US" sz="1389" dirty="0"/>
          </a:p>
        </p:txBody>
      </p:sp>
      <p:sp>
        <p:nvSpPr>
          <p:cNvPr id="12" name="Text 4"/>
          <p:cNvSpPr txBox="1"/>
          <p:nvPr/>
        </p:nvSpPr>
        <p:spPr>
          <a:xfrm>
            <a:off x="6128499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власти от монархии к новой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Захват управления Столицей ознаменовал начало новой эры в России. Временное правительство обещало проводить реформы и обеспечить порядок, пытаясь удержать власть в обстановка всеобщей нестабильности.
</a:t>
            </a:r>
            <a:endParaRPr lang="en-US" sz="138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493250" y="1204700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рабочих и солдатских депутатов был создан 27 февраля 1917 года в Таврическом дворце, став альтернативным центром власти для рабочих и солдат, недовольных Временным правительством.
</a:t>
            </a:r>
            <a:endParaRPr lang="en-US" sz="1143" dirty="0"/>
          </a:p>
        </p:txBody>
      </p:sp>
      <p:sp>
        <p:nvSpPr>
          <p:cNvPr id="8" name="Text 2"/>
          <p:cNvSpPr txBox="1"/>
          <p:nvPr/>
        </p:nvSpPr>
        <p:spPr>
          <a:xfrm>
            <a:off x="280350" y="270000"/>
            <a:ext cx="68355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Советов как новой политической силы
</a:t>
            </a:r>
            <a:endParaRPr lang="en-US" sz="1958" dirty="0"/>
          </a:p>
        </p:txBody>
      </p:sp>
      <p:sp>
        <p:nvSpPr>
          <p:cNvPr id="9" name="Text 3"/>
          <p:cNvSpPr txBox="1"/>
          <p:nvPr/>
        </p:nvSpPr>
        <p:spPr>
          <a:xfrm>
            <a:off x="1493250" y="2936475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быстро стал влиятельной структурой, получившей реальный контроль над армией, транспортом и коммуникациями в столице, что обеспечило ему значительный рычаг влияния.
</a:t>
            </a:r>
            <a:endParaRPr lang="en-US" sz="1124" dirty="0"/>
          </a:p>
        </p:txBody>
      </p:sp>
      <p:sp>
        <p:nvSpPr>
          <p:cNvPr id="10" name="Text 4"/>
          <p:cNvSpPr txBox="1"/>
          <p:nvPr/>
        </p:nvSpPr>
        <p:spPr>
          <a:xfrm>
            <a:off x="5930400" y="2070575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новая политическая сила мобилизовала широкие социальные группы, выступая за более радикальные перемены, чем те, что предлагал Временный комитет Государственной думы.
</a:t>
            </a:r>
            <a:endParaRPr lang="en-US" sz="11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028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Временное правительство возглавил князь Георгий Львов, объединивший либеральные партии, включая кадетов и октябристов, стремясь к постепенным реформам в стране.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80350" y="270000"/>
            <a:ext cx="70254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и задачи Временного правительства
</a:t>
            </a:r>
            <a:endParaRPr lang="en-US" sz="2494" dirty="0"/>
          </a:p>
        </p:txBody>
      </p:sp>
      <p:sp>
        <p:nvSpPr>
          <p:cNvPr id="9" name="Text 3"/>
          <p:cNvSpPr txBox="1"/>
          <p:nvPr/>
        </p:nvSpPr>
        <p:spPr>
          <a:xfrm>
            <a:off x="25119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задачей было удержание порядка и предотвращение хаоса, возникшего после падения монархии и массовых протестов в городах и армии.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210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Правительство ставило целью организовать выборы в Учредительное собрание, чтобы определить будущее политическое устройство России демократическим путём.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69301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была провозглашена свобода слова, собраний и деятельности политических партий, что стало важной вехой свободы для граждан.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2805937"/>
            <a:ext cx="8593800" cy="2064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350" y="270000"/>
            <a:ext cx="6687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Двоевластие: баланс между двумя силами
</a:t>
            </a:r>
            <a:endParaRPr lang="en-US" sz="2450" dirty="0"/>
          </a:p>
        </p:txBody>
      </p:sp>
      <p:sp>
        <p:nvSpPr>
          <p:cNvPr id="6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80350" y="1343753"/>
            <a:ext cx="4039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отношения между Временным правительством и Советами
</a:t>
            </a:r>
            <a:pPr algn="l" indent="0" marL="0">
              <a:lnSpc>
                <a:spcPct val="115000"/>
              </a:lnSpc>
              <a:buNone/>
            </a:pPr>
            <a:r>
              <a:rPr lang="en-US" sz="14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1917 года в России сложилась уникальная ситуация двоевластия: официальная власть принадлежала Временному правительству, тогда как Советы контролировали ключевые сферы, такие как армия и транспорт.
</a:t>
            </a:r>
            <a:endParaRPr lang="en-US" sz="1444" dirty="0"/>
          </a:p>
        </p:txBody>
      </p:sp>
      <p:sp>
        <p:nvSpPr>
          <p:cNvPr id="8" name="Text 3"/>
          <p:cNvSpPr txBox="1"/>
          <p:nvPr/>
        </p:nvSpPr>
        <p:spPr>
          <a:xfrm>
            <a:off x="4824025" y="1343753"/>
            <a:ext cx="4039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последствия двоевластия
</a:t>
            </a:r>
            <a:pPr algn="l" indent="0" marL="0">
              <a:lnSpc>
                <a:spcPct val="115000"/>
              </a:lnSpc>
              <a:buNone/>
            </a:pPr>
            <a:r>
              <a:rPr lang="en-US" sz="15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параллелизм привёл к постоянной борьбе за влияние и оказывал давление на стабильность страны, осложняя принятие решений и усиливая политическую нестабильность.
</a:t>
            </a:r>
            <a:endParaRPr lang="en-US" sz="155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2000" y="701100"/>
            <a:ext cx="4303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Отречение Николая II и конец монархии в России
</a:t>
            </a:r>
            <a:endParaRPr lang="en-US" sz="1646" dirty="0"/>
          </a:p>
        </p:txBody>
      </p:sp>
      <p:sp>
        <p:nvSpPr>
          <p:cNvPr id="7" name="Text 1"/>
          <p:cNvSpPr txBox="1"/>
          <p:nvPr/>
        </p:nvSpPr>
        <p:spPr>
          <a:xfrm>
            <a:off x="4785975" y="1707000"/>
            <a:ext cx="40881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марта 1917 года Николай II подписал акт об отречении от престола, завершив более трёх веков правления династии Романовых и символизируя радикальные перемены в России.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85975" y="3215100"/>
            <a:ext cx="40881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отречение вызвало политический вакуум и создало предпосылки для установления нового порядка под управлением Временного правительства и Советов.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81750" y="38056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недовольства среди рабочих и солдат создало предпосылки для дальнейших волнений и изменения политической ситуации в конечном счёте.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960000" y="24078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улучшения сопровождались затяжным экономическим кризисом и обострением социальных конфликтов, что осложняло развитие страны.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051450" y="10100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привела к отмене сословных привилегий и введению гражданских свобод, став символом новой эпохи равенства и демократии в России.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280350" y="270000"/>
            <a:ext cx="7052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 политические последствия Февральской революции
</a:t>
            </a:r>
            <a:endParaRPr lang="en-US" sz="169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413" y="2403449"/>
            <a:ext cx="2042905" cy="2374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56345" y="2403402"/>
            <a:ext cx="2042905" cy="2374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3951" y="2403402"/>
            <a:ext cx="2042905" cy="2374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31551" y="2405652"/>
            <a:ext cx="2042905" cy="2374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фигуры Февральской революции
</a:t>
            </a:r>
            <a:endParaRPr lang="en-US" sz="2496" dirty="0"/>
          </a:p>
        </p:txBody>
      </p:sp>
      <p:sp>
        <p:nvSpPr>
          <p:cNvPr id="11" name="Text 2"/>
          <p:cNvSpPr txBox="1"/>
          <p:nvPr/>
        </p:nvSpPr>
        <p:spPr>
          <a:xfrm>
            <a:off x="280342" y="1100007"/>
            <a:ext cx="2043046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Керенский — оратор и политик
</a:t>
            </a:r>
            <a:pPr algn="l" indent="0" marL="0">
              <a:lnSpc>
                <a:spcPct val="115000"/>
              </a:lnSpc>
              <a:buNone/>
            </a:pPr>
            <a:r>
              <a:rPr lang="en-US" sz="6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Керенский был важнейшей фигурой революции, выступая за объединение демократических сил. Его харизма и умение вести переговоры сыграли ключевую роль в формировании Временного правительства.
</a:t>
            </a:r>
            <a:endParaRPr lang="en-US" sz="1121" dirty="0"/>
          </a:p>
        </p:txBody>
      </p:sp>
      <p:sp>
        <p:nvSpPr>
          <p:cNvPr id="12" name="Text 3"/>
          <p:cNvSpPr txBox="1"/>
          <p:nvPr/>
        </p:nvSpPr>
        <p:spPr>
          <a:xfrm>
            <a:off x="2456275" y="1095550"/>
            <a:ext cx="2043046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Родзянко — председатель Государственной думы
</a:t>
            </a:r>
            <a:pPr algn="l" indent="0" marL="0">
              <a:lnSpc>
                <a:spcPct val="115000"/>
              </a:lnSpc>
              <a:buNone/>
            </a:pPr>
            <a:r>
              <a:rPr lang="en-US" sz="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Родзянко возглавил Временный комитет Думы, обеспечив переход власти от монархии к новому руководству. Его опыт парламентского деятеля помог установить контакты с различными политическими групами.
</a:t>
            </a:r>
            <a:endParaRPr lang="en-US" sz="1052" dirty="0"/>
          </a:p>
        </p:txBody>
      </p:sp>
      <p:sp>
        <p:nvSpPr>
          <p:cNvPr id="13" name="Text 4"/>
          <p:cNvSpPr txBox="1"/>
          <p:nvPr/>
        </p:nvSpPr>
        <p:spPr>
          <a:xfrm>
            <a:off x="4643880" y="1095550"/>
            <a:ext cx="2043046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Павел Милюков — дипломат и либерал
</a:t>
            </a:r>
            <a:pPr algn="l" indent="0" marL="0">
              <a:lnSpc>
                <a:spcPct val="115000"/>
              </a:lnSpc>
              <a:buNone/>
            </a:pPr>
            <a:r>
              <a:rPr lang="en-US" sz="6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Милюков, возглавлявший внешнюю политику Временного правительства, пытался сохранить союзнические отношения и обеспечить поддержку воюющей страны, но сталкивался с ростом радикальных настроений.
</a:t>
            </a:r>
            <a:endParaRPr lang="en-US" sz="1106" dirty="0"/>
          </a:p>
        </p:txBody>
      </p:sp>
      <p:sp>
        <p:nvSpPr>
          <p:cNvPr id="14" name="Text 5"/>
          <p:cNvSpPr txBox="1"/>
          <p:nvPr/>
        </p:nvSpPr>
        <p:spPr>
          <a:xfrm>
            <a:off x="6831480" y="1097800"/>
            <a:ext cx="2043046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Георгий Львов — первый глава Временного правительства
</a:t>
            </a:r>
            <a:pPr algn="l" indent="0" marL="0">
              <a:lnSpc>
                <a:spcPct val="115000"/>
              </a:lnSpc>
              <a:buNone/>
            </a:pPr>
            <a:r>
              <a:rPr lang="en-US" sz="6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Львов представлял аристократическую либеральную элиту и пытался объединить различные политические силы, чтобы стабилизировать ситуацию и начать реформы в стране.
</a:t>
            </a:r>
            <a:endParaRPr lang="en-US" sz="105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 и последствия для дальнейших событий
</a:t>
            </a:r>
            <a:endParaRPr lang="en-US" sz="1714" dirty="0"/>
          </a:p>
        </p:txBody>
      </p:sp>
      <p:sp>
        <p:nvSpPr>
          <p:cNvPr id="9" name="Text 2"/>
          <p:cNvSpPr txBox="1"/>
          <p:nvPr/>
        </p:nvSpPr>
        <p:spPr>
          <a:xfrm>
            <a:off x="3379372" y="1468600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– лето 1917
</a:t>
            </a:r>
            <a:pPr algn="l" indent="0" marL="0">
              <a:lnSpc>
                <a:spcPct val="115000"/>
              </a:lnSpc>
              <a:buNone/>
            </a:pPr>
            <a:r>
              <a:rPr lang="en-US" sz="9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Активизация социалистических партий, усиление влияния Советов и рост недовольства Временным правительством способствовали политической нестабильности.
</a:t>
            </a:r>
            <a:endParaRPr lang="en-US" sz="1184" dirty="0"/>
          </a:p>
        </p:txBody>
      </p:sp>
      <p:sp>
        <p:nvSpPr>
          <p:cNvPr id="10" name="Text 3"/>
          <p:cNvSpPr txBox="1"/>
          <p:nvPr/>
        </p:nvSpPr>
        <p:spPr>
          <a:xfrm>
            <a:off x="5876529" y="2808002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1917
</a:t>
            </a:r>
            <a:pPr algn="l" indent="0" marL="0">
              <a:lnSpc>
                <a:spcPct val="115000"/>
              </a:lnSpc>
              <a:buNone/>
            </a:pPr>
            <a:r>
              <a:rPr lang="en-US" sz="6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Нарастание напряжённости и конфликтация сил стали предпосылками Октябрьской революции, приведшей к коренным изменениям в государственном строе.
</a:t>
            </a:r>
            <a:endParaRPr lang="en-US" sz="877" dirty="0"/>
          </a:p>
        </p:txBody>
      </p:sp>
      <p:sp>
        <p:nvSpPr>
          <p:cNvPr id="11" name="Text 4"/>
          <p:cNvSpPr txBox="1"/>
          <p:nvPr/>
        </p:nvSpPr>
        <p:spPr>
          <a:xfrm>
            <a:off x="928550" y="2807990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Февраль 1917
</a:t>
            </a:r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монархии и формирование двоевластия создали новый политический ландшафт и открыли путь к реформам и развитию демократических институтов.
</a:t>
            </a:r>
            <a:endParaRPr lang="en-US" sz="129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241450" y="929948"/>
            <a:ext cx="46611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и уроки Февральской революции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2241450" y="1648750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Февраль 1917 года стал началом глубоких социальных и политических преобразований в России, заложив основы для будущих перемен и показав важность участия народа в управлении.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2026-05-11T03:48:39Z</dcterms:created>
  <dcterms:modified xsi:type="dcterms:W3CDTF">2026-05-11T03:48:39Z</dcterms:modified>
</cp:coreProperties>
</file>