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840" y="257175"/>
            <a:ext cx="4321508" cy="463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15" y="2382068"/>
            <a:ext cx="3833700" cy="11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и его миграции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14937" y="3744686"/>
            <a:ext cx="30666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заселяют Землю и почему они перемещаются.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075" y="557213"/>
            <a:ext cx="1950300" cy="3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214" y="1819180"/>
            <a:ext cx="2853900" cy="26225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725" y="2229138"/>
            <a:ext cx="39897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расселены по планете крайне неравномерно: одни территории переполнены, другие почти пусты. На это влияют природные условия, историческое освоение, транспорт и роль крупных городов как центров работы и услуг.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5125" y="664375"/>
            <a:ext cx="58461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 распределено по Земле неравномерно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251850"/>
            <a:ext cx="39243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помогает увидеть, где население сосредоточено особенно сильно, а где территория остаётся малонаселённой.
</a:t>
            </a:r>
            <a:endParaRPr lang="en-US" sz="2312" dirty="0"/>
          </a:p>
        </p:txBody>
      </p:sp>
      <p:sp>
        <p:nvSpPr>
          <p:cNvPr id="7" name="Text 1"/>
          <p:cNvSpPr txBox="1"/>
          <p:nvPr/>
        </p:nvSpPr>
        <p:spPr>
          <a:xfrm>
            <a:off x="4828300" y="396817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определение плотности населения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828300" y="988787"/>
            <a:ext cx="3924300" cy="12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км²
</a:t>
            </a:r>
            <a:endParaRPr lang="en-US" sz="9600" dirty="0"/>
          </a:p>
        </p:txBody>
      </p:sp>
      <p:sp>
        <p:nvSpPr>
          <p:cNvPr id="9" name="Text 3"/>
          <p:cNvSpPr txBox="1"/>
          <p:nvPr/>
        </p:nvSpPr>
        <p:spPr>
          <a:xfrm>
            <a:off x="4828300" y="241102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позволяет сравнивать регионы по степени заселённости.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559547" y="14592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мира по частям света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Сосредоточение населения связано не только с площадью континентов, но и с историей заселения, климатом и экономической ролью регионов.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резко выделяется по численности населения; доли остальных частей света заметно меньше и сильно уступают 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обобщённые доли по частям света, актуальные оценки
</a:t>
            </a:r>
            <a:endParaRPr lang="en-US" sz="8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137" y="1882294"/>
            <a:ext cx="2852100" cy="1456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0825" y="2305830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430825" y="2596378"/>
            <a:ext cx="2514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 умеренно влажный климат облегчает жизнь, земледелие и строительство, поэтому именно такие территории обычно заселены плотнее всего.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334330" y="2305830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34325" y="2596379"/>
            <a:ext cx="2514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доступ к пресной воде создают условия для хозяйства, транспорта и повседневной жизни, поэтому население тяготеет к водным источникам.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337265" y="3823138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высота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37275" y="4113708"/>
            <a:ext cx="2514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и небольшая высота над уровнем моря повышают привлекательность территории, а вечная мерзлота и высокогорья её ограничивают.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31436" y="3823138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31425" y="4113708"/>
            <a:ext cx="2514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широкие долины удобнее для расселения и развития дорог, чем горные районы, где сложнее строить и вести хозяйство.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243094" y="3823138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Неблагоприятные зоны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6243100" y="4113708"/>
            <a:ext cx="2514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районы сильных морозов и удалённые территории остаются слабо заселёнными, потому что природные ограничения там слишком велики.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факторы, влияющие на расселение людей
</a:t>
            </a:r>
            <a:endParaRPr lang="en-US" sz="2700" dirty="0"/>
          </a:p>
        </p:txBody>
      </p:sp>
      <p:sp>
        <p:nvSpPr>
          <p:cNvPr id="21" name="Text 1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2080792"/>
            <a:ext cx="3776100" cy="18269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 с разной плотностью населения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и хозяйственные условия по-разному влияют на заселение территорий.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определяется не одним признаком, а сочетанием климата, рельефа, ресурсов и хозяйственной доступности.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типичных примеров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формирования расселения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015275" y="3645098"/>
            <a:ext cx="3180600" cy="3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очаги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15275" y="4023935"/>
            <a:ext cx="3180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центры населения возникли в долинах Нила, Тигра и Евфрата, Инда, Хуанхэ и Янцзы, где сочетались вода, плодородные земли и раннее земледелие.
</a:t>
            </a:r>
            <a:endParaRPr lang="en-US" sz="971" dirty="0"/>
          </a:p>
        </p:txBody>
      </p:sp>
      <p:sp>
        <p:nvSpPr>
          <p:cNvPr id="11" name="Text 4"/>
          <p:cNvSpPr txBox="1"/>
          <p:nvPr/>
        </p:nvSpPr>
        <p:spPr>
          <a:xfrm>
            <a:off x="2460275" y="1810635"/>
            <a:ext cx="3180600" cy="3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связей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460275" y="2218810"/>
            <a:ext cx="3180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мореплавания, торговли, промышленности и колонизации постепенно изменило карту расселения, усилив значение побережий, портов и промышленных районов.
</a:t>
            </a:r>
            <a:endParaRPr lang="en-US" sz="971" dirty="0"/>
          </a:p>
        </p:txBody>
      </p:sp>
      <p:sp>
        <p:nvSpPr>
          <p:cNvPr id="13" name="Text 6"/>
          <p:cNvSpPr txBox="1"/>
          <p:nvPr/>
        </p:nvSpPr>
        <p:spPr>
          <a:xfrm>
            <a:off x="5063400" y="3615760"/>
            <a:ext cx="3180600" cy="3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 города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063400" y="4023935"/>
            <a:ext cx="3180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индустриальную эпоху население всё активнее перемещалось в города и пригородные зоны, а урбанизация стала ведущей тенденцией расселения.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урбанизации в XX–XXI веках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сопровождался расширением агломераций, развитием инфраструктуры и изменением образа жизни миллионов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десятилетий города стали доминирующей формой расселения, а доля сельского населения во многих регионах сократилась.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9" y="1843868"/>
            <a:ext cx="2871900" cy="2041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93" y="1843868"/>
            <a:ext cx="2871900" cy="20417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106" y="1843868"/>
            <a:ext cx="2871900" cy="20417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выходит за свои границы
</a:t>
            </a:r>
            <a:endParaRPr lang="en-US" sz="971" dirty="0"/>
          </a:p>
        </p:txBody>
      </p:sp>
      <p:sp>
        <p:nvSpPr>
          <p:cNvPr id="11" name="Text 1"/>
          <p:cNvSpPr txBox="1"/>
          <p:nvPr/>
        </p:nvSpPr>
        <p:spPr>
          <a:xfrm>
            <a:off x="278606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Агломерация начинается там, где крупный город перестаёт существовать в одиночку. Вокруг него вырастают пригороды, спутниковые поселения и новые жилые зоны, связанные ежедневными поездками на работу, учёбу и в сервисные центры.
</a:t>
            </a:r>
            <a:endParaRPr lang="en-US" sz="855" dirty="0"/>
          </a:p>
        </p:txBody>
      </p:sp>
      <p:sp>
        <p:nvSpPr>
          <p:cNvPr id="12" name="Text 2"/>
          <p:cNvSpPr txBox="1"/>
          <p:nvPr/>
        </p:nvSpPr>
        <p:spPr>
          <a:xfrm>
            <a:off x="6354979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крупнейших городских систем
</a:t>
            </a:r>
            <a:endParaRPr lang="en-US" sz="1008" dirty="0"/>
          </a:p>
        </p:txBody>
      </p:sp>
      <p:sp>
        <p:nvSpPr>
          <p:cNvPr id="13" name="Text 3"/>
          <p:cNvSpPr txBox="1"/>
          <p:nvPr/>
        </p:nvSpPr>
        <p:spPr>
          <a:xfrm>
            <a:off x="6354979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Токио, Босваш и Токайдо показывают, насколько мощным может быть пространственное объединение городов. Такие территории концентрируют население, капитал, знания и основные потоки перемещений.
</a:t>
            </a:r>
            <a:endParaRPr lang="en-US" sz="867" dirty="0"/>
          </a:p>
        </p:txBody>
      </p:sp>
      <p:sp>
        <p:nvSpPr>
          <p:cNvPr id="14" name="Text 4"/>
          <p:cNvSpPr txBox="1"/>
          <p:nvPr/>
        </p:nvSpPr>
        <p:spPr>
          <a:xfrm>
            <a:off x="3316792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 как сплошная урбанизированная полоса
</a:t>
            </a:r>
            <a:endParaRPr lang="en-US" sz="844" dirty="0"/>
          </a:p>
        </p:txBody>
      </p:sp>
      <p:sp>
        <p:nvSpPr>
          <p:cNvPr id="15" name="Text 5"/>
          <p:cNvSpPr txBox="1"/>
          <p:nvPr/>
        </p:nvSpPr>
        <p:spPr>
          <a:xfrm>
            <a:off x="3316792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несколько агломераций сближаются и срастаются, возникает мегаполис. Это уже не один город, а целая полоса плотной застройки, транспортных линий и общих экономических связей.
</a:t>
            </a:r>
            <a:endParaRPr lang="en-US" sz="867" dirty="0"/>
          </a:p>
        </p:txBody>
      </p:sp>
      <p:sp>
        <p:nvSpPr>
          <p:cNvPr id="16" name="Text 6"/>
          <p:cNvSpPr txBox="1"/>
          <p:nvPr/>
        </p:nvSpPr>
        <p:spPr>
          <a:xfrm>
            <a:off x="278607" y="485960"/>
            <a:ext cx="6591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агломерации и мегаполисы
</a:t>
            </a:r>
            <a:endParaRPr lang="en-US" sz="3000" dirty="0"/>
          </a:p>
        </p:txBody>
      </p:sp>
      <p:sp>
        <p:nvSpPr>
          <p:cNvPr id="17" name="Text 7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внутренней миграции населения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внутренних перемещений населения и их основные мотивы.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1045725"/>
            <a:ext cx="59349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миграция и её основные формы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283825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1900" y="3229366"/>
            <a:ext cx="1607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 иммиграция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91899" y="3740857"/>
            <a:ext cx="17124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означает выезд из страны, а иммиграция — въезд в неё. Эти процессы отражают направление потока и помогают оценивать, какие территории теряют или приобретают население.
</a:t>
            </a:r>
            <a:endParaRPr lang="en-US" sz="961" dirty="0"/>
          </a:p>
        </p:txBody>
      </p:sp>
      <p:sp>
        <p:nvSpPr>
          <p:cNvPr id="14" name="Text 4"/>
          <p:cNvSpPr txBox="1"/>
          <p:nvPr/>
        </p:nvSpPr>
        <p:spPr>
          <a:xfrm>
            <a:off x="2667083" y="3229366"/>
            <a:ext cx="1607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на родину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2667080" y="3740857"/>
            <a:ext cx="17124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Реэмиграция происходит, когда человек или семья возвращаются в страну прежнего проживания после длительного отсутствия. Такой переезд часто связан с изменением условий жизни или завершением работы за рубежом.
</a:t>
            </a:r>
            <a:endParaRPr lang="en-US" sz="864" dirty="0"/>
          </a:p>
        </p:txBody>
      </p:sp>
      <p:sp>
        <p:nvSpPr>
          <p:cNvPr id="16" name="Text 6"/>
          <p:cNvSpPr txBox="1"/>
          <p:nvPr/>
        </p:nvSpPr>
        <p:spPr>
          <a:xfrm>
            <a:off x="4842265" y="3229366"/>
            <a:ext cx="1607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Вынужденный отъезд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842261" y="3740857"/>
            <a:ext cx="17124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Вынужденное переселение возникает из-за войны, преследований, политической нестабильности или угрозы безопасности. В этих случаях решение о переезде определяется не личным выбором, а обстоятельствами.
</a:t>
            </a:r>
            <a:endParaRPr lang="en-US" sz="937" dirty="0"/>
          </a:p>
        </p:txBody>
      </p:sp>
      <p:sp>
        <p:nvSpPr>
          <p:cNvPr id="18" name="Text 8"/>
          <p:cNvSpPr txBox="1"/>
          <p:nvPr/>
        </p:nvSpPr>
        <p:spPr>
          <a:xfrm>
            <a:off x="7017449" y="3229366"/>
            <a:ext cx="1607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международных потоков
</a:t>
            </a:r>
            <a:endParaRPr lang="en-US" sz="1136" dirty="0"/>
          </a:p>
        </p:txBody>
      </p:sp>
      <p:sp>
        <p:nvSpPr>
          <p:cNvPr id="19" name="Text 9"/>
          <p:cNvSpPr txBox="1"/>
          <p:nvPr/>
        </p:nvSpPr>
        <p:spPr>
          <a:xfrm>
            <a:off x="7017443" y="3740857"/>
            <a:ext cx="17124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миграции особенно заметны между странами с разным уровнем развития: людей привлекают более высокие доходы, образование и безопасность, а также стабильные социальные и правовые условия.
</a:t>
            </a:r>
            <a:endParaRPr lang="en-US" sz="929" dirty="0"/>
          </a:p>
        </p:txBody>
      </p:sp>
      <p:sp>
        <p:nvSpPr>
          <p:cNvPr id="20" name="Text 10"/>
          <p:cNvSpPr txBox="1"/>
          <p:nvPr/>
        </p:nvSpPr>
        <p:spPr>
          <a:xfrm>
            <a:off x="7017449" y="910559"/>
            <a:ext cx="1607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границы
</a:t>
            </a:r>
            <a:endParaRPr lang="en-US" sz="1400" dirty="0"/>
          </a:p>
        </p:txBody>
      </p:sp>
      <p:sp>
        <p:nvSpPr>
          <p:cNvPr id="21" name="Text 11"/>
          <p:cNvSpPr txBox="1"/>
          <p:nvPr/>
        </p:nvSpPr>
        <p:spPr>
          <a:xfrm>
            <a:off x="7017443" y="1408001"/>
            <a:ext cx="17124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миграция всегда связана с пересечением государственной границы и меняет численность населения сразу нескольких стран, а также состав их трудовых ресурсов и социальную структуру.
</a:t>
            </a:r>
            <a:endParaRPr lang="en-US" sz="9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миграции населения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миграционные решения обычно влияет не один фактор, а их сочетание: экономические мотивы часто соединяются с семейными обстоятельствами, учёбой или поиском безопасности.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причины преобладают, но значимую роль играют и социальные, и вынужденные факторы. Это подтверждает многопричинный характер миграции.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«Размещение населения и его миграции»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626" y="107156"/>
            <a:ext cx="4205896" cy="49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6" y="681901"/>
            <a:ext cx="4132800" cy="10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Беженцы и вынужденные переселенцы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270737" y="301337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70737" y="2319338"/>
            <a:ext cx="4381200" cy="1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беженцы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737" y="2578457"/>
            <a:ext cx="4381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Беженцы покидают свою страну, потому что остаются под угрозой войны, преследований или массового насилия. Их отъезд связан прежде всего с вопросами жизни и безопасности.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70737" y="4242019"/>
            <a:ext cx="4381200" cy="1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проблемы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737" y="4501138"/>
            <a:ext cx="4381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оценкам УВКБ ООН, число людей, вынужденно покинувших свои дома, исчисляется десятками миллионов. Это делает гуманитарную помощь и международное сотрудничество особенно важными.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0737" y="3280678"/>
            <a:ext cx="4381200" cy="1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перемещение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70737" y="3539797"/>
            <a:ext cx="4381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Вынужденные переселенцы не пересекают государственную границу и перемещаются внутри своей страны. Они также теряют привычную среду, жильё и доступ к стабильным условиям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00" y="2218404"/>
            <a:ext cx="3776100" cy="16936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4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миграции для территории выбытия и территории прибытия
</a:t>
            </a:r>
            <a:endParaRPr lang="en-US" sz="2434" dirty="0"/>
          </a:p>
        </p:txBody>
      </p:sp>
      <p:sp>
        <p:nvSpPr>
          <p:cNvPr id="8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5700" y="4412893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«Размещение населения и его миграции»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4848650" y="2255664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миграция по-разному влияет на регионы, из которых уезжают люди, и на территории, куда они прибывают.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48650" y="3395264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одних территорий миграция означает потерю трудовых ресурсов, для других — рост возможностей. Итог зависит от масштаба потока и готовности экономики его принять.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1750" y="1938400"/>
            <a:ext cx="453300" cy="4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3200" y="1938400"/>
            <a:ext cx="453300" cy="4533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Маятниковая и сезонная миграции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93900" y="2692609"/>
            <a:ext cx="21258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Маятниковая миграция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93900" y="3243649"/>
            <a:ext cx="2384700" cy="10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регулярные поездки из дома к месту работы или учёбы и обратно. Она особенно характерна для пригородов крупных городов и усиливает ежедневную нагрузку на транспорт и дороги.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95350" y="2692609"/>
            <a:ext cx="21258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миграция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3395350" y="3243649"/>
            <a:ext cx="2384700" cy="10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связана с временной занятостью в сельском хозяйстве, строительстве, туризме и сфере услуг. После завершения сезона люди возвращаются к постоянному месту жительства, не меняя его.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меняет территорию по-разному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два типичных сценария: для территории притока и для территории оттока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605257"/>
            <a:ext cx="68151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Миграционная политика государств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3565388"/>
            <a:ext cx="2457000" cy="19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въезда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3858816"/>
            <a:ext cx="2457000" cy="666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используют визы, квоты и пограничный контроль, чтобы регулировать численность и состав миграционных потоков, а также учитывать потребности безопасности и рынка труда.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414422" y="3565388"/>
            <a:ext cx="2457000" cy="19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интересов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14422" y="3858816"/>
            <a:ext cx="2457000" cy="666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миграционная политика должна одновременно учитывать демографию, экономику, безопасность и устойчивость общества, иначе краткосрочная выгода может привести к долгосрочным проблемам.
</a:t>
            </a:r>
            <a:endParaRPr lang="en-US" sz="889" dirty="0"/>
          </a:p>
        </p:txBody>
      </p:sp>
      <p:sp>
        <p:nvSpPr>
          <p:cNvPr id="13" name="Text 5"/>
          <p:cNvSpPr txBox="1"/>
          <p:nvPr/>
        </p:nvSpPr>
        <p:spPr>
          <a:xfrm>
            <a:off x="3485818" y="3565388"/>
            <a:ext cx="2457000" cy="19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приезжих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85818" y="3858816"/>
            <a:ext cx="2457000" cy="666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Интеграционные меры включают обучение языку, доступ к информации, помощь в трудоустройстве и адаптацию к местным правилам, чтобы снизить социальную напряжённость.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014440" y="2097869"/>
            <a:ext cx="2457000" cy="19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специалистов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014440" y="2391298"/>
            <a:ext cx="2457000" cy="666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действуют программы для квалифицированных работников, которые помогают закрывать дефицит кадров, поддерживать экономический рост и повышать конкурентоспособность регионов.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943045" y="2097869"/>
            <a:ext cx="2457000" cy="19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уязвимых групп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4943045" y="2391298"/>
            <a:ext cx="2457000" cy="666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направление политики связано с помощью беженцам и вынужденным переселенцам, для которых особенно важны жильё, безопасность и базовые социальные гарантии.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крупные города притягивают население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молодых людей город становится пространством выбора: здесь легче найти первую работу, поступить в колледж или вуз и получить доступ к широкому кругу услуг.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магнит города — сочетание экономических и социальных возможностей. Поэтому приток населения особенно заметен в столицах и крупных агломерациях.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«Размещение населения и его миграции»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34" y="1871675"/>
            <a:ext cx="2909783" cy="298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65265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центр
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65275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плотно заселены европейская часть России, юг страны и крупные города. Здесь сосредоточены управленческие функции, производство, транспортные узлы и основные потоки населения.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243094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восток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100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Сибирь, Север и Дальний Восток заселены гораздо слабее из-за сурового климата, больших расстояний и высокой стоимости освоения территорий, что ограничивает плотность населения.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65265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переезда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65275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миграции чаще ведут в Москву, Санкт-Петербург, региональные центры и более развитые южные районы, где выше вероятность найти работу и получить качественные услуги.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094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карты населения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100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плотности и направлений миграции наглядно показывает, что расселение в России крайне неравномерно и тесно связано с экономикой, транспортом и природными условиями.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особенности размещения населения и миграций
</a:t>
            </a:r>
            <a:endParaRPr lang="en-US" sz="2700" dirty="0"/>
          </a:p>
        </p:txBody>
      </p:sp>
      <p:sp>
        <p:nvSpPr>
          <p:cNvPr id="18" name="Text 9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25" y="2775275"/>
            <a:ext cx="77439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и миграции: общий итог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14925" y="489175"/>
            <a:ext cx="38337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 и их перемещения зависят от природы, истории освоения, экономики и транспорта. Миграции меняют карту населения, а грамотная политика помогает смягчать дисбалансы и повышать качество жизни.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2026-06-02T22:03:44Z</dcterms:created>
  <dcterms:modified xsi:type="dcterms:W3CDTF">2026-06-02T22:03:44Z</dcterms:modified>
</cp:coreProperties>
</file>