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jpeg"/><Relationship Id="rId7" Type="http://schemas.openxmlformats.org/officeDocument/2006/relationships/image" Target="../media/image-11-7.png"/><Relationship Id="rId8" Type="http://schemas.openxmlformats.org/officeDocument/2006/relationships/image" Target="../media/image-11-8.jpeg"/><Relationship Id="rId9" Type="http://schemas.openxmlformats.org/officeDocument/2006/relationships/image" Target="../media/image-11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20125" y="4370625"/>
            <a:ext cx="5109000" cy="486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516150" y="1768650"/>
            <a:ext cx="7836600" cy="129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Многообразие побегов у растений: основные темы урока
</a:t>
            </a:r>
            <a:endParaRPr lang="en-US" sz="3200" dirty="0"/>
          </a:p>
        </p:txBody>
      </p:sp>
      <p:sp>
        <p:nvSpPr>
          <p:cNvPr id="5" name="Text 2"/>
          <p:cNvSpPr txBox="1"/>
          <p:nvPr/>
        </p:nvSpPr>
        <p:spPr>
          <a:xfrm>
            <a:off x="516150" y="3234325"/>
            <a:ext cx="5952600" cy="9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Побеги – ключ к росту и разнообразию растений в природе.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12325" y="1144062"/>
            <a:ext cx="4319400" cy="345467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побег и почему он важен?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47300" y="2064150"/>
            <a:ext cx="3810600" cy="16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Побег – часть растения, объединяющая стебель, листья и почки. Он отвечает за рост, обмен веществ и образование новых органов, обеспечивая развитие и размножение растения.
</a:t>
            </a:r>
            <a:endParaRPr lang="en-US" sz="1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49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побега и его функции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1545650" y="1337573"/>
            <a:ext cx="68490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Стебель служит опорой и транспортирует воду с питательными веществами по растению, обеспечивая его жизнедеятельность.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1545650" y="2486925"/>
            <a:ext cx="68490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являются основными органами фотосинтеза, преобразующими свет в энергию для роста и развития.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1545650" y="3641325"/>
            <a:ext cx="68490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Почки – зачатки новых побегов, листьев или цветков, обеспечивают обновление и размножение растения.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55162" y="1372300"/>
            <a:ext cx="2661777" cy="3272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29525" y="2543500"/>
            <a:ext cx="2219700" cy="177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Побеги обеспечивают рост растения в высоту и ширину, позволяя улавливать больше света, что важно для фотосинтеза и жизнедеятельности.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222875" y="2543500"/>
            <a:ext cx="2219700" cy="177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побеги происходит транспорт воды и питательных веществ, а также формирование цветков и плодов для размножения.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2850" y="397250"/>
            <a:ext cx="7871700" cy="74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побегов в жизни растения
</a:t>
            </a:r>
            <a:endParaRPr lang="en-US" sz="3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7973" y="1406675"/>
            <a:ext cx="4702804" cy="2220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850" y="397250"/>
            <a:ext cx="7871700" cy="8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побегов: строение и функции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746225" y="1406675"/>
            <a:ext cx="2885400" cy="22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представлены основные типы побегов с примерами и их функциями.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6975" y="3747588"/>
            <a:ext cx="4876200" cy="7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Побеги разных типов выполняют разнообразные функции, обеспечивая выживание и размножение растений.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0025" y="4569900"/>
            <a:ext cx="4527300" cy="4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школьного курса биологии, 2023 год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5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побегов: строение и особенности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1545650" y="1323012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Прямостоячие побеги растут вертикально, обеспечивая устойчивость и максимальный доступ к свету (пример: дуб, ель).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1545650" y="2168945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Стелющиеся побеги растут по почве, иногда пуская корни в узлах для быстрого разрастания (земляника).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1545650" y="3063965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Вьющиеся побеги обвивают опору, помогая растению подниматься над землёй и получать свет (горох, хмель).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1545650" y="3935708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тип побега отвечает за специфические задачи, адаптируя растение к окружающей среде.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2375" y="1148404"/>
            <a:ext cx="2505600" cy="20602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23100" y="1148404"/>
            <a:ext cx="2505600" cy="206026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6025" y="1148404"/>
            <a:ext cx="2505600" cy="206026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64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47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Клубни – резервуары энергии
</a:t>
            </a:r>
            <a:pPr algn="l" indent="0" marL="0">
              <a:lnSpc>
                <a:spcPct val="115000"/>
              </a:lnSpc>
              <a:buNone/>
            </a:pPr>
            <a:r>
              <a:rPr lang="en-US" sz="772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5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Клубни, как у картофеля, накапливают питательные вещества, позволяя растению пережить неблагоприятные периоды. Это обеспечивает его выживаемость и быстрый рост в следующий сезон.
</a:t>
            </a:r>
            <a:endParaRPr lang="en-US" sz="1447" dirty="0"/>
          </a:p>
        </p:txBody>
      </p:sp>
      <p:sp>
        <p:nvSpPr>
          <p:cNvPr id="7" name="Text 2"/>
          <p:cNvSpPr txBox="1"/>
          <p:nvPr/>
        </p:nvSpPr>
        <p:spPr>
          <a:xfrm>
            <a:off x="33231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47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Луковицы как способ выживания
</a:t>
            </a:r>
            <a:pPr algn="l" indent="0" marL="0">
              <a:lnSpc>
                <a:spcPct val="115000"/>
              </a:lnSpc>
              <a:buNone/>
            </a:pPr>
            <a:r>
              <a:rPr lang="en-US" sz="772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5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Луковицы лука содержат запас питательных веществ и защищают растение в холодное время года, обеспечивая весеннее возобновление роста.
</a:t>
            </a:r>
            <a:endParaRPr lang="en-US" sz="1447" dirty="0"/>
          </a:p>
        </p:txBody>
      </p:sp>
      <p:sp>
        <p:nvSpPr>
          <p:cNvPr id="8" name="Text 3"/>
          <p:cNvSpPr txBox="1"/>
          <p:nvPr/>
        </p:nvSpPr>
        <p:spPr>
          <a:xfrm>
            <a:off x="61198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Усики — приспособление для закрепления
</a:t>
            </a:r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Усики у гороха служат цепкими органами, позволяя растению обвивать опору и подниматься выше, что увеличивает доступ к свету и пространству.
</a:t>
            </a:r>
            <a:endParaRPr lang="en-US" sz="1500" dirty="0"/>
          </a:p>
        </p:txBody>
      </p:sp>
      <p:sp>
        <p:nvSpPr>
          <p:cNvPr id="9" name="Text 4"/>
          <p:cNvSpPr txBox="1"/>
          <p:nvPr/>
        </p:nvSpPr>
        <p:spPr>
          <a:xfrm>
            <a:off x="526400" y="313975"/>
            <a:ext cx="79314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Видоизменённые побеги и их значение
</a:t>
            </a:r>
            <a:endParaRPr lang="en-US" sz="3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74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27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побегов в вегетативном размножении
</a:t>
            </a:r>
            <a:endParaRPr lang="en-US" sz="2927" dirty="0"/>
          </a:p>
        </p:txBody>
      </p:sp>
      <p:sp>
        <p:nvSpPr>
          <p:cNvPr id="7" name="Text 2"/>
          <p:cNvSpPr txBox="1"/>
          <p:nvPr/>
        </p:nvSpPr>
        <p:spPr>
          <a:xfrm>
            <a:off x="844350" y="1674450"/>
            <a:ext cx="34368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Побеги служат основой для распространения без семян, образуя новые растения из частей родительского организма.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066050" y="1674450"/>
            <a:ext cx="34368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включают клубни картофеля, образующие новые ростки для размножения и быстрого заполнения пространства.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4350" y="3287700"/>
            <a:ext cx="76584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Усы земляники и подземные корневища ландыша помогают быстро формировать заросли и укреплять популяцию.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675" y="1611491"/>
            <a:ext cx="4330800" cy="26775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типов побегов среди растений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0600" y="1917175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Преобладают прямостоячие побеги, что связано с их эффективностью для фотосинтеза и роста.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380600" y="3247250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 доминирование прямостоячих побегов, свидетельствуя об их адаптивном преимуществе в природе.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70025" y="4549362"/>
            <a:ext cx="3990600" cy="3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школьных гербариев, 2023 год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22850" y="397250"/>
            <a:ext cx="7871700" cy="74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2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Отличия однолетних и многолетних побегов
</a:t>
            </a:r>
            <a:endParaRPr lang="en-US" sz="2927" dirty="0"/>
          </a:p>
        </p:txBody>
      </p:sp>
      <p:sp>
        <p:nvSpPr>
          <p:cNvPr id="8" name="Text 2"/>
          <p:cNvSpPr txBox="1"/>
          <p:nvPr/>
        </p:nvSpPr>
        <p:spPr>
          <a:xfrm>
            <a:off x="844350" y="1597050"/>
            <a:ext cx="33285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Однолетние побеги формируются и отмирают за один сезон, как у одуванчика и фасоли, что обеспечивает быстрый жизненный цикл.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973850" y="1597050"/>
            <a:ext cx="33285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Многолетние побеги живут несколько лет, ежегодно наращивая прирост, как у ели и сирени, обеспечивая долговечность растения.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844350" y="3268950"/>
            <a:ext cx="74580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Многолетние побеги накапливают питательные вещества, помогая выживать в неблагоприятных условиях и поддерживать развитие.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2975" y="1094114"/>
            <a:ext cx="2005200" cy="179567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53375" y="1094114"/>
            <a:ext cx="2005200" cy="179567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91650" y="1094114"/>
            <a:ext cx="2005200" cy="179567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629925" y="1094114"/>
            <a:ext cx="2005200" cy="1795672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674613" y="3103484"/>
            <a:ext cx="16938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Весеннее пробуждение
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674688" y="3566944"/>
            <a:ext cx="1693800" cy="9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приходом весны наблюдается проклёвывание почек и появление молодых побегов. Растение начинает активно набирать силу для нового сезона роста, развивая листья и веточки.
</a:t>
            </a:r>
            <a:endParaRPr lang="en-US" sz="900" dirty="0"/>
          </a:p>
        </p:txBody>
      </p:sp>
      <p:sp>
        <p:nvSpPr>
          <p:cNvPr id="13" name="Text 2"/>
          <p:cNvSpPr txBox="1"/>
          <p:nvPr/>
        </p:nvSpPr>
        <p:spPr>
          <a:xfrm>
            <a:off x="2709009" y="3103484"/>
            <a:ext cx="16938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Летний рост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2709084" y="3566944"/>
            <a:ext cx="1693800" cy="9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летний период побег увеличивается в длину, формируются полноценные листья для фотосинтеза. Растение активно накапливает питательные вещества и энергию.
</a:t>
            </a:r>
            <a:endParaRPr lang="en-US" sz="900" dirty="0"/>
          </a:p>
        </p:txBody>
      </p:sp>
      <p:sp>
        <p:nvSpPr>
          <p:cNvPr id="15" name="Text 4"/>
          <p:cNvSpPr txBox="1"/>
          <p:nvPr/>
        </p:nvSpPr>
        <p:spPr>
          <a:xfrm>
            <a:off x="4743405" y="3103484"/>
            <a:ext cx="16938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Осенняя подготовка к зиме
</a:t>
            </a:r>
            <a:endParaRPr lang="en-US" sz="1000" dirty="0"/>
          </a:p>
        </p:txBody>
      </p:sp>
      <p:sp>
        <p:nvSpPr>
          <p:cNvPr id="16" name="Text 5"/>
          <p:cNvSpPr txBox="1"/>
          <p:nvPr/>
        </p:nvSpPr>
        <p:spPr>
          <a:xfrm>
            <a:off x="4743480" y="3566944"/>
            <a:ext cx="1693800" cy="9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наступлением осени ткани побега «созревают», прекращается рост, начинается укрепление клеток, что помогает растению пережить холодный сезон.
</a:t>
            </a:r>
            <a:endParaRPr lang="en-US" sz="900" dirty="0"/>
          </a:p>
        </p:txBody>
      </p:sp>
      <p:sp>
        <p:nvSpPr>
          <p:cNvPr id="17" name="Text 6"/>
          <p:cNvSpPr txBox="1"/>
          <p:nvPr/>
        </p:nvSpPr>
        <p:spPr>
          <a:xfrm>
            <a:off x="6777801" y="3103484"/>
            <a:ext cx="16938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Зимний покой
</a:t>
            </a:r>
            <a:endParaRPr lang="en-US" sz="1000" dirty="0"/>
          </a:p>
        </p:txBody>
      </p:sp>
      <p:sp>
        <p:nvSpPr>
          <p:cNvPr id="18" name="Text 7"/>
          <p:cNvSpPr txBox="1"/>
          <p:nvPr/>
        </p:nvSpPr>
        <p:spPr>
          <a:xfrm>
            <a:off x="6777876" y="3566944"/>
            <a:ext cx="1693800" cy="9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побеги находятся в состоянии покоя или сохраняют зачатки новых органов в почках, ожидая весеннего тепла для дальнейшего развития.
</a:t>
            </a:r>
            <a:endParaRPr lang="en-US" sz="900" dirty="0"/>
          </a:p>
        </p:txBody>
      </p:sp>
      <p:sp>
        <p:nvSpPr>
          <p:cNvPr id="19" name="Text 8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20" name="Text 9"/>
          <p:cNvSpPr txBox="1"/>
          <p:nvPr/>
        </p:nvSpPr>
        <p:spPr>
          <a:xfrm>
            <a:off x="522850" y="397250"/>
            <a:ext cx="78717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побега на примере дерева
</a:t>
            </a:r>
            <a:endParaRPr lang="en-US" sz="2821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81787" y="1531950"/>
            <a:ext cx="2803326" cy="1884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850" y="397250"/>
            <a:ext cx="7871700" cy="8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типичного побега: элементы и их функции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870025" y="4569900"/>
            <a:ext cx="7761600" cy="4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ботанике, 2023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11400" y="3602475"/>
            <a:ext cx="37542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элементы побега и их функциональное значение представлены в таблице, раскрывая важность каждого компонента для жизнедеятельности растения.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877471" y="3602475"/>
            <a:ext cx="37542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побега обеспечивает его многофункциональность: от механической поддержки до формирования новых органов и обеспечения питания.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844350" y="1597050"/>
            <a:ext cx="33285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пустынных условиях побеги становятся мясистыми и сочными, позволяя запасать воду для выживания в засушливый период (например, у кактусов).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973850" y="1597050"/>
            <a:ext cx="33285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болотистых территориях побеги удлинённые и гибкие, что помогает им удерживаться на поверхности воды и выдерживать колебания уровня (например, у камыша).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844350" y="3299250"/>
            <a:ext cx="33285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тундре побеги обычно низкие и ветвистые, что снижает воздействие сильных ветров и поддерживает теплообмен (типично для полярных цветковых растений).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973850" y="3299250"/>
            <a:ext cx="33285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побеги видоизменены в укрепительные или опорные органы, как усики у вьющихся растений, обеспечивая им возможность закрепляться на опоре.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522850" y="397250"/>
            <a:ext cx="78717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Адаптации побегов к различным условиям окружающей среды
</a:t>
            </a:r>
            <a:endParaRPr lang="en-US" sz="2804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34" y="0"/>
            <a:ext cx="475673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930100" y="397250"/>
            <a:ext cx="3492600" cy="14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Почечные и стеблевые побеги: особенности формирования
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5198700" y="2251100"/>
            <a:ext cx="32241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Почечные побеги развиваются из почек, расположенных на стебле, чаще всего в пазухах листьев, и отвечают за прирост и формирование новых ветвей (пример — смородина).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198700" y="3523825"/>
            <a:ext cx="32241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Стеблевые побеги появляются из тканей стебля, включая видоизменения, такие как клубни или луковицы, и служат для хранения питательных веществ и размножения (например, у картофеля).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873" y="1380200"/>
            <a:ext cx="8096254" cy="3444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развития побега растения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520950" y="969725"/>
            <a:ext cx="78717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этапов формирования и роста побега у растения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49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свет влияет на рост побегов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1545650" y="1337573"/>
            <a:ext cx="68490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достаточном освещении побеги растут короткими и толстыми, листья приобретают плотную структуру, что повышает их устойчивость к внешним воздействиям.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1545650" y="2486925"/>
            <a:ext cx="68490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Нехватка света стимулирует удлинение побегов, приводя к их вытягиванию и снижению механической прочности, что заметно на примере рассады подсолнечника при недостаточном освещении.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1545650" y="3641325"/>
            <a:ext cx="68490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изменяют направление роста побегов в сторону источника света (фототропизм), обеспечивая максимальное использование доступной энергии для фотосинтеза.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5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1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исследования особенностей роста побегов
</a:t>
            </a:r>
            <a:endParaRPr lang="en-US" sz="2341" dirty="0"/>
          </a:p>
        </p:txBody>
      </p:sp>
      <p:sp>
        <p:nvSpPr>
          <p:cNvPr id="5" name="Text 2"/>
          <p:cNvSpPr txBox="1"/>
          <p:nvPr/>
        </p:nvSpPr>
        <p:spPr>
          <a:xfrm>
            <a:off x="1545650" y="1323012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Чарльз Дарвин в экспериментах выявил апикальное доминирование: удаление верхушки побега активирует рост боковых почек.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1545650" y="2168945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Шрёнка и Тимирязева подтвердили роль света в фототропизме — изгибании побега в сторону источника света.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1545650" y="3063965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этих учёных способствовали открытию гормонов роста, регулирующих направления и интенсивность роста побегов.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1545650" y="3935708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исследования продолжают изучать механизмы взаимодействия гормонов и внешних факторов в регуляции развития побегов.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2375" y="1148404"/>
            <a:ext cx="2505600" cy="20602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23100" y="1148404"/>
            <a:ext cx="2505600" cy="206026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6025" y="1148404"/>
            <a:ext cx="2505600" cy="206026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64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47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Пищевое использование побегов
</a:t>
            </a:r>
            <a:pPr algn="l" indent="0" marL="0">
              <a:lnSpc>
                <a:spcPct val="115000"/>
              </a:lnSpc>
              <a:buNone/>
            </a:pPr>
            <a:r>
              <a:rPr lang="en-US" sz="772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5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побеги, такие как лук, молодая спаржа и картофель, служат важным источником питания. Их употребляют в пищу благодаря высоким питательным и вкусовым качествам.
</a:t>
            </a:r>
            <a:endParaRPr lang="en-US" sz="1447" dirty="0"/>
          </a:p>
        </p:txBody>
      </p:sp>
      <p:sp>
        <p:nvSpPr>
          <p:cNvPr id="7" name="Text 2"/>
          <p:cNvSpPr txBox="1"/>
          <p:nvPr/>
        </p:nvSpPr>
        <p:spPr>
          <a:xfrm>
            <a:off x="33231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47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Ландшафтный дизайн и озеленение
</a:t>
            </a:r>
            <a:pPr algn="l" indent="0" marL="0">
              <a:lnSpc>
                <a:spcPct val="115000"/>
              </a:lnSpc>
              <a:buNone/>
            </a:pPr>
            <a:r>
              <a:rPr lang="en-US" sz="772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5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Побеги растений используются для формирования кустарников, изгородей и декоративных форм. Регулярная обрезка и формировка позволяют создавать привлекательные зеленые пространства.
</a:t>
            </a:r>
            <a:endParaRPr lang="en-US" sz="1447" dirty="0"/>
          </a:p>
        </p:txBody>
      </p:sp>
      <p:sp>
        <p:nvSpPr>
          <p:cNvPr id="8" name="Text 3"/>
          <p:cNvSpPr txBox="1"/>
          <p:nvPr/>
        </p:nvSpPr>
        <p:spPr>
          <a:xfrm>
            <a:off x="61198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55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Медицинское и фармакологическое применение
</a:t>
            </a:r>
            <a:pPr algn="l" indent="0" marL="0">
              <a:lnSpc>
                <a:spcPct val="115000"/>
              </a:lnSpc>
              <a:buNone/>
            </a:pPr>
            <a:r>
              <a:rPr lang="en-US" sz="67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Молодые побеги сосны и смородины применяются для изготовления лечебных сиропов и настоек, обладающих противовоспалительными и иммуностимулирующими свойствами.
</a:t>
            </a:r>
            <a:endParaRPr lang="en-US" sz="1255" dirty="0"/>
          </a:p>
        </p:txBody>
      </p:sp>
      <p:sp>
        <p:nvSpPr>
          <p:cNvPr id="9" name="Text 4"/>
          <p:cNvSpPr txBox="1"/>
          <p:nvPr/>
        </p:nvSpPr>
        <p:spPr>
          <a:xfrm>
            <a:off x="526400" y="313975"/>
            <a:ext cx="79314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76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применение побегов в жизни человека
</a:t>
            </a:r>
            <a:endParaRPr lang="en-US" sz="237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675" y="1611491"/>
            <a:ext cx="4330800" cy="26775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Частотность различных типов побегов в средней полосе России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0600" y="1917175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подтверждают преобладание прямостоячих побегов среди флоры средней полосы, что связано с климатическими условиями региона.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380600" y="3247250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Рассмотренные типы побегов отражают адаптивные стратегии растений; прямостоячие доминируют благодаря эффективному доступу к свету и надежной структуре.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70025" y="4549362"/>
            <a:ext cx="3990600" cy="3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школьных гербариев, 2023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16150" y="1905538"/>
            <a:ext cx="8111700" cy="1131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многообразия побегов в жизни растений и человека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516150" y="3189063"/>
            <a:ext cx="8111700" cy="113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Многообразие побегов обеспечивает адаптацию, рост и размножение растений, а также их важное значение для экологии, сельского хозяйства и медицины.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2026-05-08T14:25:03Z</dcterms:created>
  <dcterms:modified xsi:type="dcterms:W3CDTF">2026-05-08T14:25:03Z</dcterms:modified>
</cp:coreProperties>
</file>