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image" Target="../media/image-8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840" y="257175"/>
            <a:ext cx="4321508" cy="4638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2515" y="2382068"/>
            <a:ext cx="3833700" cy="11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и городское население: как устроено расселение людей
</a:t>
            </a:r>
            <a:endParaRPr lang="en-US" sz="2552" dirty="0"/>
          </a:p>
        </p:txBody>
      </p:sp>
      <p:sp>
        <p:nvSpPr>
          <p:cNvPr id="6" name="Text 1"/>
          <p:cNvSpPr txBox="1"/>
          <p:nvPr/>
        </p:nvSpPr>
        <p:spPr>
          <a:xfrm>
            <a:off x="514937" y="3744686"/>
            <a:ext cx="30666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 почему люди живут по-разному в городе и селе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0075" y="557213"/>
            <a:ext cx="1950300" cy="3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9214" y="1819180"/>
            <a:ext cx="2853900" cy="26225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91725" y="2229138"/>
            <a:ext cx="3989700" cy="18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изучает, где и почему люди живут, как устроены поселения и чем отличаются городские и сельские территории. Эта тема помогает понять связь населения, хозяйства и пространства.
</a:t>
            </a:r>
            <a:endParaRPr lang="en-US" sz="1500" dirty="0"/>
          </a:p>
        </p:txBody>
      </p:sp>
      <p:sp>
        <p:nvSpPr>
          <p:cNvPr id="8" name="Text 1"/>
          <p:cNvSpPr txBox="1"/>
          <p:nvPr/>
        </p:nvSpPr>
        <p:spPr>
          <a:xfrm>
            <a:off x="8401397" y="302879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45125" y="664375"/>
            <a:ext cx="58461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Расселение населения: географический взгляд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8606" y="664370"/>
            <a:ext cx="61125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различия между городом и селом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365265" y="2463444"/>
            <a:ext cx="2514600" cy="3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и занятость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365275" y="2853058"/>
            <a:ext cx="2514600" cy="67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предлагает широкий выбор профессий в промышленности, транспорте, управлении, образовании и услугах. В сельской местности сильнее связаны с территорией сельское хозяйство, переработка и обслуживание природных ресурсов.
</a:t>
            </a:r>
            <a:endParaRPr lang="en-US" sz="889" dirty="0"/>
          </a:p>
        </p:txBody>
      </p:sp>
      <p:sp>
        <p:nvSpPr>
          <p:cNvPr id="10" name="Text 3"/>
          <p:cNvSpPr txBox="1"/>
          <p:nvPr/>
        </p:nvSpPr>
        <p:spPr>
          <a:xfrm>
            <a:off x="425152" y="3038626"/>
            <a:ext cx="2514600" cy="62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и застройка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425150" y="3852876"/>
            <a:ext cx="2514600" cy="7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людей больше на меньшей площади, поэтому преобладают многоэтажные кварталы, плотная сеть улиц и высокая нагрузка на инфраструктуру. В селе застройка обычно более разреженная и малоэтажная.
</a:t>
            </a:r>
            <a:endParaRPr lang="en-US" sz="948" dirty="0"/>
          </a:p>
        </p:txBody>
      </p:sp>
      <p:sp>
        <p:nvSpPr>
          <p:cNvPr id="12" name="Text 5"/>
          <p:cNvSpPr txBox="1"/>
          <p:nvPr/>
        </p:nvSpPr>
        <p:spPr>
          <a:xfrm>
            <a:off x="6243252" y="2463444"/>
            <a:ext cx="2514600" cy="3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Услуги и мобильность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6243256" y="2853058"/>
            <a:ext cx="2514600" cy="67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обеспечивает быстрый доступ к школам, больницам, учреждениям культуры и общественному транспорту. В селе расстояния до центров услуг обычно больше, а повседневные поездки занимают больше времени.
</a:t>
            </a:r>
            <a:endParaRPr lang="en-US" sz="889" dirty="0"/>
          </a:p>
        </p:txBody>
      </p:sp>
      <p:sp>
        <p:nvSpPr>
          <p:cNvPr id="14" name="Text 7"/>
          <p:cNvSpPr txBox="1"/>
          <p:nvPr/>
        </p:nvSpPr>
        <p:spPr>
          <a:xfrm>
            <a:off x="3365265" y="3940457"/>
            <a:ext cx="4378500" cy="2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жизни
</a:t>
            </a:r>
            <a:endParaRPr lang="en-US" sz="1300" dirty="0"/>
          </a:p>
        </p:txBody>
      </p:sp>
      <p:sp>
        <p:nvSpPr>
          <p:cNvPr id="15" name="Text 8"/>
          <p:cNvSpPr txBox="1"/>
          <p:nvPr/>
        </p:nvSpPr>
        <p:spPr>
          <a:xfrm>
            <a:off x="3365265" y="4267379"/>
            <a:ext cx="4871400" cy="4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жизнь чаще связана с высокой скоростью, разнообразием возможностей и большей нагрузкой на экологию. Сельская среда спокойнее, ближе к природе, но нередко ограничена по выбору сервисов.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8401397" y="302879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700" y="2219619"/>
            <a:ext cx="3776100" cy="15493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95372" y="303604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278606" y="483719"/>
            <a:ext cx="61125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городского и сельского населения по основным признакам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4848650" y="2085575"/>
            <a:ext cx="4016700" cy="101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тип поселения влияет на образ жизни, занятость и доступ к услугам.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48650" y="3225175"/>
            <a:ext cx="4016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по ключевым признакам формируют разные модели повседневной жизни и экономического поведения населения.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15700" y="4515175"/>
            <a:ext cx="3776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Росстат; материалы ООН по урбанизации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464" y="1622825"/>
            <a:ext cx="3772572" cy="315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372" y="303604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78606" y="483719"/>
            <a:ext cx="61125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доли городского населения в мире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634875" y="1972175"/>
            <a:ext cx="4230600" cy="7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особенно заметен во второй половине XX века и связан с миграцией в города, расширением агломераций и изменением структуры занятости.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34875" y="2907675"/>
            <a:ext cx="4230600" cy="7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последовательно переходит от преимущественно сельского расселения к городскому, а темпы урбанизации в Азии и Африке остаются высокими.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34875" y="4304475"/>
            <a:ext cx="42306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World Urbanization Prospects; оценка на 2024 год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1626" y="107156"/>
            <a:ext cx="4205896" cy="492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8606" y="681901"/>
            <a:ext cx="4132800" cy="108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313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как ведущий процесс изменения расселения
</a:t>
            </a:r>
            <a:endParaRPr lang="en-US" sz="2500" dirty="0"/>
          </a:p>
        </p:txBody>
      </p:sp>
      <p:sp>
        <p:nvSpPr>
          <p:cNvPr id="11" name="Text 1"/>
          <p:cNvSpPr txBox="1"/>
          <p:nvPr/>
        </p:nvSpPr>
        <p:spPr>
          <a:xfrm>
            <a:off x="270737" y="301337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313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270737" y="2294333"/>
            <a:ext cx="4381200" cy="16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урбанизация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70737" y="2494574"/>
            <a:ext cx="4381200" cy="2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 — это рост городов и увеличение доли городских жителей в населении страны или мира. Она меняет не только расселение, но и всю территориальную организацию хозяйства.
</a:t>
            </a:r>
            <a:endParaRPr lang="en-US" sz="700" dirty="0"/>
          </a:p>
        </p:txBody>
      </p:sp>
      <p:sp>
        <p:nvSpPr>
          <p:cNvPr id="14" name="Text 4"/>
          <p:cNvSpPr txBox="1"/>
          <p:nvPr/>
        </p:nvSpPr>
        <p:spPr>
          <a:xfrm>
            <a:off x="270737" y="4442561"/>
            <a:ext cx="4381200" cy="16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270737" y="4642802"/>
            <a:ext cx="4381200" cy="2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повышает роль крупных центров, но одновременно усиливает различия между городскими и сельскими территориями, делая баланс развития особенно значимым.
</a:t>
            </a:r>
            <a:endParaRPr lang="en-US" sz="700" dirty="0"/>
          </a:p>
        </p:txBody>
      </p:sp>
      <p:sp>
        <p:nvSpPr>
          <p:cNvPr id="16" name="Text 6"/>
          <p:cNvSpPr txBox="1"/>
          <p:nvPr/>
        </p:nvSpPr>
        <p:spPr>
          <a:xfrm>
            <a:off x="270737" y="3726485"/>
            <a:ext cx="4381200" cy="16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пространство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270737" y="3926725"/>
            <a:ext cx="4381200" cy="2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роста городов возникают новые жилые районы, деловые центры, транспортные узлы и пригороды. Это усиливает связь между центром и окружающей территорией.
</a:t>
            </a:r>
            <a:endParaRPr lang="en-US" sz="700" dirty="0"/>
          </a:p>
        </p:txBody>
      </p:sp>
      <p:sp>
        <p:nvSpPr>
          <p:cNvPr id="18" name="Text 8"/>
          <p:cNvSpPr txBox="1"/>
          <p:nvPr/>
        </p:nvSpPr>
        <p:spPr>
          <a:xfrm>
            <a:off x="270737" y="3010408"/>
            <a:ext cx="4381200" cy="16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она усиливается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270737" y="3210650"/>
            <a:ext cx="4381200" cy="2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причины урбанизации — концентрация рабочих мест, развитие промышленности и сферы услуг, а также стремление людей получить лучшее образование, доход и доступ к современным сервисам.
</a:t>
            </a:r>
            <a:endParaRPr lang="en-US" sz="69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600" y="1648622"/>
            <a:ext cx="8586900" cy="326530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8600" y="660500"/>
            <a:ext cx="8586900" cy="3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происходит миграция из села в город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8395372" y="303604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78600" y="1130200"/>
            <a:ext cx="8586900" cy="2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причин и последствий, характерная для внутренней миграции населения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77613" y="1932906"/>
            <a:ext cx="325200" cy="2601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34488" y="1932906"/>
            <a:ext cx="325200" cy="26016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77613" y="3562981"/>
            <a:ext cx="325200" cy="26016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334488" y="3562981"/>
            <a:ext cx="325200" cy="26016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278606" y="664370"/>
            <a:ext cx="61125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233CC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различия городской и сельской среды
</a:t>
            </a:r>
            <a:endParaRPr lang="en-US" sz="2700" dirty="0"/>
          </a:p>
        </p:txBody>
      </p:sp>
      <p:sp>
        <p:nvSpPr>
          <p:cNvPr id="17" name="Text 1"/>
          <p:cNvSpPr txBox="1"/>
          <p:nvPr/>
        </p:nvSpPr>
        <p:spPr>
          <a:xfrm>
            <a:off x="8395372" y="303604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313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8" name="Text 2"/>
          <p:cNvSpPr txBox="1"/>
          <p:nvPr/>
        </p:nvSpPr>
        <p:spPr>
          <a:xfrm>
            <a:off x="428425" y="1936375"/>
            <a:ext cx="2739900" cy="37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
</a:t>
            </a:r>
            <a:endParaRPr lang="en-US" sz="1200" dirty="0"/>
          </a:p>
        </p:txBody>
      </p:sp>
      <p:sp>
        <p:nvSpPr>
          <p:cNvPr id="19" name="Text 3"/>
          <p:cNvSpPr txBox="1"/>
          <p:nvPr/>
        </p:nvSpPr>
        <p:spPr>
          <a:xfrm>
            <a:off x="428425" y="2458783"/>
            <a:ext cx="3284100" cy="5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сосредоточены вузы, колледжи и дополнительные образовательные центры. В сельской местности выбор учреждений обычно меньше, а путь к ним занимает больше времени.
</a:t>
            </a:r>
            <a:endParaRPr lang="en-US" sz="1000" dirty="0"/>
          </a:p>
        </p:txBody>
      </p:sp>
      <p:sp>
        <p:nvSpPr>
          <p:cNvPr id="20" name="Text 4"/>
          <p:cNvSpPr txBox="1"/>
          <p:nvPr/>
        </p:nvSpPr>
        <p:spPr>
          <a:xfrm>
            <a:off x="4785300" y="1936375"/>
            <a:ext cx="2739900" cy="37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
</a:t>
            </a:r>
            <a:endParaRPr lang="en-US" sz="1200" dirty="0"/>
          </a:p>
        </p:txBody>
      </p:sp>
      <p:sp>
        <p:nvSpPr>
          <p:cNvPr id="21" name="Text 5"/>
          <p:cNvSpPr txBox="1"/>
          <p:nvPr/>
        </p:nvSpPr>
        <p:spPr>
          <a:xfrm>
            <a:off x="4785300" y="2458783"/>
            <a:ext cx="3284100" cy="5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Горожане чаще получают доступ к больницам, диагностике и специализированной помощи. В селе медицинская сеть реже, поэтому важнее расстояние до ближайшего центра.
</a:t>
            </a:r>
            <a:endParaRPr lang="en-US" sz="1000" dirty="0"/>
          </a:p>
        </p:txBody>
      </p:sp>
      <p:sp>
        <p:nvSpPr>
          <p:cNvPr id="22" name="Text 6"/>
          <p:cNvSpPr txBox="1"/>
          <p:nvPr/>
        </p:nvSpPr>
        <p:spPr>
          <a:xfrm>
            <a:off x="428425" y="3566450"/>
            <a:ext cx="2739900" cy="37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доступность
</a:t>
            </a:r>
            <a:endParaRPr lang="en-US" sz="1200" dirty="0"/>
          </a:p>
        </p:txBody>
      </p:sp>
      <p:sp>
        <p:nvSpPr>
          <p:cNvPr id="23" name="Text 7"/>
          <p:cNvSpPr txBox="1"/>
          <p:nvPr/>
        </p:nvSpPr>
        <p:spPr>
          <a:xfrm>
            <a:off x="428425" y="4088858"/>
            <a:ext cx="3284100" cy="5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среда обычно лучше обеспечена интернетом, сервисами и цифровыми услугами. В сельской местности качество связи и доступность онлайн-сервисов могут заметно различаться.
</a:t>
            </a:r>
            <a:endParaRPr lang="en-US" sz="1000" dirty="0"/>
          </a:p>
        </p:txBody>
      </p:sp>
      <p:sp>
        <p:nvSpPr>
          <p:cNvPr id="24" name="Text 8"/>
          <p:cNvSpPr txBox="1"/>
          <p:nvPr/>
        </p:nvSpPr>
        <p:spPr>
          <a:xfrm>
            <a:off x="4785300" y="3566450"/>
            <a:ext cx="2739900" cy="37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связи
</a:t>
            </a:r>
            <a:endParaRPr lang="en-US" sz="1200" dirty="0"/>
          </a:p>
        </p:txBody>
      </p:sp>
      <p:sp>
        <p:nvSpPr>
          <p:cNvPr id="25" name="Text 9"/>
          <p:cNvSpPr txBox="1"/>
          <p:nvPr/>
        </p:nvSpPr>
        <p:spPr>
          <a:xfrm>
            <a:off x="4785300" y="4088858"/>
            <a:ext cx="3284100" cy="5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Село нередко сохраняет более тесные соседские отношения, взаимопомощь и ориентир на локальное сообщество. В городе связи шире, но часто менее личные и устойчивые.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464" y="1622825"/>
            <a:ext cx="3772572" cy="315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372" y="303604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78606" y="483719"/>
            <a:ext cx="61125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занятости населения в городе и на селе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634875" y="1972175"/>
            <a:ext cx="4230600" cy="7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 занятости отражают специализацию территории и уровень развития инфраструктуры, а также связь рабочих мест с типом поселения.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34875" y="2907675"/>
            <a:ext cx="4230600" cy="7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ориентирован на разнообразную экономику услуг, а село — на аграрный сектор и связанные с ним виды деятельности.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34875" y="4304475"/>
            <a:ext cx="42306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Росстат; учебные статистические материалы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8606" y="946547"/>
            <a:ext cx="51159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крупных городов и агломераций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283825" y="303610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83294" y="3407086"/>
            <a:ext cx="2360700" cy="2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Дефицит жилья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83300" y="3815975"/>
            <a:ext cx="2360700" cy="8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 на жильё часто растёт быстрее предложения, поэтому дорожают аренда и покупка квартир. Это делает доступ к удобному жилью сложнее для молодых семей и студентов.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386188" y="3407086"/>
            <a:ext cx="2360700" cy="2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Экологическая нагрузка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86200" y="3815975"/>
            <a:ext cx="2360700" cy="8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крупных городах усиливаются загрязнение воздуха, шум, потребление энергии и объёмы отходов. Чем больше город, тем важнее грамотное управление природными и коммунальными ресурсами.
</a:t>
            </a:r>
            <a:endParaRPr lang="en-US" sz="994" dirty="0"/>
          </a:p>
        </p:txBody>
      </p:sp>
      <p:sp>
        <p:nvSpPr>
          <p:cNvPr id="15" name="Text 6"/>
          <p:cNvSpPr txBox="1"/>
          <p:nvPr/>
        </p:nvSpPr>
        <p:spPr>
          <a:xfrm>
            <a:off x="6289081" y="3407086"/>
            <a:ext cx="2360700" cy="2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Социальная неоднородность
</a:t>
            </a:r>
            <a:endParaRPr lang="en-US" sz="1173" dirty="0"/>
          </a:p>
        </p:txBody>
      </p:sp>
      <p:sp>
        <p:nvSpPr>
          <p:cNvPr id="16" name="Text 7"/>
          <p:cNvSpPr txBox="1"/>
          <p:nvPr/>
        </p:nvSpPr>
        <p:spPr>
          <a:xfrm>
            <a:off x="6289075" y="3815975"/>
            <a:ext cx="2360700" cy="8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расширении города различия в качестве среды, доходах и доступе к услугам становятся заметнее. Это усиливает пространственное неравенство между районами и пригородами.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6280475" y="1089958"/>
            <a:ext cx="2360700" cy="2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Транспортная перегрузка
</a:t>
            </a:r>
            <a:endParaRPr lang="en-US" sz="1348" dirty="0"/>
          </a:p>
        </p:txBody>
      </p:sp>
      <p:sp>
        <p:nvSpPr>
          <p:cNvPr id="18" name="Text 9"/>
          <p:cNvSpPr txBox="1"/>
          <p:nvPr/>
        </p:nvSpPr>
        <p:spPr>
          <a:xfrm>
            <a:off x="6280475" y="1498850"/>
            <a:ext cx="2360700" cy="8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жителей увеличивает пробки, время поездок и нагрузку на общественный транспорт. В агломерациях это особенно заметно из-за ежедневных поездок из пригородов в центр.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700" y="2440528"/>
            <a:ext cx="3776100" cy="12494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8606" y="664370"/>
            <a:ext cx="61125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233CC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 ограничения городской и сельской жизни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8395372" y="303604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313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15700" y="4412893"/>
            <a:ext cx="3776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географии населения; статистические обзоры Росстата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4848650" y="2255664"/>
            <a:ext cx="4016700" cy="101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313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город и село по-разному решают задачи проживания, работы и доступа к услугам. Выбор зависит от приоритетов семьи и образа жизни.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848650" y="3395264"/>
            <a:ext cx="4016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313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выигрывает по возможностям и сервисам, село — по тишине и природной среде. Оптимальный выбор определяется балансом экономических, социальных и экологических факторов.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919" y="1843868"/>
            <a:ext cx="2871900" cy="2041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4293" y="1843868"/>
            <a:ext cx="2871900" cy="20417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36106" y="1843868"/>
            <a:ext cx="2871900" cy="204174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8606" y="4044246"/>
            <a:ext cx="2583300" cy="21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 как основа продовольственной безопасности
</a:t>
            </a:r>
            <a:endParaRPr lang="en-US" sz="844" dirty="0"/>
          </a:p>
        </p:txBody>
      </p:sp>
      <p:sp>
        <p:nvSpPr>
          <p:cNvPr id="11" name="Text 1"/>
          <p:cNvSpPr txBox="1"/>
          <p:nvPr/>
        </p:nvSpPr>
        <p:spPr>
          <a:xfrm>
            <a:off x="278606" y="4329470"/>
            <a:ext cx="2583300" cy="55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Сельская территория начинается с поля, где работают фермеры, агрономы и механизаторы. Здесь формируется значительная часть продовольствия страны, а ритм жизни подчинён сезонам, погоде и циклу полевых работ.
</a:t>
            </a:r>
            <a:endParaRPr lang="en-US" sz="867" dirty="0"/>
          </a:p>
        </p:txBody>
      </p:sp>
      <p:sp>
        <p:nvSpPr>
          <p:cNvPr id="12" name="Text 2"/>
          <p:cNvSpPr txBox="1"/>
          <p:nvPr/>
        </p:nvSpPr>
        <p:spPr>
          <a:xfrm>
            <a:off x="6354979" y="4044246"/>
            <a:ext cx="2583300" cy="21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Село как хранитель локального уклада
</a:t>
            </a:r>
            <a:endParaRPr lang="en-US" sz="1034" dirty="0"/>
          </a:p>
        </p:txBody>
      </p:sp>
      <p:sp>
        <p:nvSpPr>
          <p:cNvPr id="13" name="Text 3"/>
          <p:cNvSpPr txBox="1"/>
          <p:nvPr/>
        </p:nvSpPr>
        <p:spPr>
          <a:xfrm>
            <a:off x="6354979" y="4329470"/>
            <a:ext cx="2583300" cy="55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сельской местности сильнее сохраняются семейные традиции, соседская взаимопомощь и связь с местным ландшафтом. Низкая плотность застройки, открытые пространства и сельская дорога создают узнаваемый образ территории, где хозяйство тесно связано с образом жизни.
</a:t>
            </a:r>
            <a:endParaRPr lang="en-US" sz="724" dirty="0"/>
          </a:p>
        </p:txBody>
      </p:sp>
      <p:sp>
        <p:nvSpPr>
          <p:cNvPr id="14" name="Text 4"/>
          <p:cNvSpPr txBox="1"/>
          <p:nvPr/>
        </p:nvSpPr>
        <p:spPr>
          <a:xfrm>
            <a:off x="3316792" y="4044246"/>
            <a:ext cx="2583300" cy="21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Ферма, где труд соединён с природой
</a:t>
            </a:r>
            <a:endParaRPr lang="en-US" sz="1071" dirty="0"/>
          </a:p>
        </p:txBody>
      </p:sp>
      <p:sp>
        <p:nvSpPr>
          <p:cNvPr id="15" name="Text 5"/>
          <p:cNvSpPr txBox="1"/>
          <p:nvPr/>
        </p:nvSpPr>
        <p:spPr>
          <a:xfrm>
            <a:off x="3316792" y="4329470"/>
            <a:ext cx="2583300" cy="55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Животноводческие комплексы, личные подсобные хозяйства и небольшие перерабатывающие цеха поддерживают занятость на селе. На фоне малоэтажной застройки особенно заметны техника, склады, дороги и пространства, связанные с сельским производством.
</a:t>
            </a:r>
            <a:endParaRPr lang="en-US" sz="762" dirty="0"/>
          </a:p>
        </p:txBody>
      </p:sp>
      <p:sp>
        <p:nvSpPr>
          <p:cNvPr id="16" name="Text 6"/>
          <p:cNvSpPr txBox="1"/>
          <p:nvPr/>
        </p:nvSpPr>
        <p:spPr>
          <a:xfrm>
            <a:off x="278607" y="485960"/>
            <a:ext cx="65913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Сельская местность как пространство хозяйства и традиций
</a:t>
            </a:r>
            <a:endParaRPr lang="en-US" sz="2862" dirty="0"/>
          </a:p>
        </p:txBody>
      </p:sp>
      <p:sp>
        <p:nvSpPr>
          <p:cNvPr id="17" name="Text 7"/>
          <p:cNvSpPr txBox="1"/>
          <p:nvPr/>
        </p:nvSpPr>
        <p:spPr>
          <a:xfrm>
            <a:off x="8401397" y="302879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464" y="1622825"/>
            <a:ext cx="3772572" cy="315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372" y="303604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78606" y="483719"/>
            <a:ext cx="61125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Возрастная структура городского и сельского населения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634875" y="1972175"/>
            <a:ext cx="4230600" cy="7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сельской местности сильнее заметно сокращение доли молодых и рост нагрузки на трудоспособное население. Это влияет на кадры, школы и социальную инфраструктуру.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34875" y="2907675"/>
            <a:ext cx="4230600" cy="7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«моложе» по структуре, а село чаще стареет. Разница усиливает потребность в рабочих местах и услугах именно в сельских территориях.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34875" y="4304475"/>
            <a:ext cx="42306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Росстат; обобщение по возрастной структуре населения, округление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8600" y="3251850"/>
            <a:ext cx="39243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1" b="1" dirty="0">
                <a:solidFill>
                  <a:srgbClr val="1313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показатель подчёркивает резкий контраст между густонаселёнными центрами и малозаселённой периферией, где доступ к работе и услугам значительно сложнее.
</a:t>
            </a:r>
            <a:endParaRPr lang="en-US" sz="2001" dirty="0"/>
          </a:p>
        </p:txBody>
      </p:sp>
      <p:sp>
        <p:nvSpPr>
          <p:cNvPr id="7" name="Text 1"/>
          <p:cNvSpPr txBox="1"/>
          <p:nvPr/>
        </p:nvSpPr>
        <p:spPr>
          <a:xfrm>
            <a:off x="4828300" y="3968175"/>
            <a:ext cx="3924300" cy="8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Росстат, оценка доли городского населения России за 2024 год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4828300" y="988787"/>
            <a:ext cx="3924300" cy="12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9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75%
</a:t>
            </a:r>
            <a:endParaRPr lang="en-US" sz="5934" dirty="0"/>
          </a:p>
        </p:txBody>
      </p:sp>
      <p:sp>
        <p:nvSpPr>
          <p:cNvPr id="9" name="Text 3"/>
          <p:cNvSpPr txBox="1"/>
          <p:nvPr/>
        </p:nvSpPr>
        <p:spPr>
          <a:xfrm>
            <a:off x="4828300" y="2411025"/>
            <a:ext cx="3924300" cy="8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жителей России сосредоточены в городах, прежде всего в европейской части страны и вдоль главных транспортных осей.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8559547" y="145929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600" y="1648622"/>
            <a:ext cx="8586900" cy="326530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8600" y="660500"/>
            <a:ext cx="8586900" cy="3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выбора места жительства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8395372" y="303604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78600" y="1130200"/>
            <a:ext cx="8586900" cy="2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 логике взаимосвязи экономических, социальных и экологических причин переезда.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600" y="2092496"/>
            <a:ext cx="470100" cy="3760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600" y="3562385"/>
            <a:ext cx="470100" cy="4178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781" y="2045486"/>
            <a:ext cx="411338" cy="470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5400" y="3536268"/>
            <a:ext cx="470100" cy="4701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8607" y="485960"/>
            <a:ext cx="65913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агломераций в современной урбанизации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401397" y="302879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278600" y="2588916"/>
            <a:ext cx="4140000" cy="18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городская система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78600" y="2898949"/>
            <a:ext cx="4140000" cy="4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Агломерация соединяет центр и пригороды в общее пространство труда, транспорта и повседневных поездок. Это усиливает взаимосвязь между местом работы, проживания и потребления услуг.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278600" y="4079698"/>
            <a:ext cx="4140000" cy="18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Концентрация ресурсов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78600" y="4389731"/>
            <a:ext cx="4140000" cy="4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агломерациях быстрее накапливаются капитал, кадры, предприятия и сервисы. Это повышает конкурентоспособность, но усиливает различия между ядром, пригородом и периферией.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4725400" y="2588916"/>
            <a:ext cx="4140000" cy="18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Маятниковая мобильность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725400" y="2898949"/>
            <a:ext cx="4140000" cy="4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Ежедневные перемещения жителей в центр и обратно становятся нормой для крупных агломераций. Такой обмен рабочей силой поддерживает экономику, но перегружает дороги и общественный транспорт.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4725400" y="4079698"/>
            <a:ext cx="4140000" cy="18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Нагрузка на среду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725400" y="4389731"/>
            <a:ext cx="4140000" cy="4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агломераций увеличивает спрос на жильё, воду, энергию и утилизацию отходов. Чем быстрее расширяется городская зона, тем сложнее сохранять экологический баланс.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464" y="1622825"/>
            <a:ext cx="3772572" cy="315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372" y="303604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78606" y="483719"/>
            <a:ext cx="61125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Миграционный баланс территорий и притяжение городов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634875" y="1972175"/>
            <a:ext cx="4230600" cy="7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Положительный баланс обычно связан не только с работой, но и с качеством городской среды, возможностями учёбы и доступом к сервисам.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34875" y="2907675"/>
            <a:ext cx="4230600" cy="7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шире выбор занятий и услуг, тем выше притяжение территории. Отрицательный баланс указывает на уязвимость периферии и слабую демографическую устойчивость.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34875" y="4304475"/>
            <a:ext cx="42306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данным Росстата и региональной миграционной статистики
</a:t>
            </a:r>
            <a:endParaRPr lang="en-US" sz="94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8606" y="483719"/>
            <a:ext cx="61125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сокращения разрыва между городом и селом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395372" y="303604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93250" y="3612666"/>
            <a:ext cx="30726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и транспорт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93250" y="4065600"/>
            <a:ext cx="3072600" cy="4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дорожной сети и общественного транспорта сокращает изоляцию сёл, ускоряет поездки к школам, больницам и рынкам труда, а также делает территорию более связанной с районными центрами.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1947525" y="1797017"/>
            <a:ext cx="30726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 интернет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1947525" y="2250060"/>
            <a:ext cx="3072600" cy="4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Надёжная цифровая инфраструктура открывает доступ к дистанционному обучению, госуслугам, онлайн-торговле и консультациям специалистов. Это особенно важно для удалённых сельских территорий.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5633250" y="1797017"/>
            <a:ext cx="30726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Жильё и социальные услуги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633250" y="2250060"/>
            <a:ext cx="3072600" cy="4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Улучшение качества жилья, закрепление врачей и учителей, а также развитие местной медицины и школы повышают привлекательность села и уменьшают миграционный отток.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4181750" y="3612576"/>
            <a:ext cx="30726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места и бизнес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181755" y="4065600"/>
            <a:ext cx="3072600" cy="4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фермерства, кооперации и малого бизнеса создаёт занятость вне сельского хозяйства. Так уменьшается зависимость от сезонных работ и расширяются возможности для молодых специалистов.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700" y="2369553"/>
            <a:ext cx="3776100" cy="124944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95372" y="303604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278606" y="483719"/>
            <a:ext cx="61125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Итоговое сравнение городского и сельского населения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4848650" y="2085575"/>
            <a:ext cx="4016700" cy="101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фиксирует ключевые различия двух форм расселения по наиболее важным географическим признакам. Она помогает увидеть не только контраст, но и взаимную зависимость города и села.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48650" y="3225175"/>
            <a:ext cx="4016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концентрирует население, работу и услуги, а село обеспечивает ресурсы и пространство. Вместе они образуют единую систему расселения и хозяйства.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15700" y="4515175"/>
            <a:ext cx="3776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Росстат; ООН; школьный курс географии населения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2525" y="2775275"/>
            <a:ext cx="7743900" cy="18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 село: разные формы, одна система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14925" y="489175"/>
            <a:ext cx="3833700" cy="18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и сельское население различаются по плотности, занятости и образу жизни, но вместе формируют устойчивое пространство страны. Понимание их взаимосвязи помогает видеть реальные географические проблемы и пути их решения.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2026-06-03T05:14:49Z</dcterms:created>
  <dcterms:modified xsi:type="dcterms:W3CDTF">2026-06-03T05:14:49Z</dcterms:modified>
</cp:coreProperties>
</file>