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image" Target="../media/image-3-17.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jpe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image" Target="../media/image-17-12.png"/><Relationship Id="rId13" Type="http://schemas.openxmlformats.org/officeDocument/2006/relationships/image" Target="../media/image-17-13.png"/><Relationship Id="rId14" Type="http://schemas.openxmlformats.org/officeDocument/2006/relationships/slideLayout" Target="../slideLayouts/slideLayout1.xml"/><Relationship Id="rId1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3275" y="555046"/>
            <a:ext cx="4294200" cy="373645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60875" y="702600"/>
            <a:ext cx="4294200" cy="3738300"/>
          </a:xfrm>
          <a:prstGeom prst="rect">
            <a:avLst/>
          </a:prstGeom>
          <a:noFill/>
          <a:ln/>
        </p:spPr>
        <p:txBody>
          <a:bodyPr wrap="square" lIns="0" tIns="0" rIns="0" bIns="0" rtlCol="0" anchor="ctr"/>
          <a:lstStyle/>
          <a:p>
            <a:pPr algn="l" indent="0" marL="0">
              <a:lnSpc>
                <a:spcPct val="100000"/>
              </a:lnSpc>
              <a:buNone/>
            </a:pPr>
            <a:r>
              <a:rPr lang="en-US" sz="2800" b="1" dirty="0">
                <a:solidFill>
                  <a:srgbClr val="6B4D42"/>
                </a:solidFill>
                <a:latin typeface="Arial" pitchFamily="34" charset="0"/>
                <a:ea typeface="Arial" pitchFamily="34" charset="-122"/>
                <a:cs typeface="Arial" pitchFamily="34" charset="-120"/>
              </a:rPr>
              <a:t>Weather in English: слова, фразы и повседневные ситуации
</a:t>
            </a:r>
            <a:pPr algn="l" indent="0" marL="0">
              <a:lnSpc>
                <a:spcPct val="10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Лексика о погоде для 8 класса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000000"/>
                </a:solidFill>
                <a:latin typeface="Arial" pitchFamily="34" charset="0"/>
                <a:ea typeface="Arial" pitchFamily="34" charset="-122"/>
                <a:cs typeface="Arial" pitchFamily="34" charset="-120"/>
              </a:rPr>
              <a:t>
</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3475" y="0"/>
            <a:ext cx="4568751"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2</a:t>
            </a:r>
            <a:endParaRPr lang="en-US" sz="1400" dirty="0"/>
          </a:p>
        </p:txBody>
      </p:sp>
      <p:sp>
        <p:nvSpPr>
          <p:cNvPr id="5" name="Text 1"/>
          <p:cNvSpPr txBox="1"/>
          <p:nvPr/>
        </p:nvSpPr>
        <p:spPr>
          <a:xfrm>
            <a:off x="245225" y="590200"/>
            <a:ext cx="3933300" cy="38481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Погода в английском: тема, которая нужна каждый день
</a:t>
            </a:r>
            <a:pPr algn="l" indent="0" marL="0">
              <a:lnSpc>
                <a:spcPct val="100000"/>
              </a:lnSpc>
              <a:buNone/>
            </a:pPr>
            <a:r>
              <a:rPr lang="en-US" sz="2800" b="1" dirty="0">
                <a:solidFill>
                  <a:srgbClr val="2A3E5C"/>
                </a:solidFill>
                <a:latin typeface="Arial" pitchFamily="34" charset="0"/>
                <a:ea typeface="Arial" pitchFamily="34" charset="-122"/>
                <a:cs typeface="Arial" pitchFamily="34" charset="-120"/>
              </a:rPr>
              <a:t>
</a:t>
            </a:r>
            <a:pPr algn="l" indent="0" marL="0">
              <a:lnSpc>
                <a:spcPct val="115000"/>
              </a:lnSpc>
              <a:buNone/>
            </a:pPr>
            <a:r>
              <a:rPr lang="en-US" sz="1500" dirty="0">
                <a:solidFill>
                  <a:srgbClr val="000000"/>
                </a:solidFill>
                <a:latin typeface="Arial" pitchFamily="34" charset="0"/>
                <a:ea typeface="Arial" pitchFamily="34" charset="-122"/>
                <a:cs typeface="Arial" pitchFamily="34" charset="-120"/>
              </a:rPr>
              <a:t>О погоде говорят в коротких диалогах, сообщениях и прогнозах. Эта тема помогает учиться описывать температуру, осадки и ветер, а также закреплять модели It is… и What’s the weather like?.
</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69187" y="1517888"/>
            <a:ext cx="420300" cy="420300"/>
          </a:xfrm>
          <a:prstGeom prst="rect">
            <a:avLst/>
          </a:prstGeom>
        </p:spPr>
      </p:pic>
      <p:pic>
        <p:nvPicPr>
          <p:cNvPr id="4" name="Image 2" descr="preencoded.png">    </p:cNvPr>
          <p:cNvPicPr>
            <a:picLocks noChangeAspect="1"/>
          </p:cNvPicPr>
          <p:nvPr/>
        </p:nvPicPr>
        <p:blipFill>
          <a:blip r:embed="rId3"/>
          <a:stretch>
            <a:fillRect/>
          </a:stretch>
        </p:blipFill>
        <p:spPr>
          <a:xfrm>
            <a:off x="5952150" y="2383888"/>
            <a:ext cx="420300" cy="420300"/>
          </a:xfrm>
          <a:prstGeom prst="rect">
            <a:avLst/>
          </a:prstGeom>
        </p:spPr>
      </p:pic>
      <p:pic>
        <p:nvPicPr>
          <p:cNvPr id="5" name="Image 3" descr="preencoded.png">    </p:cNvPr>
          <p:cNvPicPr>
            <a:picLocks noChangeAspect="1"/>
          </p:cNvPicPr>
          <p:nvPr/>
        </p:nvPicPr>
        <p:blipFill>
          <a:blip r:embed="rId4"/>
          <a:stretch>
            <a:fillRect/>
          </a:stretch>
        </p:blipFill>
        <p:spPr>
          <a:xfrm>
            <a:off x="8161400" y="2419798"/>
            <a:ext cx="435600" cy="348480"/>
          </a:xfrm>
          <a:prstGeom prst="rect">
            <a:avLst/>
          </a:prstGeom>
        </p:spPr>
      </p:pic>
      <p:pic>
        <p:nvPicPr>
          <p:cNvPr id="6" name="Image 4" descr="preencoded.png">    </p:cNvPr>
          <p:cNvPicPr>
            <a:picLocks noChangeAspect="1"/>
          </p:cNvPicPr>
          <p:nvPr/>
        </p:nvPicPr>
        <p:blipFill>
          <a:blip r:embed="rId5"/>
          <a:stretch>
            <a:fillRect/>
          </a:stretch>
        </p:blipFill>
        <p:spPr>
          <a:xfrm>
            <a:off x="6427462" y="3580288"/>
            <a:ext cx="420300" cy="4203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62131" y="1436590"/>
            <a:ext cx="218400" cy="1747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62131" y="529100"/>
            <a:ext cx="218400" cy="218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62131" y="2315026"/>
            <a:ext cx="218400" cy="2184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362131" y="3209147"/>
            <a:ext cx="218400" cy="2184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400644" y="4102822"/>
            <a:ext cx="141375" cy="2262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pic>
        <p:nvPicPr>
          <p:cNvPr id="18" name="Image 16" descr="preencoded.png">    </p:cNvPr>
          <p:cNvPicPr>
            <a:picLocks noChangeAspect="1"/>
          </p:cNvPicPr>
          <p:nvPr/>
        </p:nvPicPr>
        <p:blipFill>
          <a:blip r:embed="rId17"/>
          <a:stretch>
            <a:fillRect/>
          </a:stretch>
        </p:blipFill>
        <p:spPr>
          <a:xfrm>
            <a:off x="7823443" y="3580262"/>
            <a:ext cx="262687" cy="420300"/>
          </a:xfrm>
          <a:prstGeom prst="rect">
            <a:avLst/>
          </a:prstGeom>
        </p:spPr>
      </p:pic>
      <p:sp>
        <p:nvSpPr>
          <p:cNvPr id="19" name="Text 0"/>
          <p:cNvSpPr txBox="1"/>
          <p:nvPr/>
        </p:nvSpPr>
        <p:spPr>
          <a:xfrm>
            <a:off x="5532650" y="141125"/>
            <a:ext cx="3211200" cy="891000"/>
          </a:xfrm>
          <a:prstGeom prst="rect">
            <a:avLst/>
          </a:prstGeom>
          <a:noFill/>
          <a:ln/>
        </p:spPr>
        <p:txBody>
          <a:bodyPr wrap="square" lIns="0" tIns="0" rIns="0" bIns="0" rtlCol="0" anchor="ctr"/>
          <a:lstStyle/>
          <a:p>
            <a:pPr algn="ctr" indent="0" marL="0">
              <a:lnSpc>
                <a:spcPct val="100000"/>
              </a:lnSpc>
              <a:buNone/>
            </a:pPr>
            <a:r>
              <a:rPr lang="en-US" sz="2000" b="1" dirty="0">
                <a:solidFill>
                  <a:srgbClr val="6B4D42"/>
                </a:solidFill>
                <a:latin typeface="Arial" pitchFamily="34" charset="0"/>
                <a:ea typeface="Arial" pitchFamily="34" charset="-122"/>
                <a:cs typeface="Arial" pitchFamily="34" charset="-120"/>
              </a:rPr>
              <a:t>Базовая лексика: основные слова о погоде
</a:t>
            </a:r>
            <a:endParaRPr lang="en-US" sz="2000" dirty="0"/>
          </a:p>
        </p:txBody>
      </p:sp>
      <p:sp>
        <p:nvSpPr>
          <p:cNvPr id="20"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3</a:t>
            </a:r>
            <a:endParaRPr lang="en-US" sz="1400" dirty="0"/>
          </a:p>
        </p:txBody>
      </p:sp>
      <p:sp>
        <p:nvSpPr>
          <p:cNvPr id="21" name="Text 2"/>
          <p:cNvSpPr txBox="1"/>
          <p:nvPr/>
        </p:nvSpPr>
        <p:spPr>
          <a:xfrm>
            <a:off x="842625" y="1456550"/>
            <a:ext cx="4402500" cy="679500"/>
          </a:xfrm>
          <a:prstGeom prst="rect">
            <a:avLst/>
          </a:prstGeom>
          <a:noFill/>
          <a:ln/>
        </p:spPr>
        <p:txBody>
          <a:bodyPr wrap="square" lIns="0" tIns="0" rIns="0" bIns="0" rtlCol="0" anchor="t"/>
          <a:lstStyle/>
          <a:p>
            <a:pPr algn="l" indent="0" marL="0">
              <a:lnSpc>
                <a:spcPct val="115000"/>
              </a:lnSpc>
              <a:buNone/>
            </a:pPr>
            <a:r>
              <a:rPr lang="en-US" sz="1381" b="1" dirty="0">
                <a:solidFill>
                  <a:srgbClr val="6B4D42"/>
                </a:solidFill>
                <a:latin typeface="Arial" pitchFamily="34" charset="0"/>
                <a:ea typeface="Arial" pitchFamily="34" charset="-122"/>
                <a:cs typeface="Arial" pitchFamily="34" charset="-120"/>
              </a:rPr>
              <a:t>Облака и туман
</a:t>
            </a:r>
            <a:pPr algn="l" indent="0" marL="0">
              <a:lnSpc>
                <a:spcPct val="115000"/>
              </a:lnSpc>
              <a:buNone/>
            </a:pPr>
            <a:r>
              <a:rPr lang="en-US" sz="553"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67" dirty="0">
                <a:solidFill>
                  <a:srgbClr val="000000"/>
                </a:solidFill>
                <a:latin typeface="Arial" pitchFamily="34" charset="0"/>
                <a:ea typeface="Arial" pitchFamily="34" charset="-122"/>
                <a:cs typeface="Arial" pitchFamily="34" charset="-120"/>
              </a:rPr>
              <a:t>Слова cloudy и foggy описывают небо и видимость. Они нужны, когда погода неясная: cloudy — облачно, foggy — туманно, особенно утром или в низине.
</a:t>
            </a:r>
            <a:endParaRPr lang="en-US" sz="1381" dirty="0"/>
          </a:p>
        </p:txBody>
      </p:sp>
      <p:sp>
        <p:nvSpPr>
          <p:cNvPr id="22" name="Text 3"/>
          <p:cNvSpPr txBox="1"/>
          <p:nvPr/>
        </p:nvSpPr>
        <p:spPr>
          <a:xfrm>
            <a:off x="842625" y="565200"/>
            <a:ext cx="4402500" cy="6795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Солнечная погода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Слово sunny помогает быстро описать ясный день без облаков. В коротких ответах оно часто сочетается с It is или It’s: It’s sunny today.
</a:t>
            </a:r>
            <a:endParaRPr lang="en-US" sz="1500" dirty="0"/>
          </a:p>
        </p:txBody>
      </p:sp>
      <p:sp>
        <p:nvSpPr>
          <p:cNvPr id="23" name="Text 4"/>
          <p:cNvSpPr txBox="1"/>
          <p:nvPr/>
        </p:nvSpPr>
        <p:spPr>
          <a:xfrm>
            <a:off x="842649" y="2348050"/>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Осадки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Rainy, snowy и stormy относятся к дождю, снегу и непогоде. Эти слова часто встречаются в прогнозах и помогают понять, будет ли нужна зонт или тёплая одежда.
</a:t>
            </a:r>
            <a:endParaRPr lang="en-US" sz="1329" dirty="0"/>
          </a:p>
        </p:txBody>
      </p:sp>
      <p:sp>
        <p:nvSpPr>
          <p:cNvPr id="24" name="Text 5"/>
          <p:cNvSpPr txBox="1"/>
          <p:nvPr/>
        </p:nvSpPr>
        <p:spPr>
          <a:xfrm>
            <a:off x="842625" y="3245625"/>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Ветер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Windy описывает ветреную погоду, а stormy — более сильное и опасное состояние. Такие слова важны для сообщений о прогулке, поездке и выборе одежды на день.
</a:t>
            </a:r>
            <a:endParaRPr lang="en-US" sz="1329" dirty="0"/>
          </a:p>
        </p:txBody>
      </p:sp>
      <p:sp>
        <p:nvSpPr>
          <p:cNvPr id="25" name="Text 6"/>
          <p:cNvSpPr txBox="1"/>
          <p:nvPr/>
        </p:nvSpPr>
        <p:spPr>
          <a:xfrm>
            <a:off x="842625" y="4143200"/>
            <a:ext cx="4402500" cy="679500"/>
          </a:xfrm>
          <a:prstGeom prst="rect">
            <a:avLst/>
          </a:prstGeom>
          <a:noFill/>
          <a:ln/>
        </p:spPr>
        <p:txBody>
          <a:bodyPr wrap="square" lIns="0" tIns="0" rIns="0" bIns="0" rtlCol="0" anchor="t"/>
          <a:lstStyle/>
          <a:p>
            <a:pPr algn="l" indent="0" marL="0">
              <a:lnSpc>
                <a:spcPct val="115000"/>
              </a:lnSpc>
              <a:buNone/>
            </a:pPr>
            <a:r>
              <a:rPr lang="en-US" sz="1329" b="1" dirty="0">
                <a:solidFill>
                  <a:srgbClr val="6B4D42"/>
                </a:solidFill>
                <a:latin typeface="Arial" pitchFamily="34" charset="0"/>
                <a:ea typeface="Arial" pitchFamily="34" charset="-122"/>
                <a:cs typeface="Arial" pitchFamily="34" charset="-120"/>
              </a:rPr>
              <a:t>Общие понятия
</a:t>
            </a:r>
            <a:pPr algn="l" indent="0" marL="0">
              <a:lnSpc>
                <a:spcPct val="115000"/>
              </a:lnSpc>
              <a:buNone/>
            </a:pPr>
            <a:r>
              <a:rPr lang="en-US" sz="531"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930" dirty="0">
                <a:solidFill>
                  <a:srgbClr val="000000"/>
                </a:solidFill>
                <a:latin typeface="Arial" pitchFamily="34" charset="0"/>
                <a:ea typeface="Arial" pitchFamily="34" charset="-122"/>
                <a:cs typeface="Arial" pitchFamily="34" charset="-120"/>
              </a:rPr>
              <a:t>Words weather, temperature, forecast и season дают основу темы. С их помощью можно спросить о погоде, понять прогноз и назвать время года без длинных объяснений.
</a:t>
            </a:r>
            <a:endParaRPr lang="en-US" sz="132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58868" y="1095972"/>
            <a:ext cx="3654900" cy="12385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09300" y="105875"/>
            <a:ext cx="7798500" cy="10158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Что можно увидеть на погодной карте и в прогнозе
</a:t>
            </a:r>
            <a:endParaRPr lang="en-US" sz="2500" dirty="0"/>
          </a:p>
        </p:txBody>
      </p:sp>
      <p:sp>
        <p:nvSpPr>
          <p:cNvPr id="9" name="Text 1"/>
          <p:cNvSpPr txBox="1"/>
          <p:nvPr/>
        </p:nvSpPr>
        <p:spPr>
          <a:xfrm>
            <a:off x="784500" y="126632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Значки погоды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На экране прогноза часто показывают солнце, облака, дождь, снег, грозу и ветер. Эти символы позволяют быстро понять, какая погода ожидается в течение дня.
</a:t>
            </a:r>
            <a:endParaRPr lang="en-US" sz="1100" dirty="0"/>
          </a:p>
        </p:txBody>
      </p:sp>
      <p:sp>
        <p:nvSpPr>
          <p:cNvPr id="10" name="Text 2"/>
          <p:cNvSpPr txBox="1"/>
          <p:nvPr/>
        </p:nvSpPr>
        <p:spPr>
          <a:xfrm>
            <a:off x="5158475" y="25434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Ветер и время суток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В прогнозе нередко указывают направление и силу ветра, а также утро, день или вечер. Так легче сравнить погоду в разные часы одного дня.
</a:t>
            </a:r>
            <a:endParaRPr lang="en-US" sz="1100" dirty="0"/>
          </a:p>
        </p:txBody>
      </p:sp>
      <p:sp>
        <p:nvSpPr>
          <p:cNvPr id="11" name="Text 3"/>
          <p:cNvSpPr txBox="1"/>
          <p:nvPr/>
        </p:nvSpPr>
        <p:spPr>
          <a:xfrm>
            <a:off x="784500" y="3115975"/>
            <a:ext cx="3086400" cy="10158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Температура и осадки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Рядом с иконками обычно пишут температуру воздуха и вероятность осадков. Это помогает не только узнать, будет ли тепло, но и решить, брать ли зонт.
</a:t>
            </a:r>
            <a:endParaRPr lang="en-US" sz="1100" dirty="0"/>
          </a:p>
        </p:txBody>
      </p:sp>
      <p:sp>
        <p:nvSpPr>
          <p:cNvPr id="12" name="Text 4"/>
          <p:cNvSpPr txBox="1"/>
          <p:nvPr/>
        </p:nvSpPr>
        <p:spPr>
          <a:xfrm>
            <a:off x="5158475" y="3855225"/>
            <a:ext cx="3086400" cy="1015800"/>
          </a:xfrm>
          <a:prstGeom prst="rect">
            <a:avLst/>
          </a:prstGeom>
          <a:noFill/>
          <a:ln/>
        </p:spPr>
        <p:txBody>
          <a:bodyPr wrap="square" lIns="0" tIns="0" rIns="0" bIns="0" rtlCol="0" anchor="ctr"/>
          <a:lstStyle/>
          <a:p>
            <a:pPr algn="l" indent="0" marL="0">
              <a:lnSpc>
                <a:spcPct val="115000"/>
              </a:lnSpc>
              <a:buNone/>
            </a:pPr>
            <a:r>
              <a:rPr lang="en-US" sz="1077" b="1" dirty="0">
                <a:solidFill>
                  <a:srgbClr val="000000"/>
                </a:solidFill>
                <a:latin typeface="Arial" pitchFamily="34" charset="0"/>
                <a:ea typeface="Arial" pitchFamily="34" charset="-122"/>
                <a:cs typeface="Arial" pitchFamily="34" charset="-120"/>
              </a:rPr>
              <a:t>Удобный формат
</a:t>
            </a:r>
            <a:pPr algn="l" indent="0" marL="0">
              <a:lnSpc>
                <a:spcPct val="115000"/>
              </a:lnSpc>
              <a:buNone/>
            </a:pPr>
            <a:r>
              <a:rPr lang="en-US" sz="4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77" dirty="0">
                <a:solidFill>
                  <a:srgbClr val="000000"/>
                </a:solidFill>
                <a:latin typeface="Arial" pitchFamily="34" charset="0"/>
                <a:ea typeface="Arial" pitchFamily="34" charset="-122"/>
                <a:cs typeface="Arial" pitchFamily="34" charset="-120"/>
              </a:rPr>
              <a:t>Для урока хорошо подходит изображение телефона с прогнозом или телевизионной карты. Такой визуальный материал помогает быстрее связать слова с реальными значками и числами.
</a:t>
            </a:r>
            <a:endParaRPr lang="en-US" sz="1077" dirty="0"/>
          </a:p>
        </p:txBody>
      </p:sp>
      <p:sp>
        <p:nvSpPr>
          <p:cNvPr id="13" name="Text 5"/>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4</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В учебной речи особенно часто нужны короткие прилагательные для температуры и состояния неба.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Больше всего внимания стоит уделять словам, которые помогают быстро описать день в одном предложении.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Самые частые слова по теме погоды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5</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Обобщение школьной лексики по теме weather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6</a:t>
            </a:r>
            <a:endParaRPr lang="en-US" sz="1400" dirty="0"/>
          </a:p>
        </p:txBody>
      </p:sp>
      <p:sp>
        <p:nvSpPr>
          <p:cNvPr id="9" name="Text 1"/>
          <p:cNvSpPr txBox="1"/>
          <p:nvPr/>
        </p:nvSpPr>
        <p:spPr>
          <a:xfrm>
            <a:off x="423300" y="301350"/>
            <a:ext cx="4383300" cy="10158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Прилагательные для описания погоды и их оттенки значения
</a:t>
            </a:r>
            <a:endParaRPr lang="en-US" sz="2500" dirty="0"/>
          </a:p>
        </p:txBody>
      </p:sp>
      <p:sp>
        <p:nvSpPr>
          <p:cNvPr id="10" name="Text 2"/>
          <p:cNvSpPr txBox="1"/>
          <p:nvPr/>
        </p:nvSpPr>
        <p:spPr>
          <a:xfrm>
            <a:off x="644700" y="1421056"/>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Hot и warm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Hot означает сильную, жаркую погоду, когда находиться на солнце некомфортно. Warm — это приятное тепло, которое обычно воспринимается как мягкая и удобная погода.
</a:t>
            </a:r>
            <a:endParaRPr lang="en-US" sz="1200" dirty="0"/>
          </a:p>
        </p:txBody>
      </p:sp>
      <p:sp>
        <p:nvSpPr>
          <p:cNvPr id="11" name="Text 3"/>
          <p:cNvSpPr txBox="1"/>
          <p:nvPr/>
        </p:nvSpPr>
        <p:spPr>
          <a:xfrm>
            <a:off x="644700" y="2592854"/>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Cold и cool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Cold передаёт настоящую холодную погоду, а cool — более мягкую прохладу. Разница важна, потому что cool часто звучит спокойнее и менее резко, чем cold.
</a:t>
            </a:r>
            <a:endParaRPr lang="en-US" sz="1200" dirty="0"/>
          </a:p>
        </p:txBody>
      </p:sp>
      <p:sp>
        <p:nvSpPr>
          <p:cNvPr id="12" name="Text 4"/>
          <p:cNvSpPr txBox="1"/>
          <p:nvPr/>
        </p:nvSpPr>
        <p:spPr>
          <a:xfrm>
            <a:off x="644700" y="3764667"/>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Mild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Mild описывает умеренную погоду без крайностей. Так говорят о дне, когда нет ни сильной жары, ни заметного холода, а условия остаются комфортными для прогулки.
</a:t>
            </a:r>
            <a:endParaRPr lang="en-US" sz="1200" dirty="0"/>
          </a:p>
        </p:txBody>
      </p:sp>
      <p:sp>
        <p:nvSpPr>
          <p:cNvPr id="13" name="Text 5"/>
          <p:cNvSpPr txBox="1"/>
          <p:nvPr/>
        </p:nvSpPr>
        <p:spPr>
          <a:xfrm>
            <a:off x="4926000" y="1978167"/>
            <a:ext cx="3523200" cy="1015800"/>
          </a:xfrm>
          <a:prstGeom prst="rect">
            <a:avLst/>
          </a:prstGeom>
          <a:noFill/>
          <a:ln/>
        </p:spPr>
        <p:txBody>
          <a:bodyPr wrap="square" lIns="0" tIns="0" rIns="0" bIns="0" rtlCol="0" anchor="ctr"/>
          <a:lstStyle/>
          <a:p>
            <a:pPr algn="l" indent="0" marL="0">
              <a:lnSpc>
                <a:spcPct val="115000"/>
              </a:lnSpc>
              <a:buNone/>
            </a:pPr>
            <a:r>
              <a:rPr lang="en-US" sz="1158" b="1" dirty="0">
                <a:solidFill>
                  <a:srgbClr val="000000"/>
                </a:solidFill>
                <a:latin typeface="Arial" pitchFamily="34" charset="0"/>
                <a:ea typeface="Arial" pitchFamily="34" charset="-122"/>
                <a:cs typeface="Arial" pitchFamily="34" charset="-120"/>
              </a:rPr>
              <a:t>Humid
</a:t>
            </a:r>
            <a:pPr algn="l" indent="0" marL="0">
              <a:lnSpc>
                <a:spcPct val="115000"/>
              </a:lnSpc>
              <a:buNone/>
            </a:pPr>
            <a:r>
              <a:rPr lang="en-US" sz="48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58" dirty="0">
                <a:solidFill>
                  <a:srgbClr val="000000"/>
                </a:solidFill>
                <a:latin typeface="Arial" pitchFamily="34" charset="0"/>
                <a:ea typeface="Arial" pitchFamily="34" charset="-122"/>
                <a:cs typeface="Arial" pitchFamily="34" charset="-120"/>
              </a:rPr>
              <a:t>Humid означает влажный воздух, который кажется тяжёлым и душным. Такое слово часто используют летом, когда температура может быть не очень высокой, но дышать всё равно неприятно.
</a:t>
            </a:r>
            <a:endParaRPr lang="en-US" sz="1158" dirty="0"/>
          </a:p>
        </p:txBody>
      </p:sp>
      <p:sp>
        <p:nvSpPr>
          <p:cNvPr id="14" name="Text 6"/>
          <p:cNvSpPr txBox="1"/>
          <p:nvPr/>
        </p:nvSpPr>
        <p:spPr>
          <a:xfrm>
            <a:off x="4926000" y="3154892"/>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Breezy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Breezy описывает лёгкий, приятный ветер. Это слово подходит для хорошей погоды на улице, когда воздух движется, но ветер не мешает и не вызывает дискомфорта.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28350" y="1668544"/>
            <a:ext cx="4775700" cy="2071811"/>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Короткие примеры помогают увидеть, как слова работают в обычных предложениях.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В речи чаще всего используются краткие модели с It is или It’s, а не длинные описания.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241" b="1" dirty="0">
                <a:solidFill>
                  <a:srgbClr val="6B4D42"/>
                </a:solidFill>
                <a:latin typeface="Arial" pitchFamily="34" charset="0"/>
                <a:ea typeface="Arial" pitchFamily="34" charset="-122"/>
                <a:cs typeface="Arial" pitchFamily="34" charset="-120"/>
              </a:rPr>
              <a:t>Сравнение английских слов и выражений о погоде
</a:t>
            </a:r>
            <a:endParaRPr lang="en-US" sz="2241"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7</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Школьная лексика по теме weather
</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1551" y="1345875"/>
            <a:ext cx="8212397" cy="3334500"/>
          </a:xfrm>
          <a:prstGeom prst="rect">
            <a:avLst/>
          </a:prstGeom>
        </p:spPr>
      </p:pic>
      <p:sp>
        <p:nvSpPr>
          <p:cNvPr id="3" name="Text 0"/>
          <p:cNvSpPr txBox="1"/>
          <p:nvPr/>
        </p:nvSpPr>
        <p:spPr>
          <a:xfrm>
            <a:off x="471500" y="933150"/>
            <a:ext cx="8212500" cy="296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Логика устного описания: от общего ориентира к деталям и выводу.
</a:t>
            </a:r>
            <a:endParaRPr lang="en-US" sz="1200" dirty="0"/>
          </a:p>
        </p:txBody>
      </p:sp>
      <p:sp>
        <p:nvSpPr>
          <p:cNvPr id="4" name="Text 1"/>
          <p:cNvSpPr txBox="1"/>
          <p:nvPr/>
        </p:nvSpPr>
        <p:spPr>
          <a:xfrm>
            <a:off x="471500" y="247125"/>
            <a:ext cx="8212500" cy="569400"/>
          </a:xfrm>
          <a:prstGeom prst="rect">
            <a:avLst/>
          </a:prstGeom>
          <a:noFill/>
          <a:ln/>
        </p:spPr>
        <p:txBody>
          <a:bodyPr wrap="square" lIns="0" tIns="0" rIns="0" bIns="0" rtlCol="0" anchor="ctr"/>
          <a:lstStyle/>
          <a:p>
            <a:pPr algn="l" indent="0" marL="0">
              <a:lnSpc>
                <a:spcPct val="100000"/>
              </a:lnSpc>
              <a:buNone/>
            </a:pPr>
            <a:r>
              <a:rPr lang="en-US" sz="2241" b="1" dirty="0">
                <a:solidFill>
                  <a:srgbClr val="6B4D42"/>
                </a:solidFill>
                <a:latin typeface="Arial" pitchFamily="34" charset="0"/>
                <a:ea typeface="Arial" pitchFamily="34" charset="-122"/>
                <a:cs typeface="Arial" pitchFamily="34" charset="-120"/>
              </a:rPr>
              <a:t>Как строится короткое сообщение о погоде на английском
</a:t>
            </a:r>
            <a:endParaRPr lang="en-US" sz="2241"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8</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5199" y="123125"/>
            <a:ext cx="8553600" cy="630900"/>
          </a:xfrm>
          <a:prstGeom prst="rect">
            <a:avLst/>
          </a:prstGeom>
          <a:noFill/>
          <a:ln/>
        </p:spPr>
        <p:txBody>
          <a:bodyPr wrap="square" lIns="0" tIns="0" rIns="0" bIns="0" rtlCol="0" anchor="t"/>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Вопросы и ответы о погоде в разговоре
</a:t>
            </a:r>
            <a:endParaRPr lang="en-US" sz="2500" dirty="0"/>
          </a:p>
        </p:txBody>
      </p:sp>
      <p:sp>
        <p:nvSpPr>
          <p:cNvPr id="7"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9</a:t>
            </a:r>
            <a:endParaRPr lang="en-US" sz="1400" dirty="0"/>
          </a:p>
        </p:txBody>
      </p:sp>
      <p:sp>
        <p:nvSpPr>
          <p:cNvPr id="8" name="Text 2"/>
          <p:cNvSpPr txBox="1"/>
          <p:nvPr/>
        </p:nvSpPr>
        <p:spPr>
          <a:xfrm>
            <a:off x="854475" y="1563225"/>
            <a:ext cx="31950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Главный вопрос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Фраза What’s the weather like? используется чаще всего, когда нужно быстро спросить о погоде. В ответ обычно называют состояние неба, температуру или осадки без лишних подробностей.
</a:t>
            </a:r>
            <a:endParaRPr lang="en-US" sz="1100" dirty="0"/>
          </a:p>
        </p:txBody>
      </p:sp>
      <p:sp>
        <p:nvSpPr>
          <p:cNvPr id="9" name="Text 3"/>
          <p:cNvSpPr txBox="1"/>
          <p:nvPr/>
        </p:nvSpPr>
        <p:spPr>
          <a:xfrm>
            <a:off x="5094625" y="1563225"/>
            <a:ext cx="31950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Короткие ответы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Для школьного общения подходят ответы вроде It’s sunny, It’s cold and windy или It’s raining. Они звучат естественно и позволяют не повторять весь вопрос целиком.
</a:t>
            </a:r>
            <a:endParaRPr lang="en-US" sz="1100" dirty="0"/>
          </a:p>
        </p:txBody>
      </p:sp>
      <p:sp>
        <p:nvSpPr>
          <p:cNvPr id="10" name="Text 4"/>
          <p:cNvSpPr txBox="1"/>
          <p:nvPr/>
        </p:nvSpPr>
        <p:spPr>
          <a:xfrm>
            <a:off x="854475" y="3583725"/>
            <a:ext cx="31950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Погода на завтра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Если нужно спросить о будущем, используют вопросы Is it going to rain tomorrow? и What will the weather be like on Saturday? Так удобно уточнять планы заранее.
</a:t>
            </a:r>
            <a:endParaRPr lang="en-US" sz="1100" dirty="0"/>
          </a:p>
        </p:txBody>
      </p:sp>
      <p:sp>
        <p:nvSpPr>
          <p:cNvPr id="11" name="Text 5"/>
          <p:cNvSpPr txBox="1"/>
          <p:nvPr/>
        </p:nvSpPr>
        <p:spPr>
          <a:xfrm>
            <a:off x="5094625" y="3583725"/>
            <a:ext cx="3195000" cy="11829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Прогноз в диалоге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разговоре можно услышать и ответ It’s going to be cloudy. Такие короткие фразы помогают быстро обсудить погоду перед прогулкой, поездкой или спортивным мероприятием.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BCD1C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33700" y="1393692"/>
            <a:ext cx="2192700" cy="179441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18950" y="1393714"/>
            <a:ext cx="2229900" cy="179437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307375" y="1393714"/>
            <a:ext cx="2229900" cy="179437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10</a:t>
            </a:r>
            <a:endParaRPr lang="en-US" sz="1400" dirty="0"/>
          </a:p>
        </p:txBody>
      </p:sp>
      <p:sp>
        <p:nvSpPr>
          <p:cNvPr id="9" name="Text 1"/>
          <p:cNvSpPr txBox="1"/>
          <p:nvPr/>
        </p:nvSpPr>
        <p:spPr>
          <a:xfrm>
            <a:off x="651189" y="3727900"/>
            <a:ext cx="2007300" cy="798600"/>
          </a:xfrm>
          <a:prstGeom prst="rect">
            <a:avLst/>
          </a:prstGeom>
          <a:noFill/>
          <a:ln/>
        </p:spPr>
        <p:txBody>
          <a:bodyPr wrap="square" lIns="0" tIns="0" rIns="0" bIns="0" rtlCol="0" anchor="t"/>
          <a:lstStyle/>
          <a:p>
            <a:pPr algn="l" indent="0" marL="0">
              <a:lnSpc>
                <a:spcPct val="100000"/>
              </a:lnSpc>
              <a:buNone/>
            </a:pPr>
            <a:r>
              <a:rPr lang="en-US" sz="898" dirty="0">
                <a:solidFill>
                  <a:srgbClr val="000000"/>
                </a:solidFill>
                <a:latin typeface="Arial" pitchFamily="34" charset="0"/>
                <a:ea typeface="Arial" pitchFamily="34" charset="-122"/>
                <a:cs typeface="Arial" pitchFamily="34" charset="-120"/>
              </a:rPr>
              <a:t>Два школьника смотрят в окно и сверяются с прогнозом на телефоне. На улице пасмурно, и один из них предлагает взять куртку и зонт. Они быстро решают, идти ли гулять после уроков, потому что погода может измениться к вечеру.
</a:t>
            </a:r>
            <a:endParaRPr lang="en-US" sz="898" dirty="0"/>
          </a:p>
        </p:txBody>
      </p:sp>
      <p:sp>
        <p:nvSpPr>
          <p:cNvPr id="10" name="Text 2"/>
          <p:cNvSpPr txBox="1"/>
          <p:nvPr/>
        </p:nvSpPr>
        <p:spPr>
          <a:xfrm>
            <a:off x="651190" y="3188550"/>
            <a:ext cx="20073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У окна перед выходом
</a:t>
            </a:r>
            <a:endParaRPr lang="en-US" sz="1400" dirty="0"/>
          </a:p>
        </p:txBody>
      </p:sp>
      <p:sp>
        <p:nvSpPr>
          <p:cNvPr id="11" name="Text 3"/>
          <p:cNvSpPr txBox="1"/>
          <p:nvPr/>
        </p:nvSpPr>
        <p:spPr>
          <a:xfrm>
            <a:off x="3531963" y="3727900"/>
            <a:ext cx="2007300" cy="798600"/>
          </a:xfrm>
          <a:prstGeom prst="rect">
            <a:avLst/>
          </a:prstGeom>
          <a:noFill/>
          <a:ln/>
        </p:spPr>
        <p:txBody>
          <a:bodyPr wrap="square" lIns="0" tIns="0" rIns="0" bIns="0" rtlCol="0" anchor="t"/>
          <a:lstStyle/>
          <a:p>
            <a:pPr algn="l" indent="0" marL="0">
              <a:lnSpc>
                <a:spcPct val="100000"/>
              </a:lnSpc>
              <a:buNone/>
            </a:pPr>
            <a:r>
              <a:rPr lang="en-US" sz="873" dirty="0">
                <a:solidFill>
                  <a:srgbClr val="000000"/>
                </a:solidFill>
                <a:latin typeface="Arial" pitchFamily="34" charset="0"/>
                <a:ea typeface="Arial" pitchFamily="34" charset="-122"/>
                <a:cs typeface="Arial" pitchFamily="34" charset="-120"/>
              </a:rPr>
              <a:t>Перед поездкой за город ребята проверяют, будет ли дождь и насколько сильным окажется ветер. Один из них напоминает про boots и scarf, а другой ищет forecast на завтра. Так они заранее выбирают одежду и не переживают из-за погоды.
</a:t>
            </a:r>
            <a:endParaRPr lang="en-US" sz="873" dirty="0"/>
          </a:p>
        </p:txBody>
      </p:sp>
      <p:sp>
        <p:nvSpPr>
          <p:cNvPr id="12" name="Text 4"/>
          <p:cNvSpPr txBox="1"/>
          <p:nvPr/>
        </p:nvSpPr>
        <p:spPr>
          <a:xfrm>
            <a:off x="3531963" y="3188550"/>
            <a:ext cx="2007300" cy="402000"/>
          </a:xfrm>
          <a:prstGeom prst="rect">
            <a:avLst/>
          </a:prstGeom>
          <a:noFill/>
          <a:ln/>
        </p:spPr>
        <p:txBody>
          <a:bodyPr wrap="square" lIns="0" tIns="0" rIns="0" bIns="0" rtlCol="0" anchor="ctr"/>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План на выходной
</a:t>
            </a:r>
            <a:endParaRPr lang="en-US" sz="1400" dirty="0"/>
          </a:p>
        </p:txBody>
      </p:sp>
      <p:sp>
        <p:nvSpPr>
          <p:cNvPr id="13" name="Text 5"/>
          <p:cNvSpPr txBox="1"/>
          <p:nvPr/>
        </p:nvSpPr>
        <p:spPr>
          <a:xfrm>
            <a:off x="6378718" y="3727900"/>
            <a:ext cx="2007300" cy="798600"/>
          </a:xfrm>
          <a:prstGeom prst="rect">
            <a:avLst/>
          </a:prstGeom>
          <a:noFill/>
          <a:ln/>
        </p:spPr>
        <p:txBody>
          <a:bodyPr wrap="square" lIns="0" tIns="0" rIns="0" bIns="0" rtlCol="0" anchor="t"/>
          <a:lstStyle/>
          <a:p>
            <a:pPr algn="l" indent="0" marL="0">
              <a:lnSpc>
                <a:spcPct val="100000"/>
              </a:lnSpc>
              <a:buNone/>
            </a:pPr>
            <a:r>
              <a:rPr lang="en-US" sz="898" dirty="0">
                <a:solidFill>
                  <a:srgbClr val="000000"/>
                </a:solidFill>
                <a:latin typeface="Arial" pitchFamily="34" charset="0"/>
                <a:ea typeface="Arial" pitchFamily="34" charset="-122"/>
                <a:cs typeface="Arial" pitchFamily="34" charset="-120"/>
              </a:rPr>
              <a:t>По пути в школу друзья обсуждают, что утром было прохладно, а днём станет теплее. Один говорит, что возьмёт jacket, потому что обещают облачную погоду. Другой отвечает, что umbrella тоже не помешает, если начнётся rain.
</a:t>
            </a:r>
            <a:endParaRPr lang="en-US" sz="898" dirty="0"/>
          </a:p>
        </p:txBody>
      </p:sp>
      <p:sp>
        <p:nvSpPr>
          <p:cNvPr id="14" name="Text 6"/>
          <p:cNvSpPr txBox="1"/>
          <p:nvPr/>
        </p:nvSpPr>
        <p:spPr>
          <a:xfrm>
            <a:off x="6378719" y="3188550"/>
            <a:ext cx="2007300" cy="402000"/>
          </a:xfrm>
          <a:prstGeom prst="rect">
            <a:avLst/>
          </a:prstGeom>
          <a:noFill/>
          <a:ln/>
        </p:spPr>
        <p:txBody>
          <a:bodyPr wrap="square" lIns="0" tIns="0" rIns="0" bIns="0" rtlCol="0" anchor="ctr"/>
          <a:lstStyle/>
          <a:p>
            <a:pPr algn="l" indent="0" marL="0">
              <a:lnSpc>
                <a:spcPct val="115000"/>
              </a:lnSpc>
              <a:buNone/>
            </a:pPr>
            <a:r>
              <a:rPr lang="en-US" sz="1375" b="1" dirty="0">
                <a:solidFill>
                  <a:srgbClr val="6B4D42"/>
                </a:solidFill>
                <a:latin typeface="Arial" pitchFamily="34" charset="0"/>
                <a:ea typeface="Arial" pitchFamily="34" charset="-122"/>
                <a:cs typeface="Arial" pitchFamily="34" charset="-120"/>
              </a:rPr>
              <a:t>Разговор по дороге в школу
</a:t>
            </a:r>
            <a:endParaRPr lang="en-US" sz="1375" dirty="0"/>
          </a:p>
        </p:txBody>
      </p:sp>
      <p:sp>
        <p:nvSpPr>
          <p:cNvPr id="15" name="Text 7"/>
          <p:cNvSpPr txBox="1"/>
          <p:nvPr/>
        </p:nvSpPr>
        <p:spPr>
          <a:xfrm>
            <a:off x="341550" y="258700"/>
            <a:ext cx="8377500" cy="7551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Диалог о погоде перед прогулкой или поездкой
</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Сезонная лексика помогает описывать не только погоду, но и привычную картину года в разных странах.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Летом чаще говорят о тепле и солнце, зимой — о холоде и снеге, а весной и осенью погода меняется быстрее.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Погода по сезонам в английской речи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11</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986" i="1" dirty="0">
                <a:solidFill>
                  <a:srgbClr val="6B4D42"/>
                </a:solidFill>
                <a:latin typeface="Arial" pitchFamily="34" charset="0"/>
                <a:ea typeface="Arial" pitchFamily="34" charset="-122"/>
                <a:cs typeface="Arial" pitchFamily="34" charset="-120"/>
              </a:rPr>
              <a:t>Учебная сезонная лексика по теме weather; обобщённая схема для 8 класса.
</a:t>
            </a:r>
            <a:endParaRPr lang="en-US" sz="986"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2756" y="1464015"/>
            <a:ext cx="218400" cy="1747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2712756" y="3138350"/>
            <a:ext cx="218400" cy="218400"/>
          </a:xfrm>
          <a:prstGeom prst="rect">
            <a:avLst/>
          </a:prstGeom>
        </p:spPr>
      </p:pic>
      <p:sp>
        <p:nvSpPr>
          <p:cNvPr id="6" name="Text 0"/>
          <p:cNvSpPr txBox="1"/>
          <p:nvPr/>
        </p:nvSpPr>
        <p:spPr>
          <a:xfrm>
            <a:off x="449250" y="141125"/>
            <a:ext cx="8245500" cy="879300"/>
          </a:xfrm>
          <a:prstGeom prst="rect">
            <a:avLst/>
          </a:prstGeom>
          <a:noFill/>
          <a:ln/>
        </p:spPr>
        <p:txBody>
          <a:bodyPr wrap="square" lIns="0" tIns="0" rIns="0" bIns="0" rtlCol="0" anchor="ctr"/>
          <a:lstStyle/>
          <a:p>
            <a:pPr algn="ctr" indent="0" marL="0">
              <a:lnSpc>
                <a:spcPct val="100000"/>
              </a:lnSpc>
              <a:buNone/>
            </a:pPr>
            <a:r>
              <a:rPr lang="en-US" sz="2000" b="1" dirty="0">
                <a:solidFill>
                  <a:srgbClr val="6B4D42"/>
                </a:solidFill>
                <a:latin typeface="Arial" pitchFamily="34" charset="0"/>
                <a:ea typeface="Arial" pitchFamily="34" charset="-122"/>
                <a:cs typeface="Arial" pitchFamily="34" charset="-120"/>
              </a:rPr>
              <a:t>Разница между weather и climate
</a:t>
            </a:r>
            <a:endParaRPr lang="en-US" sz="2000" dirty="0"/>
          </a:p>
        </p:txBody>
      </p:sp>
      <p:sp>
        <p:nvSpPr>
          <p:cNvPr id="7"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12</a:t>
            </a:r>
            <a:endParaRPr lang="en-US" sz="1400" dirty="0"/>
          </a:p>
        </p:txBody>
      </p:sp>
      <p:sp>
        <p:nvSpPr>
          <p:cNvPr id="8" name="Text 2"/>
          <p:cNvSpPr txBox="1"/>
          <p:nvPr/>
        </p:nvSpPr>
        <p:spPr>
          <a:xfrm>
            <a:off x="3205329" y="1479938"/>
            <a:ext cx="3151500" cy="975600"/>
          </a:xfrm>
          <a:prstGeom prst="rect">
            <a:avLst/>
          </a:prstGeom>
          <a:noFill/>
          <a:ln/>
        </p:spPr>
        <p:txBody>
          <a:bodyPr wrap="square" lIns="0" tIns="0" rIns="0" bIns="0" rtlCol="0" anchor="t"/>
          <a:lstStyle/>
          <a:p>
            <a:pPr algn="l" indent="0" marL="0">
              <a:lnSpc>
                <a:spcPct val="115000"/>
              </a:lnSpc>
              <a:buNone/>
            </a:pPr>
            <a:r>
              <a:rPr lang="en-US" sz="1352" b="1" dirty="0">
                <a:solidFill>
                  <a:srgbClr val="6B4D42"/>
                </a:solidFill>
                <a:latin typeface="Arial" pitchFamily="34" charset="0"/>
                <a:ea typeface="Arial" pitchFamily="34" charset="-122"/>
                <a:cs typeface="Arial" pitchFamily="34" charset="-120"/>
              </a:rPr>
              <a:t>Weather — текущая погода
</a:t>
            </a:r>
            <a:pPr algn="l" indent="0" marL="0">
              <a:lnSpc>
                <a:spcPct val="115000"/>
              </a:lnSpc>
              <a:buNone/>
            </a:pPr>
            <a:r>
              <a:rPr lang="en-US" sz="579"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000000"/>
                </a:solidFill>
                <a:latin typeface="Arial" pitchFamily="34" charset="0"/>
                <a:ea typeface="Arial" pitchFamily="34" charset="-122"/>
                <a:cs typeface="Arial" pitchFamily="34" charset="-120"/>
              </a:rPr>
              <a:t>Weather описывает, что происходит сейчас или в ближайшие часы: sunny, rainy, cold, windy. Это слово подходит для ежедневных наблюдений, прогноза на сегодня и коротких ответов в разговоре.
</a:t>
            </a:r>
            <a:endParaRPr lang="en-US" sz="1352" dirty="0"/>
          </a:p>
        </p:txBody>
      </p:sp>
      <p:sp>
        <p:nvSpPr>
          <p:cNvPr id="9" name="Text 3"/>
          <p:cNvSpPr txBox="1"/>
          <p:nvPr/>
        </p:nvSpPr>
        <p:spPr>
          <a:xfrm>
            <a:off x="3205329" y="3169762"/>
            <a:ext cx="3151500" cy="975600"/>
          </a:xfrm>
          <a:prstGeom prst="rect">
            <a:avLst/>
          </a:prstGeom>
          <a:noFill/>
          <a:ln/>
        </p:spPr>
        <p:txBody>
          <a:bodyPr wrap="square" lIns="0" tIns="0" rIns="0" bIns="0" rtlCol="0" anchor="t"/>
          <a:lstStyle/>
          <a:p>
            <a:pPr algn="l" indent="0" marL="0">
              <a:lnSpc>
                <a:spcPct val="115000"/>
              </a:lnSpc>
              <a:buNone/>
            </a:pPr>
            <a:r>
              <a:rPr lang="en-US" sz="1400" b="1" dirty="0">
                <a:solidFill>
                  <a:srgbClr val="6B4D42"/>
                </a:solidFill>
                <a:latin typeface="Arial" pitchFamily="34" charset="0"/>
                <a:ea typeface="Arial" pitchFamily="34" charset="-122"/>
                <a:cs typeface="Arial" pitchFamily="34" charset="-120"/>
              </a:rPr>
              <a:t>Climate — долгосрочная картина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Climate показывает средние погодные условия региона за многие годы: warm and dry, cold and snowy, mild and wet. Один дождливый день меняет weather, но не climate.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7050" y="118050"/>
            <a:ext cx="7790400" cy="1017900"/>
          </a:xfrm>
          <a:prstGeom prst="rect">
            <a:avLst/>
          </a:prstGeom>
          <a:noFill/>
          <a:ln/>
        </p:spPr>
        <p:txBody>
          <a:bodyPr wrap="square" lIns="0" tIns="0" rIns="0" bIns="0" rtlCol="0" anchor="ctr"/>
          <a:lstStyle/>
          <a:p>
            <a:pPr algn="l" indent="0" marL="0">
              <a:lnSpc>
                <a:spcPct val="90000"/>
              </a:lnSpc>
              <a:buNone/>
            </a:pPr>
            <a:r>
              <a:rPr lang="en-US" sz="2500" b="1" dirty="0">
                <a:solidFill>
                  <a:srgbClr val="6B4D42"/>
                </a:solidFill>
                <a:latin typeface="Arial" pitchFamily="34" charset="0"/>
                <a:ea typeface="Arial" pitchFamily="34" charset="-122"/>
                <a:cs typeface="Arial" pitchFamily="34" charset="-120"/>
              </a:rPr>
              <a:t>Грамматическая модель It is / There is в теме погоды
</a:t>
            </a:r>
            <a:endParaRPr lang="en-US" sz="2500" dirty="0"/>
          </a:p>
        </p:txBody>
      </p:sp>
      <p:sp>
        <p:nvSpPr>
          <p:cNvPr id="8" name="Text 1"/>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13</a:t>
            </a:r>
            <a:endParaRPr lang="en-US" sz="1400" dirty="0"/>
          </a:p>
        </p:txBody>
      </p:sp>
      <p:sp>
        <p:nvSpPr>
          <p:cNvPr id="9" name="Text 2"/>
          <p:cNvSpPr txBox="1"/>
          <p:nvPr/>
        </p:nvSpPr>
        <p:spPr>
          <a:xfrm>
            <a:off x="529948" y="1648625"/>
            <a:ext cx="2428193" cy="1017900"/>
          </a:xfrm>
          <a:prstGeom prst="rect">
            <a:avLst/>
          </a:prstGeom>
          <a:noFill/>
          <a:ln/>
        </p:spPr>
        <p:txBody>
          <a:bodyPr wrap="square" lIns="0" tIns="0" rIns="0" bIns="0" rtlCol="0" anchor="ctr"/>
          <a:lstStyle/>
          <a:p>
            <a:pPr algn="l" indent="0" marL="0">
              <a:lnSpc>
                <a:spcPct val="115000"/>
              </a:lnSpc>
              <a:buNone/>
            </a:pPr>
            <a:r>
              <a:rPr lang="en-US" sz="1080" b="1" dirty="0">
                <a:solidFill>
                  <a:srgbClr val="6B4D42"/>
                </a:solidFill>
                <a:latin typeface="Arial" pitchFamily="34" charset="0"/>
                <a:ea typeface="Arial" pitchFamily="34" charset="-122"/>
                <a:cs typeface="Arial" pitchFamily="34" charset="-120"/>
              </a:rPr>
              <a:t>Описываем состояние
</a:t>
            </a:r>
            <a:pPr algn="l" indent="0" marL="0">
              <a:lnSpc>
                <a:spcPct val="115000"/>
              </a:lnSpc>
              <a:buNone/>
            </a:pPr>
            <a:r>
              <a:rPr lang="en-US" sz="1178" dirty="0">
                <a:solidFill>
                  <a:srgbClr val="6B4D42"/>
                </a:solidFill>
                <a:latin typeface="Arial" pitchFamily="34" charset="0"/>
                <a:ea typeface="Arial" pitchFamily="34" charset="-122"/>
                <a:cs typeface="Arial" pitchFamily="34" charset="-120"/>
              </a:rPr>
              <a:t>When we describe the general weather, we usually say It is or It’s plus an adjective: It’s cold, It’s sunny, It’s warm. This is the most common school pattern.
</a:t>
            </a:r>
            <a:endParaRPr lang="en-US" sz="1080" dirty="0"/>
          </a:p>
        </p:txBody>
      </p:sp>
      <p:sp>
        <p:nvSpPr>
          <p:cNvPr id="10" name="Text 3"/>
          <p:cNvSpPr txBox="1"/>
          <p:nvPr/>
        </p:nvSpPr>
        <p:spPr>
          <a:xfrm>
            <a:off x="3381202" y="1648625"/>
            <a:ext cx="2428193" cy="987000"/>
          </a:xfrm>
          <a:prstGeom prst="rect">
            <a:avLst/>
          </a:prstGeom>
          <a:noFill/>
          <a:ln/>
        </p:spPr>
        <p:txBody>
          <a:bodyPr wrap="square" lIns="0" tIns="0" rIns="0" bIns="0" rtlCol="0" anchor="ctr"/>
          <a:lstStyle/>
          <a:p>
            <a:pPr algn="l" indent="0" marL="0">
              <a:lnSpc>
                <a:spcPct val="115000"/>
              </a:lnSpc>
              <a:buNone/>
            </a:pPr>
            <a:r>
              <a:rPr lang="en-US" sz="1100" b="1" dirty="0">
                <a:solidFill>
                  <a:srgbClr val="6B4D42"/>
                </a:solidFill>
                <a:latin typeface="Arial" pitchFamily="34" charset="0"/>
                <a:ea typeface="Arial" pitchFamily="34" charset="-122"/>
                <a:cs typeface="Arial" pitchFamily="34" charset="-120"/>
              </a:rPr>
              <a:t>Говорим о явлении
</a:t>
            </a:r>
            <a:pPr algn="l" indent="0" marL="0">
              <a:lnSpc>
                <a:spcPct val="115000"/>
              </a:lnSpc>
              <a:buNone/>
            </a:pPr>
            <a:r>
              <a:rPr lang="en-US" sz="1100" dirty="0">
                <a:solidFill>
                  <a:srgbClr val="6B4D42"/>
                </a:solidFill>
                <a:latin typeface="Arial" pitchFamily="34" charset="0"/>
                <a:ea typeface="Arial" pitchFamily="34" charset="-122"/>
                <a:cs typeface="Arial" pitchFamily="34" charset="-120"/>
              </a:rPr>
              <a:t>For rain, snow, fog, and similar phenomena, English often uses There is: There is rain, There is fog, There is snow. The sentence focuses on the presence of the phenomenon.
</a:t>
            </a:r>
            <a:endParaRPr lang="en-US" sz="1100" dirty="0"/>
          </a:p>
        </p:txBody>
      </p:sp>
      <p:sp>
        <p:nvSpPr>
          <p:cNvPr id="11" name="Text 4"/>
          <p:cNvSpPr txBox="1"/>
          <p:nvPr/>
        </p:nvSpPr>
        <p:spPr>
          <a:xfrm>
            <a:off x="530502" y="3407125"/>
            <a:ext cx="2428193" cy="987000"/>
          </a:xfrm>
          <a:prstGeom prst="rect">
            <a:avLst/>
          </a:prstGeom>
          <a:noFill/>
          <a:ln/>
        </p:spPr>
        <p:txBody>
          <a:bodyPr wrap="square" lIns="0" tIns="0" rIns="0" bIns="0" rtlCol="0" anchor="ctr"/>
          <a:lstStyle/>
          <a:p>
            <a:pPr algn="l" indent="0" marL="0">
              <a:lnSpc>
                <a:spcPct val="115000"/>
              </a:lnSpc>
              <a:buNone/>
            </a:pPr>
            <a:r>
              <a:rPr lang="en-US" sz="1100" b="1" dirty="0">
                <a:solidFill>
                  <a:srgbClr val="6B4D42"/>
                </a:solidFill>
                <a:latin typeface="Arial" pitchFamily="34" charset="0"/>
                <a:ea typeface="Arial" pitchFamily="34" charset="-122"/>
                <a:cs typeface="Arial" pitchFamily="34" charset="-120"/>
              </a:rPr>
              <a:t>Краткий ответ в разговоре
</a:t>
            </a:r>
            <a:pPr algn="l" indent="0" marL="0">
              <a:lnSpc>
                <a:spcPct val="115000"/>
              </a:lnSpc>
              <a:buNone/>
            </a:pPr>
            <a:r>
              <a:rPr lang="en-US" sz="1100" dirty="0">
                <a:solidFill>
                  <a:srgbClr val="6B4D42"/>
                </a:solidFill>
                <a:latin typeface="Arial" pitchFamily="34" charset="0"/>
                <a:ea typeface="Arial" pitchFamily="34" charset="-122"/>
                <a:cs typeface="Arial" pitchFamily="34" charset="-120"/>
              </a:rPr>
              <a:t>In everyday speech students often shorten the answer: It’s cloudy. It’s windy. The short form sounds natural and helps answer the question What’s the weather like? quickly and clearly.
</a:t>
            </a:r>
            <a:endParaRPr lang="en-US" sz="1100" dirty="0"/>
          </a:p>
        </p:txBody>
      </p:sp>
      <p:sp>
        <p:nvSpPr>
          <p:cNvPr id="12" name="Text 5"/>
          <p:cNvSpPr txBox="1"/>
          <p:nvPr/>
        </p:nvSpPr>
        <p:spPr>
          <a:xfrm>
            <a:off x="3380923" y="3407125"/>
            <a:ext cx="2428193" cy="1017900"/>
          </a:xfrm>
          <a:prstGeom prst="rect">
            <a:avLst/>
          </a:prstGeom>
          <a:noFill/>
          <a:ln/>
        </p:spPr>
        <p:txBody>
          <a:bodyPr wrap="square" lIns="0" tIns="0" rIns="0" bIns="0" rtlCol="0" anchor="ctr"/>
          <a:lstStyle/>
          <a:p>
            <a:pPr algn="l" indent="0" marL="0">
              <a:lnSpc>
                <a:spcPct val="115000"/>
              </a:lnSpc>
              <a:buNone/>
            </a:pPr>
            <a:r>
              <a:rPr lang="en-US" sz="1080" b="1" dirty="0">
                <a:solidFill>
                  <a:srgbClr val="6B4D42"/>
                </a:solidFill>
                <a:latin typeface="Arial" pitchFamily="34" charset="0"/>
                <a:ea typeface="Arial" pitchFamily="34" charset="-122"/>
                <a:cs typeface="Arial" pitchFamily="34" charset="-120"/>
              </a:rPr>
              <a:t>Не смешиваем модели
</a:t>
            </a:r>
            <a:pPr algn="l" indent="0" marL="0">
              <a:lnSpc>
                <a:spcPct val="115000"/>
              </a:lnSpc>
              <a:buNone/>
            </a:pPr>
            <a:r>
              <a:rPr lang="en-US" sz="1178" dirty="0">
                <a:solidFill>
                  <a:srgbClr val="6B4D42"/>
                </a:solidFill>
                <a:latin typeface="Arial" pitchFamily="34" charset="0"/>
                <a:ea typeface="Arial" pitchFamily="34" charset="-122"/>
                <a:cs typeface="Arial" pitchFamily="34" charset="-120"/>
              </a:rPr>
              <a:t>It is usually describes the condition, while There is points to a thing or event in the environment. Knowing this difference helps avoid unnatural sentences in tests and dialogues.
</a:t>
            </a:r>
            <a:endParaRPr lang="en-US" sz="10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7900" y="1326850"/>
            <a:ext cx="5226300" cy="2882151"/>
          </a:xfrm>
          <a:prstGeom prst="rect">
            <a:avLst/>
          </a:prstGeom>
        </p:spPr>
      </p:pic>
      <p:sp>
        <p:nvSpPr>
          <p:cNvPr id="3" name="Text 0"/>
          <p:cNvSpPr txBox="1"/>
          <p:nvPr/>
        </p:nvSpPr>
        <p:spPr>
          <a:xfrm>
            <a:off x="297900" y="280225"/>
            <a:ext cx="8658300" cy="617700"/>
          </a:xfrm>
          <a:prstGeom prst="rect">
            <a:avLst/>
          </a:prstGeom>
          <a:noFill/>
          <a:ln/>
        </p:spPr>
        <p:txBody>
          <a:bodyPr wrap="square" lIns="0" tIns="0" rIns="0" bIns="0" rtlCol="0" anchor="t"/>
          <a:lstStyle/>
          <a:p>
            <a:pPr algn="l" indent="0" marL="0">
              <a:lnSpc>
                <a:spcPct val="120000"/>
              </a:lnSpc>
              <a:buNone/>
            </a:pPr>
            <a:r>
              <a:rPr lang="en-US" sz="2332" b="1" dirty="0">
                <a:solidFill>
                  <a:srgbClr val="6B4D42"/>
                </a:solidFill>
                <a:latin typeface="Arial" pitchFamily="34" charset="0"/>
                <a:ea typeface="Arial" pitchFamily="34" charset="-122"/>
                <a:cs typeface="Arial" pitchFamily="34" charset="-120"/>
              </a:rPr>
              <a:t>Полезные выражения для прогноза и сообщений о погоде
</a:t>
            </a:r>
            <a:endParaRPr lang="en-US" sz="2332" dirty="0"/>
          </a:p>
        </p:txBody>
      </p:sp>
      <p:sp>
        <p:nvSpPr>
          <p:cNvPr id="4" name="Text 1"/>
          <p:cNvSpPr txBox="1"/>
          <p:nvPr/>
        </p:nvSpPr>
        <p:spPr>
          <a:xfrm>
            <a:off x="5823275" y="897927"/>
            <a:ext cx="2993400" cy="3455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Короткие фразы из прогнозов помогают понять, что будет происходить с погодой в ближайшее время.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В прогнозах часто встречаются will, may, chance и expected: они помогают говорить о будущем и возможной смене погоды.
</a:t>
            </a:r>
            <a:endParaRPr lang="en-US" sz="1200" dirty="0"/>
          </a:p>
        </p:txBody>
      </p:sp>
      <p:sp>
        <p:nvSpPr>
          <p:cNvPr id="5" name="Text 2"/>
          <p:cNvSpPr txBox="1"/>
          <p:nvPr/>
        </p:nvSpPr>
        <p:spPr>
          <a:xfrm>
            <a:off x="297900" y="4637900"/>
            <a:ext cx="4409700" cy="184800"/>
          </a:xfrm>
          <a:prstGeom prst="rect">
            <a:avLst/>
          </a:prstGeom>
          <a:noFill/>
          <a:ln/>
        </p:spPr>
        <p:txBody>
          <a:bodyPr wrap="square" lIns="0" tIns="0" rIns="0" bIns="0" rtlCol="0" anchor="t"/>
          <a:lstStyle/>
          <a:p>
            <a:pPr algn="l" indent="0" marL="0">
              <a:lnSpc>
                <a:spcPct val="150041"/>
              </a:lnSpc>
              <a:buNone/>
            </a:pPr>
            <a:r>
              <a:rPr lang="en-US" sz="969" dirty="0">
                <a:solidFill>
                  <a:srgbClr val="6B4D42"/>
                </a:solidFill>
                <a:latin typeface="Arial" pitchFamily="34" charset="0"/>
                <a:ea typeface="Arial" pitchFamily="34" charset="-122"/>
                <a:cs typeface="Arial" pitchFamily="34" charset="-120"/>
              </a:rPr>
              <a:t>Язык английских прогнозов погоды; школьная лексика для 8 класса.
</a:t>
            </a:r>
            <a:endParaRPr lang="en-US" sz="969" dirty="0"/>
          </a:p>
        </p:txBody>
      </p:sp>
      <p:sp>
        <p:nvSpPr>
          <p:cNvPr id="6" name="Text 3"/>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14</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609300" y="105875"/>
            <a:ext cx="7798500" cy="1015800"/>
          </a:xfrm>
          <a:prstGeom prst="rect">
            <a:avLst/>
          </a:prstGeom>
          <a:noFill/>
          <a:ln/>
        </p:spPr>
        <p:txBody>
          <a:bodyPr wrap="square" lIns="0" tIns="0" rIns="0" bIns="0" rtlCol="0" anchor="ctr"/>
          <a:lstStyle/>
          <a:p>
            <a:pPr algn="ctr" indent="0" marL="0">
              <a:lnSpc>
                <a:spcPct val="100000"/>
              </a:lnSpc>
              <a:buNone/>
            </a:pPr>
            <a:r>
              <a:rPr lang="en-US" sz="2500" b="1" dirty="0">
                <a:solidFill>
                  <a:srgbClr val="6B4D42"/>
                </a:solidFill>
                <a:latin typeface="Arial" pitchFamily="34" charset="0"/>
                <a:ea typeface="Arial" pitchFamily="34" charset="-122"/>
                <a:cs typeface="Arial" pitchFamily="34" charset="-120"/>
              </a:rPr>
              <a:t>Типичные ошибки русскоязычных учащихся
</a:t>
            </a:r>
            <a:endParaRPr lang="en-US" sz="2500" dirty="0"/>
          </a:p>
        </p:txBody>
      </p:sp>
      <p:sp>
        <p:nvSpPr>
          <p:cNvPr id="7" name="Text 1"/>
          <p:cNvSpPr txBox="1"/>
          <p:nvPr/>
        </p:nvSpPr>
        <p:spPr>
          <a:xfrm>
            <a:off x="784500" y="1266325"/>
            <a:ext cx="3086400" cy="10158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Дословный перевод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Фраза On the street is cold звучит неестественно. В английском чаще говорят It is cold outside, потому что для погоды используют безличную конструкцию, а не прямой перевод с русского.
</a:t>
            </a:r>
            <a:endParaRPr lang="en-US" sz="1100" dirty="0"/>
          </a:p>
        </p:txBody>
      </p:sp>
      <p:sp>
        <p:nvSpPr>
          <p:cNvPr id="8" name="Text 2"/>
          <p:cNvSpPr txBox="1"/>
          <p:nvPr/>
        </p:nvSpPr>
        <p:spPr>
          <a:xfrm>
            <a:off x="5158475" y="1907175"/>
            <a:ext cx="3086400" cy="10158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Неправильные сочетания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Выражение very rainy day без контекста звучит неудачно. Обычно говорят It is raining hard или It is a rainy day, если нужно описать сам день, а не процесс дождя.
</a:t>
            </a:r>
            <a:endParaRPr lang="en-US" sz="1100" dirty="0"/>
          </a:p>
        </p:txBody>
      </p:sp>
      <p:sp>
        <p:nvSpPr>
          <p:cNvPr id="9" name="Text 3"/>
          <p:cNvSpPr txBox="1"/>
          <p:nvPr/>
        </p:nvSpPr>
        <p:spPr>
          <a:xfrm>
            <a:off x="784500" y="3115975"/>
            <a:ext cx="3086400" cy="10158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Weather и climate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Эти слова нельзя считать полными синонимами. Weather относится к сегодняшней или ближайшей погоде, а climate — к средним условиям в регионе за долгий период.
</a:t>
            </a:r>
            <a:endParaRPr lang="en-US" sz="1100" dirty="0"/>
          </a:p>
        </p:txBody>
      </p:sp>
      <p:sp>
        <p:nvSpPr>
          <p:cNvPr id="10" name="Text 4"/>
          <p:cNvSpPr txBox="1"/>
          <p:nvPr/>
        </p:nvSpPr>
        <p:spPr>
          <a:xfrm>
            <a:off x="5158475" y="3808075"/>
            <a:ext cx="3086400" cy="10158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Слишком длинные ответы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теме погоды английский предпочитает короткие модели. Вместо длинных и тяжёлых фраз лучше использовать It’s windy, There is fog или краткий ответ с температурой.
</a:t>
            </a:r>
            <a:endParaRPr lang="en-US" sz="1100" dirty="0"/>
          </a:p>
        </p:txBody>
      </p:sp>
      <p:sp>
        <p:nvSpPr>
          <p:cNvPr id="11" name="Text 5"/>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15</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58057" y="1235475"/>
            <a:ext cx="4444185" cy="3234300"/>
          </a:xfrm>
          <a:prstGeom prst="rect">
            <a:avLst/>
          </a:prstGeom>
        </p:spPr>
      </p:pic>
      <p:sp>
        <p:nvSpPr>
          <p:cNvPr id="3" name="Text 0"/>
          <p:cNvSpPr txBox="1"/>
          <p:nvPr/>
        </p:nvSpPr>
        <p:spPr>
          <a:xfrm>
            <a:off x="237650" y="1461250"/>
            <a:ext cx="3787200" cy="24864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В учебных заданиях слова о погоде часто появляются вместе с числительными, днями недели и простыми временными указателями.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Чаще всего встречаются слова о температуре и небе, потому что они нужны для коротких описаний и ответов по теме.
</a:t>
            </a:r>
            <a:endParaRPr lang="en-US" sz="1200" dirty="0"/>
          </a:p>
        </p:txBody>
      </p:sp>
      <p:sp>
        <p:nvSpPr>
          <p:cNvPr id="4" name="Text 1"/>
          <p:cNvSpPr txBox="1"/>
          <p:nvPr/>
        </p:nvSpPr>
        <p:spPr>
          <a:xfrm>
            <a:off x="1024955" y="247125"/>
            <a:ext cx="7094100" cy="569400"/>
          </a:xfrm>
          <a:prstGeom prst="rect">
            <a:avLst/>
          </a:prstGeom>
          <a:noFill/>
          <a:ln/>
        </p:spPr>
        <p:txBody>
          <a:bodyPr wrap="square" lIns="0" tIns="0" rIns="0" bIns="0" rtlCol="0" anchor="ctr"/>
          <a:lstStyle/>
          <a:p>
            <a:pPr algn="ctr" indent="0" marL="0">
              <a:lnSpc>
                <a:spcPct val="100000"/>
              </a:lnSpc>
              <a:buNone/>
            </a:pPr>
            <a:r>
              <a:rPr lang="en-US" sz="2241" b="1" dirty="0">
                <a:solidFill>
                  <a:srgbClr val="6B4D42"/>
                </a:solidFill>
                <a:latin typeface="Arial" pitchFamily="34" charset="0"/>
                <a:ea typeface="Arial" pitchFamily="34" charset="-122"/>
                <a:cs typeface="Arial" pitchFamily="34" charset="-120"/>
              </a:rPr>
              <a:t>Какие слова о погоде чаще встречаются в учебных текстах
</a:t>
            </a:r>
            <a:endParaRPr lang="en-US" sz="2241"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16</a:t>
            </a:r>
            <a:endParaRPr lang="en-US" sz="1400" dirty="0"/>
          </a:p>
        </p:txBody>
      </p:sp>
      <p:sp>
        <p:nvSpPr>
          <p:cNvPr id="6" name="Text 3"/>
          <p:cNvSpPr txBox="1"/>
          <p:nvPr/>
        </p:nvSpPr>
        <p:spPr>
          <a:xfrm>
            <a:off x="4415625" y="4797275"/>
            <a:ext cx="4562100" cy="184800"/>
          </a:xfrm>
          <a:prstGeom prst="rect">
            <a:avLst/>
          </a:prstGeom>
          <a:noFill/>
          <a:ln/>
        </p:spPr>
        <p:txBody>
          <a:bodyPr wrap="square" lIns="0" tIns="0" rIns="0" bIns="0" rtlCol="0" anchor="ctr"/>
          <a:lstStyle/>
          <a:p>
            <a:pPr algn="r" indent="0" marL="0">
              <a:lnSpc>
                <a:spcPct val="100000"/>
              </a:lnSpc>
              <a:buNone/>
            </a:pPr>
            <a:r>
              <a:rPr lang="en-US" sz="1000" i="1" dirty="0">
                <a:solidFill>
                  <a:srgbClr val="6B4D42"/>
                </a:solidFill>
                <a:latin typeface="Arial" pitchFamily="34" charset="0"/>
                <a:ea typeface="Arial" pitchFamily="34" charset="-122"/>
                <a:cs typeface="Arial" pitchFamily="34" charset="-120"/>
              </a:rPr>
              <a:t>Обобщение типовой школьной лексики по теме weather для 8 класса.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61537" y="1553798"/>
            <a:ext cx="435600" cy="348480"/>
          </a:xfrm>
          <a:prstGeom prst="rect">
            <a:avLst/>
          </a:prstGeom>
        </p:spPr>
      </p:pic>
      <p:pic>
        <p:nvPicPr>
          <p:cNvPr id="4" name="Image 2" descr="preencoded.png">    </p:cNvPr>
          <p:cNvPicPr>
            <a:picLocks noChangeAspect="1"/>
          </p:cNvPicPr>
          <p:nvPr/>
        </p:nvPicPr>
        <p:blipFill>
          <a:blip r:embed="rId3"/>
          <a:stretch>
            <a:fillRect/>
          </a:stretch>
        </p:blipFill>
        <p:spPr>
          <a:xfrm>
            <a:off x="5952150" y="2621013"/>
            <a:ext cx="420300" cy="420300"/>
          </a:xfrm>
          <a:prstGeom prst="rect">
            <a:avLst/>
          </a:prstGeom>
        </p:spPr>
      </p:pic>
      <p:pic>
        <p:nvPicPr>
          <p:cNvPr id="5" name="Image 3" descr="preencoded.png">    </p:cNvPr>
          <p:cNvPicPr>
            <a:picLocks noChangeAspect="1"/>
          </p:cNvPicPr>
          <p:nvPr/>
        </p:nvPicPr>
        <p:blipFill>
          <a:blip r:embed="rId4"/>
          <a:stretch>
            <a:fillRect/>
          </a:stretch>
        </p:blipFill>
        <p:spPr>
          <a:xfrm>
            <a:off x="8161400" y="2637563"/>
            <a:ext cx="435600" cy="387200"/>
          </a:xfrm>
          <a:prstGeom prst="rect">
            <a:avLst/>
          </a:prstGeom>
        </p:spPr>
      </p:pic>
      <p:pic>
        <p:nvPicPr>
          <p:cNvPr id="6" name="Image 4" descr="preencoded.png">    </p:cNvPr>
          <p:cNvPicPr>
            <a:picLocks noChangeAspect="1"/>
          </p:cNvPicPr>
          <p:nvPr/>
        </p:nvPicPr>
        <p:blipFill>
          <a:blip r:embed="rId5"/>
          <a:stretch>
            <a:fillRect/>
          </a:stretch>
        </p:blipFill>
        <p:spPr>
          <a:xfrm>
            <a:off x="7069187" y="3731838"/>
            <a:ext cx="420300" cy="4203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62131" y="2020683"/>
            <a:ext cx="218400" cy="19413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62131" y="967090"/>
            <a:ext cx="218400" cy="17472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62131" y="3074926"/>
            <a:ext cx="218400" cy="2184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362131" y="4152097"/>
            <a:ext cx="218400" cy="218400"/>
          </a:xfrm>
          <a:prstGeom prst="rect">
            <a:avLst/>
          </a:prstGeom>
        </p:spPr>
      </p:pic>
      <p:sp>
        <p:nvSpPr>
          <p:cNvPr id="15" name="Text 0"/>
          <p:cNvSpPr txBox="1"/>
          <p:nvPr/>
        </p:nvSpPr>
        <p:spPr>
          <a:xfrm>
            <a:off x="449250" y="141125"/>
            <a:ext cx="8245500" cy="573000"/>
          </a:xfrm>
          <a:prstGeom prst="rect">
            <a:avLst/>
          </a:prstGeom>
          <a:noFill/>
          <a:ln/>
        </p:spPr>
        <p:txBody>
          <a:bodyPr wrap="square" lIns="0" tIns="0" rIns="0" bIns="0" rtlCol="0" anchor="ctr"/>
          <a:lstStyle/>
          <a:p>
            <a:pPr algn="ctr" indent="0" marL="0">
              <a:lnSpc>
                <a:spcPct val="100000"/>
              </a:lnSpc>
              <a:buNone/>
            </a:pPr>
            <a:r>
              <a:rPr lang="en-US" sz="2000" b="1" dirty="0">
                <a:solidFill>
                  <a:srgbClr val="6B4D42"/>
                </a:solidFill>
                <a:latin typeface="Arial" pitchFamily="34" charset="0"/>
                <a:ea typeface="Arial" pitchFamily="34" charset="-122"/>
                <a:cs typeface="Arial" pitchFamily="34" charset="-120"/>
              </a:rPr>
              <a:t>Погода в англоязычных странах и повседневном общении
</a:t>
            </a:r>
            <a:endParaRPr lang="en-US" sz="2000" dirty="0"/>
          </a:p>
        </p:txBody>
      </p:sp>
      <p:sp>
        <p:nvSpPr>
          <p:cNvPr id="16" name="Text 1"/>
          <p:cNvSpPr txBox="1"/>
          <p:nvPr/>
        </p:nvSpPr>
        <p:spPr>
          <a:xfrm>
            <a:off x="842625" y="2050361"/>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Бытовое общение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Погоду обсуждают дома, по пути в школу и перед поездкой. Эта тема помогает быстро договориться об одежде, времени выхода и планах на день без сложных объяснений.
</a:t>
            </a:r>
            <a:endParaRPr lang="en-US" sz="1500" dirty="0"/>
          </a:p>
        </p:txBody>
      </p:sp>
      <p:sp>
        <p:nvSpPr>
          <p:cNvPr id="17" name="Text 2"/>
          <p:cNvSpPr txBox="1"/>
          <p:nvPr/>
        </p:nvSpPr>
        <p:spPr>
          <a:xfrm>
            <a:off x="842625" y="981342"/>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Начало разговора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В английской речи погода часто служит безопасной темой для первого контакта. Фразы вроде Nice weather today, isn’t it? помогают начать беседу в школе, магазине или на улице.
</a:t>
            </a:r>
            <a:endParaRPr lang="en-US" sz="1500" dirty="0"/>
          </a:p>
        </p:txBody>
      </p:sp>
      <p:sp>
        <p:nvSpPr>
          <p:cNvPr id="18" name="Text 3"/>
          <p:cNvSpPr txBox="1"/>
          <p:nvPr/>
        </p:nvSpPr>
        <p:spPr>
          <a:xfrm>
            <a:off x="842650" y="3107950"/>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Короткие реплики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Expressions such as Looks like rain. or It’s getting colder. are short and natural. They do not need a long explanation and are often enough in casual conversation.
</a:t>
            </a:r>
            <a:endParaRPr lang="en-US" sz="1500" dirty="0"/>
          </a:p>
        </p:txBody>
      </p:sp>
      <p:sp>
        <p:nvSpPr>
          <p:cNvPr id="19" name="Text 4"/>
          <p:cNvSpPr txBox="1"/>
          <p:nvPr/>
        </p:nvSpPr>
        <p:spPr>
          <a:xfrm>
            <a:off x="842625" y="4188567"/>
            <a:ext cx="4287300" cy="803100"/>
          </a:xfrm>
          <a:prstGeom prst="rect">
            <a:avLst/>
          </a:prstGeom>
          <a:noFill/>
          <a:ln/>
        </p:spPr>
        <p:txBody>
          <a:bodyPr wrap="square" lIns="0" tIns="0" rIns="0" bIns="0" rtlCol="0" anchor="t"/>
          <a:lstStyle/>
          <a:p>
            <a:pPr algn="l" indent="0" marL="0">
              <a:lnSpc>
                <a:spcPct val="115000"/>
              </a:lnSpc>
              <a:buNone/>
            </a:pPr>
            <a:r>
              <a:rPr lang="en-US" sz="1500" b="1" dirty="0">
                <a:solidFill>
                  <a:srgbClr val="6B4D42"/>
                </a:solidFill>
                <a:latin typeface="Arial" pitchFamily="34" charset="0"/>
                <a:ea typeface="Arial" pitchFamily="34" charset="-122"/>
                <a:cs typeface="Arial" pitchFamily="34" charset="-120"/>
              </a:rPr>
              <a:t>Уместный ответ
</a:t>
            </a:r>
            <a:pPr algn="l" indent="0" marL="0">
              <a:lnSpc>
                <a:spcPct val="115000"/>
              </a:lnSpc>
              <a:buNone/>
            </a:pPr>
            <a:r>
              <a:rPr lang="en-US" sz="600" b="1" dirty="0">
                <a:solidFill>
                  <a:srgbClr val="6B4D42"/>
                </a:solidFill>
                <a:latin typeface="Arial" pitchFamily="34" charset="0"/>
                <a:ea typeface="Arial" pitchFamily="34" charset="-122"/>
                <a:cs typeface="Arial" pitchFamily="34" charset="-120"/>
              </a:rPr>
              <a:t>
</a:t>
            </a:r>
            <a:pPr algn="l" indent="0" marL="0">
              <a:lnSpc>
                <a:spcPct val="115000"/>
              </a:lnSpc>
              <a:buNone/>
            </a:pPr>
            <a:r>
              <a:rPr lang="en-US" sz="1050" dirty="0">
                <a:solidFill>
                  <a:srgbClr val="000000"/>
                </a:solidFill>
                <a:latin typeface="Arial" pitchFamily="34" charset="0"/>
                <a:ea typeface="Arial" pitchFamily="34" charset="-122"/>
                <a:cs typeface="Arial" pitchFamily="34" charset="-120"/>
              </a:rPr>
              <a:t>Важно не только понимать фразу, но и отвечать по ситуации. Подходят короткие реакции: Yes, it is. / I think so. / It may rain later. Такие ответы звучат естественно.
</a:t>
            </a:r>
            <a:endParaRPr lang="en-US" sz="1500" dirty="0"/>
          </a:p>
        </p:txBody>
      </p:sp>
      <p:sp>
        <p:nvSpPr>
          <p:cNvPr id="20" name="Text 5"/>
          <p:cNvSpPr txBox="1"/>
          <p:nvPr/>
        </p:nvSpPr>
        <p:spPr>
          <a:xfrm>
            <a:off x="86103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17</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1551" y="1345875"/>
            <a:ext cx="8212397" cy="3334500"/>
          </a:xfrm>
          <a:prstGeom prst="rect">
            <a:avLst/>
          </a:prstGeom>
        </p:spPr>
      </p:pic>
      <p:sp>
        <p:nvSpPr>
          <p:cNvPr id="3" name="Text 0"/>
          <p:cNvSpPr txBox="1"/>
          <p:nvPr/>
        </p:nvSpPr>
        <p:spPr>
          <a:xfrm>
            <a:off x="471500" y="933150"/>
            <a:ext cx="8212500" cy="296100"/>
          </a:xfrm>
          <a:prstGeom prst="rect">
            <a:avLst/>
          </a:prstGeom>
          <a:noFill/>
          <a:ln/>
        </p:spPr>
        <p:txBody>
          <a:bodyPr wrap="square" lIns="0" tIns="0" rIns="0" bIns="0" rtlCol="0" anchor="ctr"/>
          <a:lstStyle/>
          <a:p>
            <a:pPr algn="l" indent="0" marL="0">
              <a:lnSpc>
                <a:spcPct val="150041"/>
              </a:lnSpc>
              <a:buNone/>
            </a:pPr>
            <a:r>
              <a:rPr lang="en-US" sz="1200" dirty="0">
                <a:solidFill>
                  <a:srgbClr val="000000"/>
                </a:solidFill>
                <a:latin typeface="Arial" pitchFamily="34" charset="0"/>
                <a:ea typeface="Arial" pitchFamily="34" charset="-122"/>
                <a:cs typeface="Arial" pitchFamily="34" charset="-120"/>
              </a:rPr>
              <a:t>Школьная модель устного ответа по теме weather
</a:t>
            </a:r>
            <a:endParaRPr lang="en-US" sz="1200" dirty="0"/>
          </a:p>
        </p:txBody>
      </p:sp>
      <p:sp>
        <p:nvSpPr>
          <p:cNvPr id="4" name="Text 1"/>
          <p:cNvSpPr txBox="1"/>
          <p:nvPr/>
        </p:nvSpPr>
        <p:spPr>
          <a:xfrm>
            <a:off x="471500" y="247125"/>
            <a:ext cx="8212500" cy="5694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Как составить короткий ответ о погоде на уроке
</a:t>
            </a:r>
            <a:endParaRPr lang="en-US" sz="2500" dirty="0"/>
          </a:p>
        </p:txBody>
      </p:sp>
      <p:sp>
        <p:nvSpPr>
          <p:cNvPr id="5" name="Text 2"/>
          <p:cNvSpPr txBox="1"/>
          <p:nvPr/>
        </p:nvSpPr>
        <p:spPr>
          <a:xfrm>
            <a:off x="-90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18</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0" y="4822700"/>
            <a:ext cx="534600" cy="715800"/>
          </a:xfrm>
          <a:prstGeom prst="rect">
            <a:avLst/>
          </a:prstGeom>
          <a:noFill/>
          <a:ln/>
        </p:spPr>
        <p:txBody>
          <a:bodyPr wrap="square" lIns="0" tIns="0" rIns="0" bIns="0" rtlCol="0" anchor="t"/>
          <a:lstStyle/>
          <a:p>
            <a:pPr algn="ctr" indent="0" marL="0">
              <a:lnSpc>
                <a:spcPct val="100000"/>
              </a:lnSpc>
              <a:buNone/>
            </a:pPr>
            <a:r>
              <a:rPr lang="en-US" sz="1400" b="1" dirty="0">
                <a:solidFill>
                  <a:srgbClr val="6B4D42"/>
                </a:solidFill>
                <a:latin typeface="Arial" pitchFamily="34" charset="0"/>
                <a:ea typeface="Arial" pitchFamily="34" charset="-122"/>
                <a:cs typeface="Arial" pitchFamily="34" charset="-120"/>
              </a:rPr>
              <a:t>19</a:t>
            </a:r>
            <a:endParaRPr lang="en-US" sz="1400" dirty="0"/>
          </a:p>
        </p:txBody>
      </p:sp>
      <p:sp>
        <p:nvSpPr>
          <p:cNvPr id="8" name="Text 1"/>
          <p:cNvSpPr txBox="1"/>
          <p:nvPr/>
        </p:nvSpPr>
        <p:spPr>
          <a:xfrm>
            <a:off x="423300" y="301350"/>
            <a:ext cx="4383300" cy="1015800"/>
          </a:xfrm>
          <a:prstGeom prst="rect">
            <a:avLst/>
          </a:prstGeom>
          <a:noFill/>
          <a:ln/>
        </p:spPr>
        <p:txBody>
          <a:bodyPr wrap="square" lIns="0" tIns="0" rIns="0" bIns="0" rtlCol="0" anchor="ctr"/>
          <a:lstStyle/>
          <a:p>
            <a:pPr algn="l" indent="0" marL="0">
              <a:lnSpc>
                <a:spcPct val="100000"/>
              </a:lnSpc>
              <a:buNone/>
            </a:pPr>
            <a:r>
              <a:rPr lang="en-US" sz="2500" b="1" dirty="0">
                <a:solidFill>
                  <a:srgbClr val="6B4D42"/>
                </a:solidFill>
                <a:latin typeface="Arial" pitchFamily="34" charset="0"/>
                <a:ea typeface="Arial" pitchFamily="34" charset="-122"/>
                <a:cs typeface="Arial" pitchFamily="34" charset="-120"/>
              </a:rPr>
              <a:t>Мини-текст о погоде как образец для чтения и пересказа
</a:t>
            </a:r>
            <a:endParaRPr lang="en-US" sz="2500" dirty="0"/>
          </a:p>
        </p:txBody>
      </p:sp>
      <p:sp>
        <p:nvSpPr>
          <p:cNvPr id="9" name="Text 2"/>
          <p:cNvSpPr txBox="1"/>
          <p:nvPr/>
        </p:nvSpPr>
        <p:spPr>
          <a:xfrm>
            <a:off x="644700" y="1421056"/>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Понимаем общую картину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In the text, the weather is described as cool and cloudy, so students can quickly identify the main state of the day before moving to details about wind, sunshine, and temperature.
</a:t>
            </a:r>
            <a:endParaRPr lang="en-US" sz="1200" dirty="0"/>
          </a:p>
        </p:txBody>
      </p:sp>
      <p:sp>
        <p:nvSpPr>
          <p:cNvPr id="10" name="Text 3"/>
          <p:cNvSpPr txBox="1"/>
          <p:nvPr/>
        </p:nvSpPr>
        <p:spPr>
          <a:xfrm>
            <a:off x="644700" y="2592854"/>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Следим за изменениями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The sentence about the morning and later sunshine shows that weather can change during the day. This helps learners use time words such as in the morning and later more naturally.
</a:t>
            </a:r>
            <a:endParaRPr lang="en-US" sz="1200" dirty="0"/>
          </a:p>
        </p:txBody>
      </p:sp>
      <p:sp>
        <p:nvSpPr>
          <p:cNvPr id="11" name="Text 4"/>
          <p:cNvSpPr txBox="1"/>
          <p:nvPr/>
        </p:nvSpPr>
        <p:spPr>
          <a:xfrm>
            <a:off x="644700" y="3764667"/>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Замечаем полезную лексику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Words like jacket, umbrella, windy, cloudy, and degrees are common in school texts. They are useful because they appear in both reading exercises and short oral answers.
</a:t>
            </a:r>
            <a:endParaRPr lang="en-US" sz="1200" dirty="0"/>
          </a:p>
        </p:txBody>
      </p:sp>
      <p:sp>
        <p:nvSpPr>
          <p:cNvPr id="12" name="Text 5"/>
          <p:cNvSpPr txBox="1"/>
          <p:nvPr/>
        </p:nvSpPr>
        <p:spPr>
          <a:xfrm>
            <a:off x="4926000" y="1978167"/>
            <a:ext cx="3523200" cy="1015800"/>
          </a:xfrm>
          <a:prstGeom prst="rect">
            <a:avLst/>
          </a:prstGeom>
          <a:noFill/>
          <a:ln/>
        </p:spPr>
        <p:txBody>
          <a:bodyPr wrap="square" lIns="0" tIns="0" rIns="0" bIns="0" rtlCol="0" anchor="ctr"/>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Готовимся к пересказу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A good retelling can be very short: today it is cool and cloudy, in the morning it was windy, and people wear jackets. This keeps the main facts without unnecessary details.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ECD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86450" y="1258750"/>
            <a:ext cx="6589200" cy="3223500"/>
          </a:xfrm>
          <a:prstGeom prst="rect">
            <a:avLst/>
          </a:prstGeom>
          <a:noFill/>
          <a:ln/>
        </p:spPr>
        <p:txBody>
          <a:bodyPr wrap="square" lIns="0" tIns="0" rIns="0" bIns="0" rtlCol="0" anchor="t"/>
          <a:lstStyle/>
          <a:p>
            <a:pPr algn="l" indent="0" marL="0">
              <a:lnSpc>
                <a:spcPct val="100000"/>
              </a:lnSpc>
              <a:buNone/>
            </a:pPr>
            <a:r>
              <a:rPr lang="en-US" sz="3200" b="1" dirty="0">
                <a:solidFill>
                  <a:srgbClr val="6B4D42"/>
                </a:solidFill>
                <a:latin typeface="Arial" pitchFamily="34" charset="0"/>
                <a:ea typeface="Arial" pitchFamily="34" charset="-122"/>
                <a:cs typeface="Arial" pitchFamily="34" charset="-120"/>
              </a:rPr>
              <a:t>Weather: что нужно уметь после темы
</a:t>
            </a:r>
            <a:pPr algn="l" indent="0" marL="0">
              <a:lnSpc>
                <a:spcPct val="10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00000"/>
              </a:lnSpc>
              <a:buNone/>
            </a:pPr>
            <a:r>
              <a:rPr lang="en-US" sz="1500" dirty="0">
                <a:solidFill>
                  <a:srgbClr val="000000"/>
                </a:solidFill>
                <a:latin typeface="Arial" pitchFamily="34" charset="0"/>
                <a:ea typeface="Arial" pitchFamily="34" charset="-122"/>
                <a:cs typeface="Arial" pitchFamily="34" charset="-120"/>
              </a:rPr>
              <a:t>После этой темы ученик 8 класса умеет назвать погоду, понять простой прогноз и ответить коротко и естественно. Главные модели — It is… There is… It will be…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2026-05-31T06:16:29Z</dcterms:created>
  <dcterms:modified xsi:type="dcterms:W3CDTF">2026-05-31T06:16:29Z</dcterms:modified>
</cp:coreProperties>
</file>