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1"/>
            <a:ext cx="9144000" cy="51792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3500" y="4209700"/>
            <a:ext cx="38379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19598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ДНК к эволюции: как возникает и сохраняется разнообразие.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Закономерности изменчивости: от ДНК до эволюции
</a:t>
            </a:r>
            <a:endParaRPr lang="en-US" sz="247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9675" y="1015627"/>
            <a:ext cx="3713400" cy="3107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1959850"/>
            <a:ext cx="3580500" cy="18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 объясняет, почему особи одного вида не одинаковы и как популяции меняются во времени.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изменчивость — ключ к разнообразию жизни
</a:t>
            </a:r>
            <a:endParaRPr lang="en-US" sz="2479" dirty="0"/>
          </a:p>
        </p:txBody>
      </p:sp>
      <p:sp>
        <p:nvSpPr>
          <p:cNvPr id="8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773550" y="722800"/>
            <a:ext cx="7596900" cy="5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изменчивости и её виды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3052060" y="1522675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Наследуемые изменения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изменчивость передаётся через ДНК и сохраняется в потомстве. Она связана с мутациями и рекомбинацией, поэтому может становиться материалом для эволюционных изменений.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747325" y="1522675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изменчивостью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 — это различия между особями одного вида и между поколениями. Она затрагивает строение, функции и поведение организмов, формируя разнообразие внутри популяций.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5370789" y="1522675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под влиянием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Ненаследственная изменчивость возникает под влиянием условий среды в ходе развития. Она меняет фенотип, но обычно не затрагивает генетическую основу и не передаётся потомкам.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7712053" y="1482850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важны закономерности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эволюции важны не случайные отклонения сами по себе, а повторяемость их появления, распределения и сохранения. Именно закономерности изменчивости позволяют описывать направление отбора.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773500" y="775075"/>
            <a:ext cx="56346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генотипа и фенотипа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1302616" y="1493196"/>
            <a:ext cx="3801193" cy="9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Потенциал признаков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 задаёт набор возможных признаков, но не всегда определяет их окончательный вид. Один и тот же генотип может проявляться по-разному в разных условиях развития.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942212" y="2501894"/>
            <a:ext cx="3801193" cy="9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Проявление в среде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Фенотип формируется как результат взаимодействия наследственности и среды. Поэтому рост, масса тела или окраска могут изменяться без изменения набора генов.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440819" y="3510594"/>
            <a:ext cx="3801193" cy="9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сочетания факторов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признаки полигенны: на них влияют сразу несколько генов и внешние факторы. Из-за этого границы между вариантами часто размыты, а значения распределены постепенно.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55375" y="1619868"/>
            <a:ext cx="1420500" cy="12401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5900" y="1497561"/>
            <a:ext cx="1891500" cy="138352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59250" y="1497070"/>
            <a:ext cx="1891500" cy="13632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081775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в копии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клетке происходит ошибка копирования ДНК, и в гене появляется новый вариант. Иногда это незаметно, иногда нарушает синтез белка, а иногда создаёт полезное свойство, например устойчивость к антибиотику у бактерий.
</a:t>
            </a:r>
            <a:endParaRPr lang="en-US" sz="895" dirty="0"/>
          </a:p>
        </p:txBody>
      </p:sp>
      <p:sp>
        <p:nvSpPr>
          <p:cNvPr id="11" name="Text 2"/>
          <p:cNvSpPr txBox="1"/>
          <p:nvPr/>
        </p:nvSpPr>
        <p:spPr>
          <a:xfrm>
            <a:off x="3845038" y="3170099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Изменённый признак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животного меняется окраска шерсти, потому что мутация затронула участок, отвечающий за пигмент. Так появляются редкие формы, включая альбинизм, который ярко показывает, как изменение одного гена влияет на внешний вид.
</a:t>
            </a:r>
            <a:endParaRPr lang="en-US" sz="895" dirty="0"/>
          </a:p>
        </p:txBody>
      </p:sp>
      <p:sp>
        <p:nvSpPr>
          <p:cNvPr id="12" name="Text 3"/>
          <p:cNvSpPr txBox="1"/>
          <p:nvPr/>
        </p:nvSpPr>
        <p:spPr>
          <a:xfrm>
            <a:off x="6547050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Перестройка хромосом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Хромосома перестраивается, и наследственный материал переносится в новое сочетание. Такие изменения могут быть вредными, но именно они иногда открывают путь к новым признакам и помогают популяции адаптироваться к условиям среды.
</a:t>
            </a:r>
            <a:endParaRPr lang="en-US" sz="895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о появлении новых вариантов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87600" y="724175"/>
            <a:ext cx="61572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3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мутации дают разные последствия
</a:t>
            </a:r>
            <a:endParaRPr lang="en-US" sz="2236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00433" y="1509413"/>
            <a:ext cx="4258382" cy="8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без эффекта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Мутация в кодирующем участке может изменить белок прямо, но не всегда заметно для организма. Если замена не меняет аминокислоту или затрагивает несущественный участок, фенотип остаётся прежним.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000433" y="2432813"/>
            <a:ext cx="4258382" cy="8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Ослабление или преимущество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мутация нарушает важный ген или его регуляцию, признак ослабевает или исчезает. Но в другой среде та же особенность может оказаться выгодной и повысить выживание организма.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1000433" y="3356213"/>
            <a:ext cx="4258382" cy="8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решает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тип мутации имеет разный результат в разных условиях. Значение определяют место в геноме, работа гена и среда, в которой проявляется признак.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773500" y="775075"/>
            <a:ext cx="71886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Рекомбинация и комбинативная изменчивость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864679" y="1461195"/>
            <a:ext cx="3742163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Кроссинговер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кроссинговера гомологичные хромосомы обмениваются участками. В результате у потомков появляются новые комбинации аллелей, хотя сами гены уже существовали в популяции.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1431330" y="2506211"/>
            <a:ext cx="3742163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Случайное распределение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мейозе хромосомы расходятся независимо, и каждая гамета получает свой набор. Это резко увеличивает число возможных сочетаний признаков ещё до встречи половых клеток.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773503" y="3551199"/>
            <a:ext cx="3577594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Уникальность потомства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Случайное оплодотворение объединяет две разные гаметы, создавая уникальный генотип. Благодаря этому даже у близких родственников набор признаков не совпадает полностью.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0438" y="1648250"/>
            <a:ext cx="922425" cy="1054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23240" y="1679217"/>
            <a:ext cx="1116300" cy="992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88655" y="1679217"/>
            <a:ext cx="1116300" cy="9922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254077" y="1679217"/>
            <a:ext cx="1116300" cy="99226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механизмы эпигенетики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77350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28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Метилирование
</a:t>
            </a:r>
            <a:pPr algn="ctr" indent="0" marL="0">
              <a:lnSpc>
                <a:spcPct val="115000"/>
              </a:lnSpc>
              <a:buNone/>
            </a:pPr>
            <a:r>
              <a:rPr lang="en-US" sz="70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Метилирование ДНК может снижать активность генов, не меняя их последовательность. Такой механизм помогает клеткам по-разному «настраивать» работу одинакового генома в процессе развития.
</a:t>
            </a:r>
            <a:endParaRPr lang="en-US" sz="828" dirty="0"/>
          </a:p>
        </p:txBody>
      </p:sp>
      <p:sp>
        <p:nvSpPr>
          <p:cNvPr id="12" name="Text 3"/>
          <p:cNvSpPr txBox="1"/>
          <p:nvPr/>
        </p:nvSpPr>
        <p:spPr>
          <a:xfrm>
            <a:off x="312325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67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Хроматин
</a:t>
            </a:r>
            <a:pPr algn="ctr" indent="0" marL="0">
              <a:lnSpc>
                <a:spcPct val="115000"/>
              </a:lnSpc>
              <a:buNone/>
            </a:pPr>
            <a:r>
              <a:rPr lang="en-US" sz="73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29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 упаковке хроматина влияют на доступность генов для считывания. Если участок ДНК становится более открытым, ген активнее работает; если плотнее упакован — подавляется.
</a:t>
            </a:r>
            <a:endParaRPr lang="en-US" sz="867" dirty="0"/>
          </a:p>
        </p:txBody>
      </p:sp>
      <p:sp>
        <p:nvSpPr>
          <p:cNvPr id="13" name="Text 4"/>
          <p:cNvSpPr txBox="1"/>
          <p:nvPr/>
        </p:nvSpPr>
        <p:spPr>
          <a:xfrm>
            <a:off x="518865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28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память
</a:t>
            </a:r>
            <a:pPr algn="ctr" indent="0" marL="0">
              <a:lnSpc>
                <a:spcPct val="115000"/>
              </a:lnSpc>
              <a:buNone/>
            </a:pPr>
            <a:r>
              <a:rPr lang="en-US" sz="70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сохраняют информацию о том, какие гены должны быть включены или выключены. Эта память особенно важна при специализации тканей, когда из одного генома формируются разные типы клеток.
</a:t>
            </a:r>
            <a:endParaRPr lang="en-US" sz="828" dirty="0"/>
          </a:p>
        </p:txBody>
      </p:sp>
      <p:sp>
        <p:nvSpPr>
          <p:cNvPr id="14" name="Text 5"/>
          <p:cNvSpPr txBox="1"/>
          <p:nvPr/>
        </p:nvSpPr>
        <p:spPr>
          <a:xfrm>
            <a:off x="7254075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3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функции
</a:t>
            </a:r>
            <a:pPr algn="ctr" indent="0" marL="0">
              <a:lnSpc>
                <a:spcPct val="115000"/>
              </a:lnSpc>
              <a:buNone/>
            </a:pPr>
            <a:r>
              <a:rPr lang="en-US" sz="7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геном может давать нервную, мышечную или эпителиальную клетку. Различие определяется не набором генов, а тем, какие из них активны в конкретный момент развития.
</a:t>
            </a:r>
            <a:endParaRPr lang="en-US" sz="83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" y="3216582"/>
            <a:ext cx="9144000" cy="15448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550" y="722800"/>
            <a:ext cx="7596900" cy="5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среды в проявлении признаков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3808900" y="1524275"/>
            <a:ext cx="17541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примеры видны каждый день: загар у человека, сезонная смена окраски у животных, различие формы листьев у растений. Во всех случаях один генотип даёт разные фенотипы.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094550" y="1524275"/>
            <a:ext cx="17541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условия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Питание, температура и освещённость влияют на скорость роста, окраску и развитие органов. Эти факторы не создают новый ген, но меняют то, как уже имеющийся признак проявляется.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517050" y="1524275"/>
            <a:ext cx="18099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организма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Фенотип можно представить как результат реакции организма на среду. Чем сильнее влияние условий, тем заметнее отклонения, хотя наследственная основа остаётся прежней.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Реакционная норма: пределы изменчивости
</a:t>
            </a:r>
            <a:endParaRPr lang="en-US" sz="2689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разных признаков генетический диапазон проявления заметно отличается.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признак зависит от среды, тем шире его реакционная норма.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схема, условные значения для иллюстрации понятия реакционной нормы
</a:t>
            </a:r>
            <a:endParaRPr lang="en-US" sz="68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773500" y="775075"/>
            <a:ext cx="56346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Дискретные и количественные признаки
</a:t>
            </a:r>
            <a:endParaRPr lang="en-US" sz="2173" dirty="0"/>
          </a:p>
        </p:txBody>
      </p:sp>
      <p:sp>
        <p:nvSpPr>
          <p:cNvPr id="9" name="Text 2"/>
          <p:cNvSpPr txBox="1"/>
          <p:nvPr/>
        </p:nvSpPr>
        <p:spPr>
          <a:xfrm>
            <a:off x="1302616" y="1493196"/>
            <a:ext cx="3801193" cy="9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Чёткие категории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этого типа складываются в отдельные группы: либо есть группа крови, либо нет; либо есть рога, либо нет. Такие признаки удобно фиксировать и сравнивать между особями.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942212" y="2501894"/>
            <a:ext cx="3801193" cy="9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Непрерывный ряд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Количественные признаки изменяются постепенно и образуют ряд значений. Рост, масса, число семян или размер листа редко разделяются на строгие классы, потому что зависят от множества факторов.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440819" y="3510594"/>
            <a:ext cx="3801193" cy="9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в анализе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понимания наследования важно различать сами отклонения и их частоту. В биологии значимы повторяемые закономерности распределения признаков, а не единичные необычные случаи.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87600" y="724175"/>
            <a:ext cx="6157200" cy="6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Полигенная модель наследования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996950" y="1468675"/>
            <a:ext cx="4142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малых вкладов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Полигенный признак формируется не одним геном, а совокупностью нескольких локусов. Каждый аллель добавляет небольшой вклад, поэтому итоговый фенотип меняется плавно, а не скачком.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996950" y="2239400"/>
            <a:ext cx="4142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результат одновременно влияет среда: питание, условия роста, освещённость, температура и другие факторы. Поэтому одинаковый генотип может проявляться по-разному у разных организмов.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996950" y="3010125"/>
            <a:ext cx="4142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Широкое распределение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генов участвует в признаке, тем шире спектр возможных значений. Именно так распределяются рост человека, цвет кожи, артериальное давление и урожайность культур.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996950" y="3780850"/>
            <a:ext cx="4142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модель важна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Полигенная модель объясняет, почему многие признаки нельзя свести к простому «да» или «нет». Она показывает связь наследственности, вариативности и непрерывного разнообразия в популяции.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285006"/>
            <a:ext cx="3377400" cy="10777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равновесия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783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теории и реальной популяции помогает увидеть, действует ли на неё эволюция.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условия соблюдены, частоты аллелей сохраняются; любое отклонение указывает на действие эволюционных факторов.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83075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Харди—Вайнберга, школьный курс популяционной генетики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2988" y="1350456"/>
            <a:ext cx="1988152" cy="19570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52105" y="1350493"/>
            <a:ext cx="1900538" cy="189311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72905" y="1350493"/>
            <a:ext cx="1900538" cy="189311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978594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33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в действии
</a:t>
            </a:r>
            <a:pPr algn="ctr" indent="0" marL="0">
              <a:lnSpc>
                <a:spcPct val="115000"/>
              </a:lnSpc>
              <a:buNone/>
            </a:pPr>
            <a:r>
              <a:rPr lang="en-US" sz="73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37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поле, где долго применяли один и тот же инсектицид, выживают немногие особи с устойчивым вариантом гена. Их потомки встречаются чаще, и через несколько поколений популяция меняется заметно.
</a:t>
            </a:r>
            <a:endParaRPr lang="en-US" sz="833" dirty="0"/>
          </a:p>
        </p:txBody>
      </p:sp>
      <p:sp>
        <p:nvSpPr>
          <p:cNvPr id="11" name="Text 2"/>
          <p:cNvSpPr txBox="1"/>
          <p:nvPr/>
        </p:nvSpPr>
        <p:spPr>
          <a:xfrm>
            <a:off x="3772502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Окраска и среда
</a:t>
            </a:r>
            <a:pPr algn="ctr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597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загрязнённых городских районах отбор может поддерживать более тёмную окраску, если она помогает лучше маскироваться или выживать. Полезный вариант постепенно становится преобладающим в популяции.
</a:t>
            </a:r>
            <a:endParaRPr lang="en-US" sz="781" dirty="0"/>
          </a:p>
        </p:txBody>
      </p:sp>
      <p:sp>
        <p:nvSpPr>
          <p:cNvPr id="12" name="Text 3"/>
          <p:cNvSpPr txBox="1"/>
          <p:nvPr/>
        </p:nvSpPr>
        <p:spPr>
          <a:xfrm>
            <a:off x="6393302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5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к стрессу
</a:t>
            </a:r>
            <a:pPr algn="ctr" indent="0" marL="0">
              <a:lnSpc>
                <a:spcPct val="115000"/>
              </a:lnSpc>
              <a:buNone/>
            </a:pPr>
            <a:r>
              <a:rPr lang="en-US" sz="75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52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засухе или холоде сохраняются растения и животные, у которых признаки лучше подходят к стрессу. Так отбор не просто отбрасывает слабые варианты, а перестраивает весь спектр признаков.
</a:t>
            </a:r>
            <a:endParaRPr lang="en-US" sz="852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действия отбора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773550" y="722800"/>
            <a:ext cx="7596900" cy="5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дрейфа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4331768" y="1522675"/>
            <a:ext cx="15420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основателя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новая популяция возникает от нескольких особей, в ней сохраняется лишь часть исходного разнообразия. Это эффект основателя, который сразу задаёт узкий генетический набор.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438068" y="1522675"/>
            <a:ext cx="15420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Случайные сдвиги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маленькой группе частоты аллелей меняются не по «плану», а из-за случайности. Иногда редкий вариант закрепляется, хотя он не даёт преимущества; иногда полезный аллель исчезает.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7283068" y="1522675"/>
            <a:ext cx="15420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Бутылочное горлышко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резкого сокращения численности выживают немногие особи, и будущая популяция наследует их ограниченное разнообразие. Такой «бутылочный горлышко» повышает уязвимость к новым изменениям среды.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40330"/>
            <a:ext cx="609300" cy="4874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6412" y="2278623"/>
            <a:ext cx="503475" cy="575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90450" y="2960900"/>
            <a:ext cx="575400" cy="575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73500" y="3676355"/>
            <a:ext cx="609300" cy="48744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механизмы обмена генами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496555" y="1677300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особей между популяциями приносит новые аллели и делает генофонд более разнообразным. Это особенно заметно там, где группы долго существовали изолированно.
</a:t>
            </a:r>
            <a:endParaRPr lang="en-US" sz="722" dirty="0"/>
          </a:p>
        </p:txBody>
      </p:sp>
      <p:sp>
        <p:nvSpPr>
          <p:cNvPr id="11" name="Text 3"/>
          <p:cNvSpPr txBox="1"/>
          <p:nvPr/>
        </p:nvSpPr>
        <p:spPr>
          <a:xfrm>
            <a:off x="1496555" y="2359579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Скрещивание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скрещивании между популяциями гены свободно переходят в новое сочетание. Такой обмен сглаживает различия и уменьшает риск потери редких наследственных вариантов.
</a:t>
            </a:r>
            <a:endParaRPr lang="en-US" sz="722" dirty="0"/>
          </a:p>
        </p:txBody>
      </p:sp>
      <p:sp>
        <p:nvSpPr>
          <p:cNvPr id="12" name="Text 4"/>
          <p:cNvSpPr txBox="1"/>
          <p:nvPr/>
        </p:nvSpPr>
        <p:spPr>
          <a:xfrm>
            <a:off x="1496555" y="3041855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пыльцы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растений поток генов часто связан с переносом пыльцы ветром, насекомыми или водой. Один успешный перенос может изменить наследственный состав целого участка.
</a:t>
            </a:r>
            <a:endParaRPr lang="en-US" sz="722" dirty="0"/>
          </a:p>
        </p:txBody>
      </p:sp>
      <p:sp>
        <p:nvSpPr>
          <p:cNvPr id="13" name="Text 5"/>
          <p:cNvSpPr txBox="1"/>
          <p:nvPr/>
        </p:nvSpPr>
        <p:spPr>
          <a:xfrm>
            <a:off x="1496555" y="3713327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животных обмен генами происходит через расселение, сезонные перемещения и смешение групп. Даже несколько особей способны заметно повлиять на частоты аллелей.
</a:t>
            </a:r>
            <a:endParaRPr lang="en-US" sz="7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1393300"/>
            <a:ext cx="51843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10980" dirty="0"/>
          </a:p>
        </p:txBody>
      </p:sp>
      <p:sp>
        <p:nvSpPr>
          <p:cNvPr id="6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73500" y="3265725"/>
            <a:ext cx="51843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альтернативных варианта одного гена могут сохраняться в популяции, если их преимущества зависят от условий.
</a:t>
            </a:r>
            <a:endParaRPr lang="en-US" sz="1887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1393300"/>
            <a:ext cx="22542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 2 разных аллеля одного гена могут сохраняться в популяции, если их преимущества зависят от условий. Так поддерживается генетическое разнообразие.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6108656" y="3867900"/>
            <a:ext cx="22542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балансирующего отбора и гетерозиготности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773500" y="775075"/>
            <a:ext cx="71886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человек направляет изменчивость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864679" y="1461195"/>
            <a:ext cx="3742163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нужных вариантов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использует уже имеющуюся наследственную изменчивость: человек отбирает особей с нужными признаками и закрепляет их в потомстве. Так менялись формы собак, размеры зёрен и урожайность культур.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1431330" y="2506211"/>
            <a:ext cx="3742163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Доместикация видов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Доместикация превратила дикие виды в сельскохозяйственные и домашние формы. У капусты, кукурузы и пшеницы отбор усилил крупноплодность, удобство выращивания и разнообразие форм.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773503" y="3551199"/>
            <a:ext cx="3577594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 наследственность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отбор не создаёт признаки из ничего, а направляет уже существующую вариабельность. Поэтому успех селекции зависит от исходного генетического разнообразия породы или сорта.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распределения признака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сравниваются две группы признака: у одной разброс меньше, у другой больше. Это помогает увидеть различие в однородности, даже если средние значения похожи.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разброс, тем больше изменчивость в группе; поэтому одних средних значений недостаточно для биологического сравнения.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для иллюстрации разброса признака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3050" y="25567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 начинается в ДНК, усиливается при рекомбинации и проявляется через среду. Её сохраняют наследование, отбор и дрейф, а измерение помогает увидеть, как меняются популяции и адаптации.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37025" y="1329500"/>
            <a:ext cx="56700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2026-07-25T22:50:19Z</dcterms:created>
  <dcterms:modified xsi:type="dcterms:W3CDTF">2026-07-25T22:50:19Z</dcterms:modified>
</cp:coreProperties>
</file>