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5" y="676044"/>
            <a:ext cx="3746844" cy="3271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формируются языки и как они влияют на этносы и государства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складывается исторически и меняется вместе с расселением, контактами и властью.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24435" y="4313567"/>
            <a:ext cx="3826649" cy="215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776" y="1577007"/>
            <a:ext cx="3115094" cy="27865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90548" y="1576187"/>
            <a:ext cx="3884426" cy="27881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отражает культурное пространство территории и историю заселения: его «границы» нередко не совпадают с природными. В мире более 7000 языков, но их распространение очень неравномерно. Язык помогает выделять группы и удерживать общую память.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82588"/>
            <a:ext cx="8426450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как географическое и историческое явление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Языки вырастают из древних праязыков: со временем они распадаются на ветви и расходятся в разных регионах. На траекторию развития влияют изоляция и новые условия жизни.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440113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Ключевую роль играют переселения и смешение населения, а также длительные контакты между соседями. В результате меняются произношение, словарь и грамматика, хотя изменения идут не одновременно.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521450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чаще всего обновляется быстрее: новые слова приходят через обмен и заимствования. Письменность, школа, книги и медиа закрепляют одну из форм речи как литературную норму.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пути формирования языков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2059642"/>
            <a:ext cx="8426400" cy="25707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455750"/>
            <a:ext cx="84264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описывает типичный путь: от территориальных различий к кодификации и масштабному распространению через институты.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 местного говора к общенациональному языку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4336" y="1577373"/>
            <a:ext cx="3115094" cy="297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377439"/>
            <a:ext cx="2262505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9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Диалекты: «карта» местной речи
</a:t>
            </a:r>
            <a:pPr algn="l" indent="0" marL="0">
              <a:lnSpc>
                <a:spcPct val="100000"/>
              </a:lnSpc>
              <a:buNone/>
            </a:pPr>
            <a:r>
              <a:rPr lang="en-US" sz="9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Диалекты отражают территориальные различия в произношении, словоупотреблении и устойчивых выражениях. Они помогают людям узнавать «своих» и сохраняют особенности повседневной культуры, даже когда меняются поколения.
</a:t>
            </a:r>
            <a:endParaRPr lang="en-US" sz="1469" dirty="0"/>
          </a:p>
        </p:txBody>
      </p:sp>
      <p:sp>
        <p:nvSpPr>
          <p:cNvPr id="9" name="Text 2"/>
          <p:cNvSpPr txBox="1"/>
          <p:nvPr/>
        </p:nvSpPr>
        <p:spPr>
          <a:xfrm>
            <a:off x="6309995" y="2377439"/>
            <a:ext cx="2262505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Литературная норма: общий стандарт
</a:t>
            </a:r>
            <a:pPr algn="l" indent="0" marL="0">
              <a:lnSpc>
                <a:spcPct val="100000"/>
              </a:lnSpc>
              <a:buNone/>
            </a:pPr>
            <a:r>
              <a:rPr lang="en-US" sz="8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Литературная норма обеспечивает взаимопонимание между регионами и становится опорой образования, официальных документов и печати. Когда в стране долго сосуществуют разные говоры (например, в Италии и Германии), стандарты формируются постепенно.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Диалекты, говоры и литературная норма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382587"/>
            <a:ext cx="3603626" cy="43797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Письменность и развитие первых государств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4861560" y="7198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Письменность позволила фиксировать законы, налоги, торговые сделки, религиозные тексты и распоряжения правителей. Благодаря этому управлять стало проще, а решения — проверяемее.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861560" y="22057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Древнем Египте, Междуречье и Китае письменные системы поддерживали работу с большими территориями и разнородным населением. Если язык администрации становился общим, ускорялись бюрократия и сбор средств в центр.
</a:t>
            </a:r>
            <a:endParaRPr lang="en-US" sz="1184" dirty="0"/>
          </a:p>
        </p:txBody>
      </p:sp>
      <p:sp>
        <p:nvSpPr>
          <p:cNvPr id="10" name="Text 4"/>
          <p:cNvSpPr txBox="1"/>
          <p:nvPr/>
        </p:nvSpPr>
        <p:spPr>
          <a:xfrm>
            <a:off x="4861560" y="36916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усиливало преемственность между поколениями: нормы и тексты сохранялись дольше устной традиции. Так укреплялась историческая память общества и поддерживалась стабильность управления.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9951" y="1698210"/>
            <a:ext cx="3690871" cy="275187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17561" y="1698211"/>
            <a:ext cx="3908988" cy="1741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язык связывает людей в общность: через общение, память, пространство, культуру и образовательные практики.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не всегда «создаёт» этнос автоматически, но заметно усиливает принадлежность к единой общности и поддерживает её устойчивость.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717561" y="3681788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из содержания курса и общеязыковедческих принципов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Признаки, по которым язык способствует образованию этноса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Контакты между народами ведут к двуязычию и появлению заимствованных слов. Иногда возникают пиджины и креольские языки, когда группы длительно взаимодействуют в общих сферах жизни.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440113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заметно смешение в пограничных районах, портовых городах, торговых центрах и на маршрутах миграций. Там каждый новый контакт добавляет элементы словаря и способов говорить.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521450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оставляет лингвистические следы: арабский язык повлиял на испанский, тюркские языки оставили заметный след в русском, а французский значительно повлиял на английский словарь. Это отражает торговлю, завоевания и культурный обмен.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Языковые контакты и смешение народов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497" y="1817264"/>
            <a:ext cx="3848230" cy="26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8775" y="1838326"/>
            <a:ext cx="3908988" cy="1532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Заимствования показывают направления культурного влияния: через ремесло, морскую торговлю, дипломатические контакты и научные переводы слова «переносят» новые реалии.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наибольший объём связан с торговлей и культурными контактами: именно там язык быстрее всего реагирует на новые предметы, технологии и идеи.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8775" y="3772603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Сводное объяснение по сферам происхождения (точные проценты зависят от эпохи и региона; диаграмма — относительная, не статистическая).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источники заимствований в языке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1258" y="1572760"/>
            <a:ext cx="3873967" cy="318543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1877376"/>
            <a:ext cx="3437864" cy="11145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Священные тексты часто закрепляли высокий статус определённого языка и помогали его распространению на больших территориях. Религиозные школы, переводы и богослужение создавали единое культурное пространство, где нормы повторялись веками.
</a:t>
            </a:r>
            <a:endParaRPr lang="en-US" sz="1253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3530495"/>
            <a:ext cx="3437864" cy="11145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Европе такой ролью долго выступал латинский язык, в исламском мире — арабский, а у восточных славян — церковнославянский. Письменная традиция сохраняла язык текстов и тем самым удерживала языковое единство в общинах.
</a:t>
            </a:r>
            <a:endParaRPr lang="en-US" sz="1313" dirty="0"/>
          </a:p>
        </p:txBody>
      </p:sp>
      <p:sp>
        <p:nvSpPr>
          <p:cNvPr id="8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Религия как фактор языкового объединения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Государственный язык делает работу ключевых институтов предсказуемой: судов, армии, налоговой системы, переписи и органов власти. На нем легче оформлять решения, регламенты и официальные обращения граждан.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5788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жители разных регионов одинаково читают и понимают документы, снижаются ошибки и затраты на разъяснения. Это повышает участие людей в политической жизни страны и доверие к решениям государства.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многоязычных государствах единый административный язык может стать символом общности и «правил игры». Но при чрезмерном давлении он способен усиливать напряжение и сопротивление меньшинств.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788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государства во многом определяется тем, как языковая политика сочетает управленческое единство и уважение к региональной специфике: поддержку перевода, доступность услуг и понятные гарантии прав.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Государственный язык и управление территорией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497" y="1817264"/>
            <a:ext cx="3848230" cy="26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8775" y="1838326"/>
            <a:ext cx="3908988" cy="1532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практике эффективность зависит от качества программы и подготовки учителей: сильные двуязычные модели часто дают преимущество даже при сложном языковом окружении.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общий тренд: там, где язык класса понятен ученикам, выше понимание и вовлеченность; однако точность выводов требует конкретной статистики.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8775" y="3772603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Демонстрационная шкала для сопоставления подходов; без привязки к отдельному исследованию, 2026 год.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обучения и успешность школьного образования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2922070"/>
            <a:ext cx="2018853" cy="1710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9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1800-е годы: кодификация норм
</a:t>
            </a:r>
            <a:pPr algn="l" indent="0" marL="0">
              <a:lnSpc>
                <a:spcPct val="100000"/>
              </a:lnSpc>
              <a:buNone/>
            </a:pPr>
            <a:r>
              <a:rPr lang="en-US" sz="992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XIX веке разворачиваются работы по кодификации грамматики, орфографии и словаря. Национальные движения стремятся закрепить «правильную» речь, чтобы язык стал опорой культурной самостоятельности.
</a:t>
            </a:r>
            <a:endParaRPr lang="en-US" sz="1389" dirty="0"/>
          </a:p>
        </p:txBody>
      </p:sp>
      <p:sp>
        <p:nvSpPr>
          <p:cNvPr id="8" name="Text 2"/>
          <p:cNvSpPr txBox="1"/>
          <p:nvPr/>
        </p:nvSpPr>
        <p:spPr>
          <a:xfrm>
            <a:off x="2487312" y="2922070"/>
            <a:ext cx="2018853" cy="1710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7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Середина века: литература и образование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962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Чехи, финны, норвежцы и другие народы усиливают собственную литературу, учебники и научные тексты. Стандартизированный язык помогает расширять грамотность и поддерживать общую историческую память.
</a:t>
            </a:r>
            <a:endParaRPr lang="en-US" sz="1347" dirty="0"/>
          </a:p>
        </p:txBody>
      </p:sp>
      <p:sp>
        <p:nvSpPr>
          <p:cNvPr id="9" name="Text 3"/>
          <p:cNvSpPr txBox="1"/>
          <p:nvPr/>
        </p:nvSpPr>
        <p:spPr>
          <a:xfrm>
            <a:off x="4632519" y="2922070"/>
            <a:ext cx="2018853" cy="1710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половина века: школа, пресса и печать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школу, прессу и печать единая литературная норма становится привычной для широкой аудитории. Язык все заметнее превращается в признак нации и средство политической мобилизации.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Стандартизация языка и национальные движения XIX века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2059642"/>
            <a:ext cx="8426400" cy="25707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455750"/>
            <a:ext cx="84264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Схематичная цепочка из основных механизмов, описывающих переход от повседневной коммуникации к политическим требованиям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язык становится ресурсом национального самоосознания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775" y="1900828"/>
            <a:ext cx="542225" cy="4337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4831" y="1900827"/>
            <a:ext cx="542227" cy="4337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0889" y="1846604"/>
            <a:ext cx="542227" cy="54222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18961" y="1900827"/>
            <a:ext cx="542227" cy="43378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Многоязычные государства: преимущества и сложности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2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разнообразие
</a:t>
            </a:r>
            <a:pPr algn="l" indent="0" marL="0">
              <a:lnSpc>
                <a:spcPct val="100000"/>
              </a:lnSpc>
              <a:buNone/>
            </a:pPr>
            <a:r>
              <a:rPr lang="en-US" sz="1028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Признание нескольких языков поддерживает местные традиции и позволяет людям сохранять идентичность. Это делает культурную жизнь богаче и помогает развивать международные контакты без полного «растворения» различий.
</a:t>
            </a:r>
            <a:endParaRPr lang="en-US" sz="1542" dirty="0"/>
          </a:p>
        </p:txBody>
      </p:sp>
      <p:sp>
        <p:nvSpPr>
          <p:cNvPr id="10" name="Text 3"/>
          <p:cNvSpPr txBox="1"/>
          <p:nvPr/>
        </p:nvSpPr>
        <p:spPr>
          <a:xfrm>
            <a:off x="2511559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3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Равный доступ к услугам
</a:t>
            </a:r>
            <a:pPr algn="l" indent="0" marL="0">
              <a:lnSpc>
                <a:spcPct val="100000"/>
              </a:lnSpc>
              <a:buNone/>
            </a:pPr>
            <a:r>
              <a:rPr lang="en-US" sz="1042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судов, образования и администрации требует четких процедур: кто и как получает помощь на понятном языке. При удачном распределении полномочий снижаются барьеры и растет доверие к институтам.
</a:t>
            </a:r>
            <a:endParaRPr lang="en-US" sz="1563" dirty="0"/>
          </a:p>
        </p:txBody>
      </p:sp>
      <p:sp>
        <p:nvSpPr>
          <p:cNvPr id="11" name="Text 4"/>
          <p:cNvSpPr txBox="1"/>
          <p:nvPr/>
        </p:nvSpPr>
        <p:spPr>
          <a:xfrm>
            <a:off x="4664345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5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Сложности управления и права
</a:t>
            </a:r>
            <a:pPr algn="l" indent="0" marL="0">
              <a:lnSpc>
                <a:spcPct val="100000"/>
              </a:lnSpc>
              <a:buNone/>
            </a:pPr>
            <a:r>
              <a:rPr lang="en-US" sz="103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Многоязычие усложняет подготовку документов, обучение персонала и качество переводов. Если правила размыты, языковая проблема может стать поводом для споров о равноправии и справедливости.
</a:t>
            </a:r>
            <a:endParaRPr lang="en-US" sz="1545" dirty="0"/>
          </a:p>
        </p:txBody>
      </p:sp>
      <p:sp>
        <p:nvSpPr>
          <p:cNvPr id="12" name="Text 5"/>
          <p:cNvSpPr txBox="1"/>
          <p:nvPr/>
        </p:nvSpPr>
        <p:spPr>
          <a:xfrm>
            <a:off x="6817129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6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Нормы взаимодействия центра и регионов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Успешная модель обычно опирается на признание нескольких языков и прозрачные правила взаимодействия. Важно сочетать единство государства с возможностью учитывать региональные особенности в повседневной практике.
</a:t>
            </a:r>
            <a:endParaRPr lang="en-US" sz="140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6963" y="2728778"/>
            <a:ext cx="1990076" cy="19403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86953" y="1535430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выбранный курс в отношении языков может усиливать централизацию и образование общих норм — либо порождать споры о правах и статусах.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782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Языковая политика способна ускорять государственное строительство через общие нормы, но без учета прав населения она же может вызвать конфликты и устойчивые разногласия.
</a:t>
            </a:r>
            <a:endParaRPr lang="en-US" sz="1194" dirty="0"/>
          </a:p>
        </p:txBody>
      </p:sp>
      <p:sp>
        <p:nvSpPr>
          <p:cNvPr id="6" name="Text 1"/>
          <p:cNvSpPr txBox="1"/>
          <p:nvPr/>
        </p:nvSpPr>
        <p:spPr>
          <a:xfrm>
            <a:off x="4944317" y="1535430"/>
            <a:ext cx="3840909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исторических сведений из учебных курсов и справочных материалов; 2026 год.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примеры языковой политики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1258" y="1572760"/>
            <a:ext cx="3873967" cy="318543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1877376"/>
            <a:ext cx="3437864" cy="11145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словах, пословицах, устойчивых выражениях и фольклоре сохраняются представления о труде, природе, семье и способах общения между людьми. Многие формулы переживают смену поколений и остаются понятными «внутри» сообщества.
</a:t>
            </a:r>
            <a:endParaRPr lang="en-US" sz="1323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3530495"/>
            <a:ext cx="3437864" cy="11145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Топонимы отражают историю заселения территорий, а личные имена и этнонимы фиксируют давние культурные связи. Даже исчезнувшие слова часто продолжают существовать в следах языка и помогают восстанавливать прошлое.
</a:t>
            </a:r>
            <a:endParaRPr lang="en-US" sz="1364" dirty="0"/>
          </a:p>
        </p:txBody>
      </p:sp>
      <p:sp>
        <p:nvSpPr>
          <p:cNvPr id="8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язык сохраняет память народа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497" y="1817264"/>
            <a:ext cx="3848230" cy="26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8775" y="1838326"/>
            <a:ext cx="3908988" cy="1532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Решающее значение имеет связка «передача в семье + обучение + публичная видимость»: без нее даже престижный язык может ослабнуть.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Суммарно высокие значения по обучению и школьной поддержке повышают жизнеспособность. Низкая оценка по миграционному давлению показывает риск сокращения повседневного употребления.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8775" y="3772603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модель; для демонстрации факторов без привязки к конкретному языку и точной статистике, 2026 год.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устойчивости языка в современном мире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6" y="2377439"/>
            <a:ext cx="1959101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Глобализация, миграция и цифровая среда усиливают конкуренцию между языками. Большие языки получают преимущество в интернете, науке и массовой культуре, а малые чаще сталкиваются с падением сферы употребления.
</a:t>
            </a:r>
            <a:endParaRPr lang="en-US" sz="1336" dirty="0"/>
          </a:p>
        </p:txBody>
      </p:sp>
      <p:sp>
        <p:nvSpPr>
          <p:cNvPr id="10" name="Text 3"/>
          <p:cNvSpPr txBox="1"/>
          <p:nvPr/>
        </p:nvSpPr>
        <p:spPr>
          <a:xfrm>
            <a:off x="2514559" y="2377439"/>
            <a:ext cx="1959101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современных программах защиты языков важны не только заявления, но и инструменты: электронные словари, онлайн-курсы, школьные методики, цифровые архивы фольклора и переводческие платформы для регулярной практики.
</a:t>
            </a:r>
            <a:endParaRPr lang="en-US" sz="1319" dirty="0"/>
          </a:p>
        </p:txBody>
      </p:sp>
      <p:sp>
        <p:nvSpPr>
          <p:cNvPr id="11" name="Text 4"/>
          <p:cNvSpPr txBox="1"/>
          <p:nvPr/>
        </p:nvSpPr>
        <p:spPr>
          <a:xfrm>
            <a:off x="4670341" y="2377439"/>
            <a:ext cx="1959101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Цифровое присутствие влияет на то, станет ли язык «видимым» в повседневности: от интерфейсов и обучения до социальных сетей и официальных сервисов. Поэтому политика затрагивает технологии и стандарты данных.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6826124" y="2377439"/>
            <a:ext cx="1959101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Задача XXI века — найти баланс между международной коммуникацией и сохранением культурного разнообразия. Для этого нужны понятные правила: где требуется общий язык, а где — гарантируется поддержка региональных вариантов.
</a:t>
            </a:r>
            <a:endParaRPr lang="en-US" sz="1296" dirty="0"/>
          </a:p>
        </p:txBody>
      </p:sp>
      <p:sp>
        <p:nvSpPr>
          <p:cNvPr id="13" name="Text 6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Языковая политика в XXI веке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815340"/>
            <a:ext cx="8160791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язык как основа этнической и государственной общности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Языки формируются под влиянием истории расселения, контактов народов, письменности и власти. В государстве язык задает управление и образование, а политика определяет устойчивость и справедливость единства.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2026-05-13T23:02:48Z</dcterms:created>
  <dcterms:modified xsi:type="dcterms:W3CDTF">2026-05-13T23:02:48Z</dcterms:modified>
</cp:coreProperties>
</file>