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5ECE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13500" y="1439325"/>
            <a:ext cx="7917000" cy="198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природная среда: вступление
</a:t>
            </a:r>
            <a:pPr algn="ctr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веками приспосабливались к природе, используя её ресурсы для жизни.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054250" y="4085050"/>
            <a:ext cx="50355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7450" y="933679"/>
            <a:ext cx="3506400" cy="33214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возник в Африке около 2 миллионов лет назад, развивая способы добычи пищи и материалов. Климат, животные и растения влияли на образ жизни первобытных людей.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взаимодействия человека с природой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50" y="1157761"/>
            <a:ext cx="2681700" cy="17755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003" y="1157761"/>
            <a:ext cx="2681700" cy="17755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7761"/>
            <a:ext cx="2681700" cy="17755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Палеолит: охота и собирательство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445725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Каменные орудия первобытных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палеолита люди создавали простейшие каменные инструменты — рубила и скребки. Они помогали добывать пищу и обрабатывать шкуры, необходимые для выживания.
</a:t>
            </a:r>
            <a:endParaRPr lang="en-US" sz="998" dirty="0"/>
          </a:p>
        </p:txBody>
      </p:sp>
      <p:sp>
        <p:nvSpPr>
          <p:cNvPr id="10" name="Text 3"/>
          <p:cNvSpPr txBox="1"/>
          <p:nvPr/>
        </p:nvSpPr>
        <p:spPr>
          <a:xfrm>
            <a:off x="3254000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наскальных рисунков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Наскальные изображения рассказывают о жизни палеолитических охотников. Они изображали животных и сцены охоты, что свидетельствует о культуре и мировоззрении первобытных.
</a:t>
            </a:r>
            <a:endParaRPr lang="en-US" sz="998" dirty="0"/>
          </a:p>
        </p:txBody>
      </p:sp>
      <p:sp>
        <p:nvSpPr>
          <p:cNvPr id="11" name="Text 4"/>
          <p:cNvSpPr txBox="1"/>
          <p:nvPr/>
        </p:nvSpPr>
        <p:spPr>
          <a:xfrm>
            <a:off x="6016225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Богатство природы и охота
</a:t>
            </a:r>
            <a:pPr algn="l" indent="0" marL="0">
              <a:lnSpc>
                <a:spcPct val="115000"/>
              </a:lnSpc>
              <a:buNone/>
            </a:pPr>
            <a:r>
              <a:rPr lang="en-US" sz="116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Временами палеолита охота на крупных животных обеспечивала людей пищей и материалами. Богатая фауна позволяла выживать и развивать орудия труда.
</a:t>
            </a:r>
            <a:endParaRPr lang="en-US" sz="107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45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Собирательство включало сбор ягод, орехов и съедобных растений, что играло ключевую роль в питании ранних людей.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4550" y="3593350"/>
            <a:ext cx="7894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способ хозяйствования минимально воздействовал на природу, так как растения собирались выборочно, без уничтожения корней.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328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и дети активно участвовали в сборе, используя традиционные знания о съедобных и лечебных травах.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6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собирательства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4003" y="1158347"/>
            <a:ext cx="2681700" cy="25298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8347"/>
            <a:ext cx="2681700" cy="2529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1750" y="1158347"/>
            <a:ext cx="2681700" cy="252980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Охота в жизни первобытных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3254000" y="3887392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Орудия и методы охоты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охоты использовали копья, рытьё ям-ловушек и коллективные облавы. Совместная охота улучшала шансы на успех и укрепляла социальные связи.
</a:t>
            </a:r>
            <a:endParaRPr lang="en-US" sz="1093" dirty="0"/>
          </a:p>
        </p:txBody>
      </p:sp>
      <p:sp>
        <p:nvSpPr>
          <p:cNvPr id="12" name="Text 3"/>
          <p:cNvSpPr txBox="1"/>
          <p:nvPr/>
        </p:nvSpPr>
        <p:spPr>
          <a:xfrm>
            <a:off x="6016225" y="3887392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Охотничьи традиции и сообщество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охоты способствовали развитию сотрудничества среди племён, а использование разнообразных техник показывало высокий уровень организации.
</a:t>
            </a:r>
            <a:endParaRPr lang="en-US" sz="948" dirty="0"/>
          </a:p>
        </p:txBody>
      </p:sp>
      <p:sp>
        <p:nvSpPr>
          <p:cNvPr id="13" name="Text 4"/>
          <p:cNvSpPr txBox="1"/>
          <p:nvPr/>
        </p:nvSpPr>
        <p:spPr>
          <a:xfrm>
            <a:off x="491775" y="3893828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крупных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Мамонты и бизоны были основными жертвами охоты, обеспечивавшими мясо, шкуры и кости для изготовления инструментов и одежды.
</a:t>
            </a:r>
            <a:endParaRPr lang="en-US" sz="109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Российские археологические исследования, 2020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особенности влияли на рацион: в северных зонах преобладало мясо, в южных — растения.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зависело от климата и доступности ресурсов, сочетая растительные и животные продукты.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первобытных: растительная и животная пища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2061025"/>
            <a:ext cx="1798200" cy="21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12 000 лет назад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первых форм земледелия и скотоводства, начало постепенного отхода от кочевого образа жизни.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2495875" y="2061025"/>
            <a:ext cx="1816500" cy="21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10 000 лет назад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постоянных поселений, строительство деревень, активное выращивание злаковых культур.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511425" y="2061025"/>
            <a:ext cx="1798200" cy="21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9 000 лет назад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скотоводства, одомашнивание овец и коз, расширение пастбищ и стойбищ.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526975" y="2061025"/>
            <a:ext cx="1798200" cy="21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8 000 лет назад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населения, появление ремёсел и обмен товаров, формирование новых социальных структур.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8900" y="480000"/>
            <a:ext cx="82062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неолитической революции
</a:t>
            </a:r>
            <a:endParaRPr lang="en-US" sz="2600" dirty="0"/>
          </a:p>
        </p:txBody>
      </p:sp>
      <p:sp>
        <p:nvSpPr>
          <p:cNvPr id="12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50" y="1157761"/>
            <a:ext cx="2681700" cy="17755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003" y="1157761"/>
            <a:ext cx="2681700" cy="17755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7761"/>
            <a:ext cx="2681700" cy="17755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Достижения первых земледельцев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445725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Одомашнивание основных культур
</a:t>
            </a:r>
            <a:pPr algn="l" indent="0" marL="0">
              <a:lnSpc>
                <a:spcPct val="115000"/>
              </a:lnSpc>
              <a:buNone/>
            </a:pPr>
            <a:r>
              <a:rPr lang="en-US" sz="126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Пшеница, ячмень и просо стали главными сельскохозяйственными культурами, обеспечивая стабильное питание и рост поселений.
</a:t>
            </a:r>
            <a:endParaRPr lang="en-US" sz="1173" dirty="0"/>
          </a:p>
        </p:txBody>
      </p:sp>
      <p:sp>
        <p:nvSpPr>
          <p:cNvPr id="10" name="Text 3"/>
          <p:cNvSpPr txBox="1"/>
          <p:nvPr/>
        </p:nvSpPr>
        <p:spPr>
          <a:xfrm>
            <a:off x="3254000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Ручные орудия труда
</a:t>
            </a:r>
            <a:pPr algn="l" indent="0" marL="0">
              <a:lnSpc>
                <a:spcPct val="115000"/>
              </a:lnSpc>
              <a:buNone/>
            </a:pPr>
            <a:r>
              <a:rPr lang="en-US" sz="126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обработки земли использовали мотыги и серпы из кремня, что ускоряло посев и сбор урожая.
</a:t>
            </a:r>
            <a:endParaRPr lang="en-US" sz="1173" dirty="0"/>
          </a:p>
        </p:txBody>
      </p:sp>
      <p:sp>
        <p:nvSpPr>
          <p:cNvPr id="11" name="Text 4"/>
          <p:cNvSpPr txBox="1"/>
          <p:nvPr/>
        </p:nvSpPr>
        <p:spPr>
          <a:xfrm>
            <a:off x="6016225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Начала ирригации
</a:t>
            </a:r>
            <a:pPr algn="l" indent="0" marL="0">
              <a:lnSpc>
                <a:spcPct val="115000"/>
              </a:lnSpc>
              <a:buNone/>
            </a:pPr>
            <a:r>
              <a:rPr lang="en-US" sz="126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долинах Нила и Евфрата строились первые системы орошения, позволяющие выращивать растения даже в засушливых условиях.
</a:t>
            </a:r>
            <a:endParaRPr lang="en-US" sz="117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8327" y="1394038"/>
            <a:ext cx="4107346" cy="2253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Земледелие и пастушество оказывают более значительное влияние на природу по сравнению с собирательством.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4644025"/>
            <a:ext cx="8064000" cy="2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и этнографические данные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способах получения пищи и воздействии на окружающую среду.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775" y="480000"/>
            <a:ext cx="82062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собирательства и земледелия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45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Одомашнивание овец, коз и коров дало людям стабильные источники молока, мяса и шерсти для одежды.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34675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временных укрытий и заграждений защитило животных от хищников и обеспечивало контроль над стадом.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1328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Пастухи перемещались вместе со стадами, что позволило использовать природные пастбища эффективно и избегать истощения территорий.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32850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Разведение животных способствовало развитию обмена между племенами и формированию новых социальных связей.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Пастушество и приручение животных
</a:t>
            </a:r>
            <a:endParaRPr lang="en-US" sz="26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4003" y="1158347"/>
            <a:ext cx="2681700" cy="25298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8347"/>
            <a:ext cx="2681700" cy="2529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1750" y="1158347"/>
            <a:ext cx="2681700" cy="252980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земледелия и пастушества на ландшафт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3254000" y="3887392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ирригационных систем
</a:t>
            </a:r>
            <a:pPr algn="l" indent="0" marL="0">
              <a:lnSpc>
                <a:spcPct val="115000"/>
              </a:lnSpc>
              <a:buNone/>
            </a:pPr>
            <a:r>
              <a:rPr lang="en-US" sz="56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засушливых регионах для обеспечения растений водой строились каналы и резервуары. Такая инженерия позволяла разводить урожай на ограниченных площадях и поддерживать жизнь в засушливом климате.
</a:t>
            </a:r>
            <a:endParaRPr lang="en-US" sz="913" dirty="0"/>
          </a:p>
        </p:txBody>
      </p:sp>
      <p:sp>
        <p:nvSpPr>
          <p:cNvPr id="12" name="Text 3"/>
          <p:cNvSpPr txBox="1"/>
          <p:nvPr/>
        </p:nvSpPr>
        <p:spPr>
          <a:xfrm>
            <a:off x="6016225" y="3887392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диких видов вблизи поселений
</a:t>
            </a:r>
            <a:pPr algn="l" indent="0" marL="0">
              <a:lnSpc>
                <a:spcPct val="115000"/>
              </a:lnSpc>
              <a:buNone/>
            </a:pPr>
            <a:r>
              <a:rPr lang="en-US" sz="56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Возрастание человеческой активности приводило к сокращению численности диких животных и растений вокруг селений. Это связано с изменением среды и конкуренцией за ресурсы с домашними животными.
</a:t>
            </a:r>
            <a:endParaRPr lang="en-US" sz="913" dirty="0"/>
          </a:p>
        </p:txBody>
      </p:sp>
      <p:sp>
        <p:nvSpPr>
          <p:cNvPr id="13" name="Text 4"/>
          <p:cNvSpPr txBox="1"/>
          <p:nvPr/>
        </p:nvSpPr>
        <p:spPr>
          <a:xfrm>
            <a:off x="491775" y="3893828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ради полей
</a:t>
            </a:r>
            <a:pPr algn="l" indent="0" marL="0">
              <a:lnSpc>
                <a:spcPct val="115000"/>
              </a:lnSpc>
              <a:buNone/>
            </a:pPr>
            <a:r>
              <a:rPr lang="en-US" sz="56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Осваивая земельные угодья под посевы, древние земледельцы вырубали значительные участки лесов, изменяя естественный облик территорий. Эти изменения влияли на локальный климат и биологическое разнообразие.
</a:t>
            </a:r>
            <a:endParaRPr lang="en-US" sz="91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исследования Юго-Западной Азии, 2023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 сопровождался формированием устойчивых поселений и развитием социальной организации.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Стабильное производство пищи способствовало быстрому приросту населения и развитию новых общин.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численности населения после появления земледелия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малых к крупным социальным объединениям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структуры общества в древности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2475" y="1295870"/>
            <a:ext cx="364200" cy="2913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1056" y="1291100"/>
            <a:ext cx="263288" cy="3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2931" y="3055087"/>
            <a:ext cx="263288" cy="300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2250" y="3055087"/>
            <a:ext cx="300900" cy="300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изобретения древности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702475" y="1819288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Далеко улучшили обработку земли и заготовку древесины, повысив эффективность труда.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17032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Каменные топоры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50600" y="181925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Позволили рыхлить и взрыхлять почву перед посевом, обеспечивая лучший рост растений.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837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Мотыги и палки-копалки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702475" y="354250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Обеспечили возможность шить одежду из шкур и тканей, улучшая защиту от холода.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1170325" y="3049200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Костяные иглы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50600" y="3566200"/>
            <a:ext cx="3647700" cy="8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технические новшества для увеличения урожаев и упрощения транспортировки грузов.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5218375" y="3049201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Плуг и колесо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4613" y="1808050"/>
            <a:ext cx="3945674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62275" y="3523900"/>
            <a:ext cx="3335700" cy="4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 биологические исследования, 2022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62225" y="1792000"/>
            <a:ext cx="33357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сельскохозяйственных культур и животных с их географическим происхождением и значением.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62225" y="2689225"/>
            <a:ext cx="3335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виды адаптированы под местные условия и обеспечивали разнообразие продуктов питания и материалов.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1775" y="480000"/>
            <a:ext cx="82062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растения и животные по регионам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75" y="1159279"/>
            <a:ext cx="4042500" cy="1772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5544" y="1159279"/>
            <a:ext cx="4042500" cy="177254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775" y="3445725"/>
            <a:ext cx="39183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ледникового периода
</a:t>
            </a:r>
            <a:pPr algn="l" indent="0" marL="0">
              <a:lnSpc>
                <a:spcPct val="115000"/>
              </a:lnSpc>
              <a:buNone/>
            </a:pPr>
            <a:r>
              <a:rPr lang="en-US" sz="113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Холодные периоды заставляли людей мигрировать в более тёплые регионы. Открытие новых территорий стимулировало освоение и создание новых способов хозяйства.
</a:t>
            </a:r>
            <a:endParaRPr lang="en-US" sz="1055" dirty="0"/>
          </a:p>
        </p:txBody>
      </p:sp>
      <p:sp>
        <p:nvSpPr>
          <p:cNvPr id="6" name="Text 1"/>
          <p:cNvSpPr txBox="1"/>
          <p:nvPr/>
        </p:nvSpPr>
        <p:spPr>
          <a:xfrm>
            <a:off x="4605275" y="3445725"/>
            <a:ext cx="39648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Потепления и расширение пастбищ
</a:t>
            </a:r>
            <a:pPr algn="l" indent="0" marL="0">
              <a:lnSpc>
                <a:spcPct val="115000"/>
              </a:lnSpc>
              <a:buNone/>
            </a:pPr>
            <a:r>
              <a:rPr lang="en-US" sz="113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наступлением тёплых периодов степи расширялись, позволяя скотоводам увеличить стада. Развитие речных путей способствовало обмену и миграциям народов.
</a:t>
            </a:r>
            <a:endParaRPr lang="en-US" sz="1055" dirty="0"/>
          </a:p>
        </p:txBody>
      </p:sp>
      <p:sp>
        <p:nvSpPr>
          <p:cNvPr id="7" name="Text 2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изменения и освоение новых земель
</a:t>
            </a:r>
            <a:endParaRPr lang="en-US" sz="2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полей приводило к вырубке лесов и уменьшению природных экосистем. Естественные зоны утрачивали биологическое разнообразие.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94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Перевыпас скота вызывал деградацию почв и сокращение растительного покрова, что ухудшало качество пастбищ.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96575" y="1972725"/>
            <a:ext cx="23205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Истощение охотничьих угодий сопровождалось исчезновением крупных животных, на которых раньше охотились люди.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9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экологические проблемы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4003" y="1158347"/>
            <a:ext cx="2681700" cy="25298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8347"/>
            <a:ext cx="2681700" cy="2529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1750" y="1158347"/>
            <a:ext cx="2681700" cy="252980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охраны природы в древних обществах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3254000" y="3887392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Ритуалы защиты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Племена проводили обряды в честь духов леса и охотничьих богов, чтобы получить их благословение и избежать чрезмерного истребления природы.
</a:t>
            </a:r>
            <a:endParaRPr lang="en-US" sz="1093" dirty="0"/>
          </a:p>
        </p:txBody>
      </p:sp>
      <p:sp>
        <p:nvSpPr>
          <p:cNvPr id="12" name="Text 3"/>
          <p:cNvSpPr txBox="1"/>
          <p:nvPr/>
        </p:nvSpPr>
        <p:spPr>
          <a:xfrm>
            <a:off x="6016225" y="3887392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Священные рощи и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участки природы объявлялись священными, где запрещалась хозяйственная деятельность, что сохраняло биоразнообразие.
</a:t>
            </a:r>
            <a:endParaRPr lang="en-US" sz="1093" dirty="0"/>
          </a:p>
        </p:txBody>
      </p:sp>
      <p:sp>
        <p:nvSpPr>
          <p:cNvPr id="13" name="Text 4"/>
          <p:cNvSpPr txBox="1"/>
          <p:nvPr/>
        </p:nvSpPr>
        <p:spPr>
          <a:xfrm>
            <a:off x="491775" y="3893828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Запреты на охоту и сбор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сохранения ресурсов вводились сезонные запреты на охоту и сбор определённых растений, что позволяло пополнить запасы природы.
</a:t>
            </a:r>
            <a:endParaRPr lang="en-US" sz="109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4450" y="1462375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поколений помогает определять устойчивые способы использования природных ресурсов без нанесения вреда экосистемам.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68900" y="480000"/>
            <a:ext cx="8206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традиционных знаний сегодня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744450" y="2254010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Обычаи регулировали время и способы охоты, ограничивая нагрузку на популяции животных.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4450" y="3045646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знания способствуют сохранению редких растений и животных благодаря контролируемому сбору и выпасу.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744450" y="3837281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экология использует наследие древних народов для поиска гармоничных моделей взаимодействия человека с природой.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2038875"/>
            <a:ext cx="80328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природа: уроки прошлого для будущего
</a:t>
            </a:r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способы взаимодействия с природой учат ответственности и балансу, необходимым для сохранения окружающей среды и разнообразия жизни сегодня и в будущем.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2026-05-08T17:51:58Z</dcterms:created>
  <dcterms:modified xsi:type="dcterms:W3CDTF">2026-05-08T17:51:58Z</dcterms:modified>
</cp:coreProperties>
</file>