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9150" y="1089275"/>
            <a:ext cx="3903300" cy="2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пути к русскому эпосу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359150" y="360000"/>
            <a:ext cx="38781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482298" y="36353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История, миф и память народа в былинах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0" y="1751575"/>
            <a:ext cx="2601860" cy="28104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600" y="453400"/>
            <a:ext cx="73737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эпос: от устной традиции к литературе
</a:t>
            </a:r>
            <a:endParaRPr lang="en-US" sz="3148" dirty="0"/>
          </a:p>
        </p:txBody>
      </p:sp>
      <p:sp>
        <p:nvSpPr>
          <p:cNvPr id="6" name="Text 1"/>
          <p:cNvSpPr txBox="1"/>
          <p:nvPr/>
        </p:nvSpPr>
        <p:spPr>
          <a:xfrm>
            <a:off x="3960525" y="1988425"/>
            <a:ext cx="4705500" cy="16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Былины открывают древнерусский мир как пространство памяти, подвига и нравственного выбора. Через них видно, как устная поэзия формировала представление о герое, земле и истории, а затем вошла в литературную культуру.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почва эпического сознания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857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Эпическое сознание опиралось на память о княжеской Руси, военных столкновениях и защите родной земли, поэтому прошлое в былинах всегда осмыслено как дело общенародной значимости.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125" y="203822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X–XIII веков не сохранялись буквально: народная традиция перерабатывала их в художественные сюжеты, где важны не даты, а оценка поступков, верность долгу и образ врага.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582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этой исторической основы вырастает устойчивый мир былин: путь героя, испытание, служение земле и защита слабых становятся главными смысловыми опорами эпического повествования.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8103" y="1452789"/>
            <a:ext cx="3037398" cy="3209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Киевская Русь как центр эпического мира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574700"/>
            <a:ext cx="4116600" cy="15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2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Киев как образ единства
</a:t>
            </a:r>
            <a:pPr algn="l" indent="0" marL="0">
              <a:lnSpc>
                <a:spcPct val="100000"/>
              </a:lnSpc>
              <a:buNone/>
            </a:pPr>
            <a:r>
              <a:rPr lang="en-US" sz="16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былинах Киев выступает не просто городом, а символом государственной собранности и центра власти. Через него народная поэзия выражает представление о порядке, который нужно защищать.
</a:t>
            </a:r>
            <a:endParaRPr lang="en-US" sz="1712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3263575"/>
            <a:ext cx="4116600" cy="15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 Владимир и богатыри
</a:t>
            </a:r>
            <a:pPr algn="l" indent="0" marL="0">
              <a:lnSpc>
                <a:spcPct val="100000"/>
              </a:lnSpc>
              <a:buNone/>
            </a:pPr>
            <a:r>
              <a:rPr lang="en-US" sz="14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 Владимир показан как собирательный правитель, вокруг которого объединяются дружина и богатыри. Именно в этом пространстве особенно ярко раскрываются подвиги Ильи Муромца, Добрыни Никитича и Алёши Поповича.
</a:t>
            </a:r>
            <a:endParaRPr lang="en-US" sz="157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складывался русский эпос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переход от ранней народной памяти к записанным былинным текстам.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950" y="1929125"/>
            <a:ext cx="452400" cy="452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8850" y="1929125"/>
            <a:ext cx="452400" cy="452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34700" y="1924325"/>
            <a:ext cx="346500" cy="46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69175" y="3502175"/>
            <a:ext cx="404250" cy="462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972325" y="3506975"/>
            <a:ext cx="452400" cy="4524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9150" y="360000"/>
            <a:ext cx="84258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былины как жанра
</a:t>
            </a:r>
            <a:endParaRPr lang="en-US" sz="2700" dirty="0"/>
          </a:p>
        </p:txBody>
      </p:sp>
      <p:sp>
        <p:nvSpPr>
          <p:cNvPr id="14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5" name="Text 2"/>
          <p:cNvSpPr txBox="1"/>
          <p:nvPr/>
        </p:nvSpPr>
        <p:spPr>
          <a:xfrm>
            <a:off x="535950" y="2434300"/>
            <a:ext cx="22905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Былина соединяет рассказ и напев, поэтому воспринимается как особый песенный рассказ о важных событиях. Музыкальность помогает запомнить текст и усиливает его торжественный характер.
</a:t>
            </a:r>
            <a:endParaRPr lang="en-US" sz="920" dirty="0"/>
          </a:p>
        </p:txBody>
      </p:sp>
      <p:sp>
        <p:nvSpPr>
          <p:cNvPr id="16" name="Text 3"/>
          <p:cNvSpPr txBox="1"/>
          <p:nvPr/>
        </p:nvSpPr>
        <p:spPr>
          <a:xfrm>
            <a:off x="1077200" y="1938275"/>
            <a:ext cx="17493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Песенная форма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3408850" y="2434300"/>
            <a:ext cx="22905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былины типичны повтор, параллелизм и устойчивые обороты. Они создают узнаваемый ритм, а также помогают сказителю удерживать длинный сюжет в устной передаче.
</a:t>
            </a:r>
            <a:endParaRPr lang="en-US" sz="991" dirty="0"/>
          </a:p>
        </p:txBody>
      </p:sp>
      <p:sp>
        <p:nvSpPr>
          <p:cNvPr id="18" name="Text 5"/>
          <p:cNvSpPr txBox="1"/>
          <p:nvPr/>
        </p:nvSpPr>
        <p:spPr>
          <a:xfrm>
            <a:off x="3950100" y="1938275"/>
            <a:ext cx="17493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формулы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6281750" y="2434300"/>
            <a:ext cx="22905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Эпический ритм не спешит к развязке. Он подробно останавливается на встречах, выездах, поединках и испытаниях, чтобы выделить значимость каждого поступка героя.
</a:t>
            </a:r>
            <a:endParaRPr lang="en-US" sz="1000" dirty="0"/>
          </a:p>
        </p:txBody>
      </p:sp>
      <p:sp>
        <p:nvSpPr>
          <p:cNvPr id="20" name="Text 7"/>
          <p:cNvSpPr txBox="1"/>
          <p:nvPr/>
        </p:nvSpPr>
        <p:spPr>
          <a:xfrm>
            <a:off x="6823000" y="1938275"/>
            <a:ext cx="17493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Замедление действия
</a:t>
            </a:r>
            <a:endParaRPr lang="en-US" sz="1400" dirty="0"/>
          </a:p>
        </p:txBody>
      </p:sp>
      <p:sp>
        <p:nvSpPr>
          <p:cNvPr id="21" name="Text 8"/>
          <p:cNvSpPr txBox="1"/>
          <p:nvPr/>
        </p:nvSpPr>
        <p:spPr>
          <a:xfrm>
            <a:off x="4845100" y="4012150"/>
            <a:ext cx="22905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Развёрнутый зачин и величавый конец придают былине особую монументальность. Событие воспринимается как часть исторической памяти, а не как случайная приключенческая история.
</a:t>
            </a:r>
            <a:endParaRPr lang="en-US" sz="864" dirty="0"/>
          </a:p>
        </p:txBody>
      </p:sp>
      <p:sp>
        <p:nvSpPr>
          <p:cNvPr id="22" name="Text 9"/>
          <p:cNvSpPr txBox="1"/>
          <p:nvPr/>
        </p:nvSpPr>
        <p:spPr>
          <a:xfrm>
            <a:off x="5386350" y="3516125"/>
            <a:ext cx="17493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Торжественный финал
</a:t>
            </a:r>
            <a:endParaRPr lang="en-US" sz="1400" dirty="0"/>
          </a:p>
        </p:txBody>
      </p:sp>
      <p:sp>
        <p:nvSpPr>
          <p:cNvPr id="23" name="Text 10"/>
          <p:cNvSpPr txBox="1"/>
          <p:nvPr/>
        </p:nvSpPr>
        <p:spPr>
          <a:xfrm>
            <a:off x="1972325" y="4012150"/>
            <a:ext cx="22905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сюжета обычно стоит подвиг: поединок, поездка, спасение земли или помощь князю. Герой ценится не только за силу, но и за готовность служить общему делу.
</a:t>
            </a:r>
            <a:endParaRPr lang="en-US" sz="1000" dirty="0"/>
          </a:p>
        </p:txBody>
      </p:sp>
      <p:sp>
        <p:nvSpPr>
          <p:cNvPr id="24" name="Text 11"/>
          <p:cNvSpPr txBox="1"/>
          <p:nvPr/>
        </p:nvSpPr>
        <p:spPr>
          <a:xfrm>
            <a:off x="2513575" y="3516125"/>
            <a:ext cx="17493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Подвиг и защита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Героические центры русского эпоса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эпические центры по-разному расставляют акценты в образе героя и в ценностях общины.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циклам былин, представленным в школьном курсе литературы.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Киев тяготеет к службе и обороне, Новгород — к свободе и смекалке, северные записи лучше сохраняют древние черты.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75" y="1958654"/>
            <a:ext cx="3765900" cy="20490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богатырские образы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богатырь в былине воплощает разные типы силы, а не только физическое превосходство.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Богатырство в эпосе многогранно: оно включает силу, разум, труд и нравственную ответственность.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образы русского былинного эпоса.
</a:t>
            </a:r>
            <a:endParaRPr lang="en-US" sz="113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Мифологические слои и древние мотивы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77710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былинах сохраняются следы языческой картины мира: чудовища, волшебные предметы, священные реки и камни-указатели. Эти детали создают ощущение границы между обычным и чудесным.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8625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часто выводит героя к месту испытания, где нарушаются привычные законы пространства и времени. Так эпос показывает, что подвиг совершается не в бытовой, а в предельной ситуации.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7710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мотивы не исчезают после принятия христианства, а продолжают жить внутри повествования. Они придают былине архаическую глубину и усиливают её художественную выразительность.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8625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Соединение мифа и истории формирует особую эпическую условность: реальное прошлое изображается через символы, чудесные детали и героические преувеличения, привычные для устного народного творчества.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Христианские смыслы в былинах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6112" y="2038087"/>
            <a:ext cx="2349571" cy="2548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крещения Руси былинный мир не исчез, а получил новое духовное звучание: в нём усилились мотивы праведного служения, заботы о земле и нравственной ответственности героя.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650" y="1827250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церквей, православной земли и общего блага становится важной частью эпического конфликта. Воинский подвиг теперь оценивается и как поступок совести, а не только как проявление силы.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8163" y="2038033"/>
            <a:ext cx="2349501" cy="25485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князя и богатыря связаны с представлением о правде, смирении и честности. Герой должен быть не только победителем, но и человеком, готовым служить людям и установленному порядку.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память и художественный вымысел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Былина не копирует летопись: она отбирает значимые детали прошлого и превращает их в художественно запоминаемый образ.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представлений о составе былин и их поэтике; учебный материал по русскому эпосу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эпоса — не точность даты, а смысл события: память сохраняется через обобщение, символ и героическую оценку.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" y="0"/>
            <a:ext cx="375716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0100" y="360000"/>
            <a:ext cx="48363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сказителя и устная передача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4668300" y="1574700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Сказитель удерживал былину в памяти, опираясь на ритм, повтор и напевность. Благодаря этому сюжет оставался узнаваемым даже при импровизации и изменении отдельных подробностей.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3285405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устная природа объясняет множество вариантов одной былины: в разных местах менялись язык, последовательность эпизодов и акценты, но сохранялся общий эпический каркас.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6115" y="1345200"/>
            <a:ext cx="6231871" cy="227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Киевский и новгородский циклы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один и тот же эпос по-разному раскрывает идеалы службы, власти, свободы и предприимчивости.
</a:t>
            </a:r>
            <a:endParaRPr lang="en-US" sz="1624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основных циклов русских былин; учебная классификация
</a:t>
            </a:r>
            <a:endParaRPr lang="en-US" sz="1131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Киевский цикл связан с защитой Руси и княжеской властью, а новгородский — с хозяйственной самостоятельностью и личной находчивостью.
</a:t>
            </a:r>
            <a:endParaRPr lang="en-US" sz="162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9150" y="1465800"/>
            <a:ext cx="41166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Поэтика эпического языка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5013600" y="610200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постоянные формулы создают у былины устойчивый ритм, помогают слушателю запомнить текст и придают рассказу торжественную, мерную интонацию.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013600" y="3632650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Замедление действия особенно заметно в сценах поединка, дороги или пира: важный момент раскрывается подробно, чтобы подвиг звучал весомо и значимо.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13600" y="21214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эпитеты и троекратность делают мир эпоса узнаваемым: «добрый молодец», «чистое поле», «сине море» работают как знаки традиции, а не случайные украшения.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былины к письменной культуре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перехода от живого исполнения к научной и школьной традиции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XVIII век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первые фиксации былинных текстов. Они еще редки, но уже показывают, что устная традиция нуждается в сохранении и внимательном изучении.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2330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век: экспедиции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П. Н. Рыбников и А. Ф. Гильфердинг записывают огромный корпус былин на Русском Севере. Их материалы открыли живое региональное разнообразие эпоса.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1082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Публикации и наука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Печатные сборники сделали былины доступными для сравнительного анализа. Исследователи смогли сопоставлять сюжеты, варианты и поэтические особенности разных традиций.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Собиратели и исследователи эпоса
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эпос и европейская традиция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помогает увидеть не только общие черты эпоса, но и особую роль живой песенной среды в русской традиции.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обзор эпических традиций; учебная интерпретация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былины вписываются в общеевропейский эпический ряд, но сохраняют более тесную связь с устным бытованием и множеством локальных версий.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1428247"/>
            <a:ext cx="2682000" cy="15505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000" y="1428247"/>
            <a:ext cx="2682000" cy="15505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2850" y="1428247"/>
            <a:ext cx="2682000" cy="15505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Эпос в культуре XIX–XX веков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127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 сделал эпические образы зримыми и монументальными, превратив богатырей в символ силы и исторической памяти. Его картины читаются как визуальный пересказ былинного мира, где важны не бытовые детали, а ощущение древнего величия и защиты земли.
</a:t>
            </a:r>
            <a:endParaRPr lang="en-US" sz="969" dirty="0"/>
          </a:p>
        </p:txBody>
      </p:sp>
      <p:sp>
        <p:nvSpPr>
          <p:cNvPr id="13" name="Text 3"/>
          <p:cNvSpPr txBox="1"/>
          <p:nvPr/>
        </p:nvSpPr>
        <p:spPr>
          <a:xfrm>
            <a:off x="10289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Богатыри на полотнах Виктора Васнецова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338457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музыкальной культуре к былинным мотивам обращались Николай Римский-Корсаков и Михаил Глинка. В их произведениях эпическое начало проявляется через широкую мелодию, торжественный размах и ощущение сказочного исторического пространства.
</a:t>
            </a:r>
            <a:endParaRPr lang="en-US" sz="1003" dirty="0"/>
          </a:p>
        </p:txBody>
      </p:sp>
      <p:sp>
        <p:nvSpPr>
          <p:cNvPr id="15" name="Text 5"/>
          <p:cNvSpPr txBox="1"/>
          <p:nvPr/>
        </p:nvSpPr>
        <p:spPr>
          <a:xfrm>
            <a:off x="390082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которая слышит древность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62564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и поэты XIX–XX веков использовали былинные сюжеты, чтобы говорить о преемственности истории и национальном характере. Эпос стал не архивом прошлого, а живым художественным языком для размышления о времени и памяти.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7726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и образ Древней Руси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75" y="2124796"/>
            <a:ext cx="3765900" cy="17168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русский эпос важен сегодня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Былины сохраняют связь с прошлым и помогают увидеть, как культура передает ценности, язык и исторический опыт.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эпос нужен не только для знакомства с древностью: он помогает понять способы культурной преемственности и ценность народной поэзии.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функций русского эпоса в культуре и школьном изучении литературы
</a:t>
            </a:r>
            <a:endParaRPr lang="en-US" sz="113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200" y="459750"/>
            <a:ext cx="3910500" cy="4224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43500" y="360000"/>
            <a:ext cx="3561900" cy="28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эпос как живая память культуры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143500" y="3240000"/>
            <a:ext cx="35910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Былины соединяют историю, миф и народное представление о долге, поэтому и сегодня остаются важным свидетельством того, как культура хранит свое прошлое.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2026-05-19T20:12:41Z</dcterms:created>
  <dcterms:modified xsi:type="dcterms:W3CDTF">2026-05-19T20:12:41Z</dcterms:modified>
</cp:coreProperties>
</file>