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image" Target="../media/image-9-8.png"/><Relationship Id="rId9" Type="http://schemas.openxmlformats.org/officeDocument/2006/relationships/image" Target="../media/image-9-9.png"/><Relationship Id="rId10" Type="http://schemas.openxmlformats.org/officeDocument/2006/relationships/image" Target="../media/image-9-10.png"/><Relationship Id="rId11" Type="http://schemas.openxmlformats.org/officeDocument/2006/relationships/image" Target="../media/image-9-11.png"/><Relationship Id="rId12" Type="http://schemas.openxmlformats.org/officeDocument/2006/relationships/slideLayout" Target="../slideLayouts/slideLayout1.xml"/><Relationship Id="rId1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slideLayout" Target="../slideLayouts/slideLayout1.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image" Target="../media/image-15-8.png"/><Relationship Id="rId9" Type="http://schemas.openxmlformats.org/officeDocument/2006/relationships/image" Target="../media/image-15-9.png"/><Relationship Id="rId10" Type="http://schemas.openxmlformats.org/officeDocument/2006/relationships/image" Target="../media/image-15-10.png"/><Relationship Id="rId11" Type="http://schemas.openxmlformats.org/officeDocument/2006/relationships/image" Target="../media/image-15-11.png"/><Relationship Id="rId12" Type="http://schemas.openxmlformats.org/officeDocument/2006/relationships/image" Target="../media/image-15-12.png"/><Relationship Id="rId13" Type="http://schemas.openxmlformats.org/officeDocument/2006/relationships/image" Target="../media/image-15-13.png"/><Relationship Id="rId14" Type="http://schemas.openxmlformats.org/officeDocument/2006/relationships/image" Target="../media/image-15-14.png"/><Relationship Id="rId15" Type="http://schemas.openxmlformats.org/officeDocument/2006/relationships/image" Target="../media/image-15-15.png"/><Relationship Id="rId16" Type="http://schemas.openxmlformats.org/officeDocument/2006/relationships/slideLayout" Target="../slideLayouts/slideLayout1.xml"/><Relationship Id="rId1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03554" y="0"/>
            <a:ext cx="3937992"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39950" y="842000"/>
            <a:ext cx="4475400" cy="2928300"/>
          </a:xfrm>
          <a:prstGeom prst="rect">
            <a:avLst/>
          </a:prstGeom>
          <a:noFill/>
          <a:ln/>
        </p:spPr>
        <p:txBody>
          <a:bodyPr wrap="square" lIns="0" tIns="0" rIns="0" bIns="0" rtlCol="0" anchor="ctr"/>
          <a:lstStyle/>
          <a:p>
            <a:pPr algn="l" indent="0" marL="0">
              <a:lnSpc>
                <a:spcPct val="100000"/>
              </a:lnSpc>
              <a:buNone/>
            </a:pPr>
            <a:r>
              <a:rPr lang="en-US" sz="3800" dirty="0">
                <a:solidFill>
                  <a:srgbClr val="000000"/>
                </a:solidFill>
                <a:latin typeface="Arial" pitchFamily="34" charset="0"/>
                <a:ea typeface="Arial" pitchFamily="34" charset="-122"/>
                <a:cs typeface="Arial" pitchFamily="34" charset="-120"/>
              </a:rPr>
              <a:t>Раздел 3. Speaking about the Wonders of Nature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Учимся говорить о чудесах природы простыми и точными словами.
</a:t>
            </a:r>
            <a:endParaRPr lang="en-US" sz="3800" dirty="0"/>
          </a:p>
        </p:txBody>
      </p:sp>
      <p:sp>
        <p:nvSpPr>
          <p:cNvPr id="5" name="Text 1"/>
          <p:cNvSpPr txBox="1"/>
          <p:nvPr/>
        </p:nvSpPr>
        <p:spPr>
          <a:xfrm>
            <a:off x="539950" y="256250"/>
            <a:ext cx="4008600" cy="2838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439631" y="0"/>
            <a:ext cx="3703588"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06750" y="1631075"/>
            <a:ext cx="4200900" cy="29439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Тема природы знакома каждому, поэтому на ней легко тренировать английскую речь. Здесь полезны слова mountain, river, forest, desert, waterfall, island, sea, sky, rainbow, aurora и простые модели для описания и оценки.
</a:t>
            </a:r>
            <a:endParaRPr lang="en-US" sz="1400" dirty="0"/>
          </a:p>
        </p:txBody>
      </p:sp>
      <p:sp>
        <p:nvSpPr>
          <p:cNvPr id="5" name="Text 1"/>
          <p:cNvSpPr txBox="1"/>
          <p:nvPr/>
        </p:nvSpPr>
        <p:spPr>
          <a:xfrm>
            <a:off x="306750" y="311075"/>
            <a:ext cx="4847100" cy="12288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Почему природу удобно обсуждать на английском
</a:t>
            </a:r>
            <a:endParaRPr lang="en-US" sz="3000"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2</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06750" y="281475"/>
            <a:ext cx="7608300" cy="9408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Basic words for describing natural wonders
</a:t>
            </a:r>
            <a:endParaRPr lang="en-US" sz="3000" dirty="0"/>
          </a:p>
        </p:txBody>
      </p:sp>
      <p:sp>
        <p:nvSpPr>
          <p:cNvPr id="7"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3</a:t>
            </a:r>
            <a:endParaRPr lang="en-US" sz="1800" dirty="0"/>
          </a:p>
        </p:txBody>
      </p:sp>
      <p:sp>
        <p:nvSpPr>
          <p:cNvPr id="8" name="Text 2"/>
          <p:cNvSpPr txBox="1"/>
          <p:nvPr/>
        </p:nvSpPr>
        <p:spPr>
          <a:xfrm>
            <a:off x="306756" y="1385823"/>
            <a:ext cx="4090154" cy="95539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Размер и высота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Слова big, small, high, long помогают быстро показать масштаб объекта. Они часто встречаются в коротких ответах о горах, реках, озёрах и других природных местах.
</a:t>
            </a:r>
            <a:endParaRPr lang="en-US" sz="1400" dirty="0"/>
          </a:p>
        </p:txBody>
      </p:sp>
      <p:sp>
        <p:nvSpPr>
          <p:cNvPr id="9" name="Text 3"/>
          <p:cNvSpPr txBox="1"/>
          <p:nvPr/>
        </p:nvSpPr>
        <p:spPr>
          <a:xfrm>
            <a:off x="306756" y="2500844"/>
            <a:ext cx="4090154" cy="95539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Красота и впечатление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Прилагательные beautiful, wild и quiet делают описание более живым. С их помощью легко сказать, что место необычное, спокойное или особенно привлекательное для путешествия.
</a:t>
            </a:r>
            <a:endParaRPr lang="en-US" sz="1400" dirty="0"/>
          </a:p>
        </p:txBody>
      </p:sp>
      <p:sp>
        <p:nvSpPr>
          <p:cNvPr id="10" name="Text 4"/>
          <p:cNvSpPr txBox="1"/>
          <p:nvPr/>
        </p:nvSpPr>
        <p:spPr>
          <a:xfrm>
            <a:off x="306756" y="3623394"/>
            <a:ext cx="4090154" cy="95539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Цвет и погода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Слова sunny, cold, green и rocky уточняют, как выглядит природный объект. Они помогают добавить детали к описанию леса, пустыни, гор или побережья.
</a:t>
            </a:r>
            <a:endParaRPr lang="en-US" sz="1400" dirty="0"/>
          </a:p>
        </p:txBody>
      </p:sp>
      <p:sp>
        <p:nvSpPr>
          <p:cNvPr id="11" name="Text 5"/>
          <p:cNvSpPr txBox="1"/>
          <p:nvPr/>
        </p:nvSpPr>
        <p:spPr>
          <a:xfrm>
            <a:off x="4572006" y="1385823"/>
            <a:ext cx="4090154" cy="95539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Полезные сочетания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Устная речь становится легче, если использовать готовые словосочетания: high mountains, deep lakes, long rivers, green forests и beautiful waterfalls. Такие пары удобно запоминать.
</a:t>
            </a:r>
            <a:endParaRPr lang="en-US" sz="1400" dirty="0"/>
          </a:p>
        </p:txBody>
      </p:sp>
      <p:sp>
        <p:nvSpPr>
          <p:cNvPr id="12" name="Text 6"/>
          <p:cNvSpPr txBox="1"/>
          <p:nvPr/>
        </p:nvSpPr>
        <p:spPr>
          <a:xfrm>
            <a:off x="4572006" y="2500844"/>
            <a:ext cx="4090154" cy="95539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Для мини-описаний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Эти прилагательные подходят для ответов из нескольких предложений. Они помогают не только назвать объект, но и кратко показать его внешний вид и особенности.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5650" y="1169107"/>
            <a:ext cx="4077900" cy="335378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200" y="1167500"/>
            <a:ext cx="2644500" cy="3357000"/>
          </a:xfrm>
          <a:prstGeom prst="rect">
            <a:avLst/>
          </a:prstGeom>
          <a:noFill/>
          <a:ln/>
        </p:spPr>
        <p:txBody>
          <a:bodyPr wrap="square" lIns="0" tIns="0" rIns="0" bIns="0" rtlCol="0" anchor="ctr"/>
          <a:lstStyle/>
          <a:p>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В устных упражнениях шестого класса чаще всего появляются слова о местах и погоде, потому что их легко связать с описанием и личным мнением.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Речь обычно начинается с места, а затем ученики добавляют размер, цвет и оценку.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434343"/>
                </a:solidFill>
                <a:latin typeface="Arial" pitchFamily="34" charset="0"/>
                <a:ea typeface="Arial" pitchFamily="34" charset="-122"/>
                <a:cs typeface="Arial" pitchFamily="34" charset="-120"/>
              </a:rPr>
              <a:t>Методическое обобщение по лексике устных заданий 6 класса
</a:t>
            </a:r>
            <a:endParaRPr lang="en-US" sz="1400" dirty="0"/>
          </a:p>
        </p:txBody>
      </p:sp>
      <p:sp>
        <p:nvSpPr>
          <p:cNvPr id="5" name="Text 1"/>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Nature words used most often in speaking tasks
</a:t>
            </a:r>
            <a:endParaRPr lang="en-US" sz="3000"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4</a:t>
            </a:r>
            <a:endParaRPr lang="en-US"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050525" y="1508178"/>
            <a:ext cx="2130000" cy="1984395"/>
          </a:xfrm>
          <a:prstGeom prst="rect">
            <a:avLst/>
          </a:prstGeom>
        </p:spPr>
      </p:pic>
      <p:pic>
        <p:nvPicPr>
          <p:cNvPr id="3" name="Image 1" descr="preencoded.png">    </p:cNvPr>
          <p:cNvPicPr>
            <a:picLocks noChangeAspect="1"/>
          </p:cNvPicPr>
          <p:nvPr/>
        </p:nvPicPr>
        <p:blipFill>
          <a:blip r:embed="rId2"/>
          <a:stretch>
            <a:fillRect/>
          </a:stretch>
        </p:blipFill>
        <p:spPr>
          <a:xfrm>
            <a:off x="4961348" y="1508125"/>
            <a:ext cx="2129203" cy="1984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050525" y="3624400"/>
            <a:ext cx="2130000" cy="926100"/>
          </a:xfrm>
          <a:prstGeom prst="rect">
            <a:avLst/>
          </a:prstGeom>
          <a:noFill/>
          <a:ln/>
        </p:spPr>
        <p:txBody>
          <a:bodyPr wrap="square" lIns="0" tIns="0" rIns="0" bIns="0" rtlCol="0" anchor="t"/>
          <a:lstStyle/>
          <a:p>
            <a:pPr algn="ctr" indent="0" marL="0">
              <a:lnSpc>
                <a:spcPct val="100000"/>
              </a:lnSpc>
              <a:buNone/>
            </a:pPr>
            <a:r>
              <a:rPr lang="en-US" sz="1086" b="1" dirty="0">
                <a:solidFill>
                  <a:srgbClr val="000000"/>
                </a:solidFill>
                <a:latin typeface="Arial" pitchFamily="34" charset="0"/>
                <a:ea typeface="Arial" pitchFamily="34" charset="-122"/>
                <a:cs typeface="Arial" pitchFamily="34" charset="-120"/>
              </a:rPr>
              <a:t>A huge landscape in the USA
</a:t>
            </a:r>
            <a:pPr algn="ctr" indent="0" marL="0">
              <a:lnSpc>
                <a:spcPct val="100000"/>
              </a:lnSpc>
              <a:buNone/>
            </a:pPr>
            <a:r>
              <a:rPr lang="en-US" sz="62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930" dirty="0">
                <a:solidFill>
                  <a:srgbClr val="000000"/>
                </a:solidFill>
                <a:latin typeface="Arial" pitchFamily="34" charset="0"/>
                <a:ea typeface="Arial" pitchFamily="34" charset="-122"/>
                <a:cs typeface="Arial" pitchFamily="34" charset="-120"/>
              </a:rPr>
              <a:t>The Grand Canyon is one of the most famous natural places in the USA. It has very steep red and orange rocks, and the view is wide, deep, and impressive. This makes it a strong example for a short speaking task.
</a:t>
            </a:r>
            <a:endParaRPr lang="en-US" sz="1086" dirty="0"/>
          </a:p>
        </p:txBody>
      </p:sp>
      <p:sp>
        <p:nvSpPr>
          <p:cNvPr id="7" name="Text 1"/>
          <p:cNvSpPr txBox="1"/>
          <p:nvPr/>
        </p:nvSpPr>
        <p:spPr>
          <a:xfrm>
            <a:off x="4960950" y="3624400"/>
            <a:ext cx="2130000" cy="926100"/>
          </a:xfrm>
          <a:prstGeom prst="rect">
            <a:avLst/>
          </a:prstGeom>
          <a:noFill/>
          <a:ln/>
        </p:spPr>
        <p:txBody>
          <a:bodyPr wrap="square" lIns="0" tIns="0" rIns="0" bIns="0" rtlCol="0" anchor="t"/>
          <a:lstStyle/>
          <a:p>
            <a:pPr algn="ctr" indent="0" marL="0">
              <a:lnSpc>
                <a:spcPct val="100000"/>
              </a:lnSpc>
              <a:buNone/>
            </a:pPr>
            <a:r>
              <a:rPr lang="en-US" sz="1086" b="1" dirty="0">
                <a:solidFill>
                  <a:srgbClr val="000000"/>
                </a:solidFill>
                <a:latin typeface="Arial" pitchFamily="34" charset="0"/>
                <a:ea typeface="Arial" pitchFamily="34" charset="-122"/>
                <a:cs typeface="Arial" pitchFamily="34" charset="-120"/>
              </a:rPr>
              <a:t>What students can describe
</a:t>
            </a:r>
            <a:pPr algn="ctr" indent="0" marL="0">
              <a:lnSpc>
                <a:spcPct val="100000"/>
              </a:lnSpc>
              <a:buNone/>
            </a:pPr>
            <a:r>
              <a:rPr lang="en-US" sz="62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930" dirty="0">
                <a:solidFill>
                  <a:srgbClr val="000000"/>
                </a:solidFill>
                <a:latin typeface="Arial" pitchFamily="34" charset="0"/>
                <a:ea typeface="Arial" pitchFamily="34" charset="-122"/>
                <a:cs typeface="Arial" pitchFamily="34" charset="-120"/>
              </a:rPr>
              <a:t>In a picture of the canyon, students can talk about the rocks, layers, river, and landscape. These details help build a clear answer in three or four sentences. The scene is easy to describe and easy to remember.
</a:t>
            </a:r>
            <a:endParaRPr lang="en-US" sz="1086" dirty="0"/>
          </a:p>
        </p:txBody>
      </p:sp>
      <p:sp>
        <p:nvSpPr>
          <p:cNvPr id="8" name="Text 2"/>
          <p:cNvSpPr txBox="1"/>
          <p:nvPr/>
        </p:nvSpPr>
        <p:spPr>
          <a:xfrm>
            <a:off x="306750" y="317500"/>
            <a:ext cx="6903000" cy="9261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The Grand Canyon as an example of a natural wonder
</a:t>
            </a:r>
            <a:endParaRPr lang="en-US" sz="3000" dirty="0"/>
          </a:p>
        </p:txBody>
      </p:sp>
      <p:sp>
        <p:nvSpPr>
          <p:cNvPr id="9" name="Text 3"/>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5</a:t>
            </a:r>
            <a:endParaRPr 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25688" y="239425"/>
            <a:ext cx="7038000" cy="759300"/>
          </a:xfrm>
          <a:prstGeom prst="rect">
            <a:avLst/>
          </a:prstGeom>
          <a:noFill/>
          <a:ln/>
        </p:spPr>
        <p:txBody>
          <a:bodyPr wrap="square" lIns="0" tIns="0" rIns="0" bIns="0" rtlCol="0" anchor="t"/>
          <a:lstStyle/>
          <a:p>
            <a:pPr algn="l" indent="0" marL="0">
              <a:lnSpc>
                <a:spcPct val="100000"/>
              </a:lnSpc>
              <a:buNone/>
            </a:pPr>
            <a:r>
              <a:rPr lang="en-US" sz="3000" dirty="0">
                <a:solidFill>
                  <a:srgbClr val="050505"/>
                </a:solidFill>
                <a:latin typeface="Arial" pitchFamily="34" charset="0"/>
                <a:ea typeface="Arial" pitchFamily="34" charset="-122"/>
                <a:cs typeface="Arial" pitchFamily="34" charset="-120"/>
              </a:rPr>
              <a:t>How to say where a place is
</a:t>
            </a:r>
            <a:endParaRPr lang="en-US" sz="3000" dirty="0"/>
          </a:p>
        </p:txBody>
      </p:sp>
      <p:sp>
        <p:nvSpPr>
          <p:cNvPr id="9"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6</a:t>
            </a:r>
            <a:endParaRPr lang="en-US" sz="1800" dirty="0"/>
          </a:p>
        </p:txBody>
      </p:sp>
      <p:sp>
        <p:nvSpPr>
          <p:cNvPr id="10" name="Text 2"/>
          <p:cNvSpPr txBox="1"/>
          <p:nvPr/>
        </p:nvSpPr>
        <p:spPr>
          <a:xfrm>
            <a:off x="1825625" y="1855902"/>
            <a:ext cx="3386898" cy="98460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Start with location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Use It is in… to give the basic position of a place. This is the easiest way to begin a short answer and makes the description clear from the first sentence.
</a:t>
            </a:r>
            <a:endParaRPr lang="en-US" sz="1400" dirty="0"/>
          </a:p>
        </p:txBody>
      </p:sp>
      <p:sp>
        <p:nvSpPr>
          <p:cNvPr id="11" name="Text 3"/>
          <p:cNvSpPr txBox="1"/>
          <p:nvPr/>
        </p:nvSpPr>
        <p:spPr>
          <a:xfrm>
            <a:off x="5476728" y="1855902"/>
            <a:ext cx="3386898" cy="98460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Add nearby areas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Use It is near… or It is between… and… to show the exact location. These models help the listener understand where the natural place is on the map.
</a:t>
            </a:r>
            <a:endParaRPr lang="en-US" sz="1400" dirty="0"/>
          </a:p>
        </p:txBody>
      </p:sp>
      <p:sp>
        <p:nvSpPr>
          <p:cNvPr id="12" name="Text 4"/>
          <p:cNvSpPr txBox="1"/>
          <p:nvPr/>
        </p:nvSpPr>
        <p:spPr>
          <a:xfrm>
            <a:off x="1825625" y="3612631"/>
            <a:ext cx="3386898" cy="98460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Mention coast or region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Use It is on the coast of… when the place is beside the sea. For larger natural areas, say the continent, country, or region to make the answer more precise.
</a:t>
            </a:r>
            <a:endParaRPr lang="en-US" sz="1400" dirty="0"/>
          </a:p>
        </p:txBody>
      </p:sp>
      <p:sp>
        <p:nvSpPr>
          <p:cNvPr id="13" name="Text 5"/>
          <p:cNvSpPr txBox="1"/>
          <p:nvPr/>
        </p:nvSpPr>
        <p:spPr>
          <a:xfrm>
            <a:off x="5476728" y="3612631"/>
            <a:ext cx="3386898" cy="98460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Connect with examples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The Great Barrier Reef is in Australia. Mount Everest is in the Himalayas. The Amazon Rainforest is in South America. Such sentences show how location phrases work in real speech.
</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5650" y="1670131"/>
            <a:ext cx="4328400" cy="222148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200" y="1343725"/>
            <a:ext cx="2644500" cy="2874300"/>
          </a:xfrm>
          <a:prstGeom prst="rect">
            <a:avLst/>
          </a:prstGeom>
          <a:noFill/>
          <a:ln/>
        </p:spPr>
        <p:txBody>
          <a:bodyPr wrap="square" lIns="0" tIns="0" rIns="0" bIns="0" rtlCol="0" anchor="ctr"/>
          <a:lstStyle/>
          <a:p>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Готовые фразы помогают строить более точные и уверенные ответы о природных местах.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Такие шаблоны сокращают время на построение фразы и помогают говорить связно.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434343"/>
                </a:solidFill>
                <a:latin typeface="Arial" pitchFamily="34" charset="0"/>
                <a:ea typeface="Arial" pitchFamily="34" charset="-122"/>
                <a:cs typeface="Arial" pitchFamily="34" charset="-120"/>
              </a:rPr>
              <a:t>Учебная лексика для устной речи по теме природы
</a:t>
            </a:r>
            <a:endParaRPr lang="en-US" sz="1400" dirty="0"/>
          </a:p>
        </p:txBody>
      </p:sp>
      <p:sp>
        <p:nvSpPr>
          <p:cNvPr id="5" name="Text 1"/>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Useful English phrases for speaking about nature
</a:t>
            </a:r>
            <a:endParaRPr lang="en-US" sz="3000"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7</a:t>
            </a:r>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8037" y="1408575"/>
            <a:ext cx="8451727" cy="3115800"/>
          </a:xfrm>
          <a:prstGeom prst="rect">
            <a:avLst/>
          </a:prstGeom>
        </p:spPr>
      </p:pic>
      <p:sp>
        <p:nvSpPr>
          <p:cNvPr id="4" name="Text 0"/>
          <p:cNvSpPr txBox="1"/>
          <p:nvPr/>
        </p:nvSpPr>
        <p:spPr>
          <a:xfrm>
            <a:off x="357200" y="304275"/>
            <a:ext cx="8453400" cy="9705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How to make a short description in English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434343"/>
                </a:solidFill>
                <a:latin typeface="Arial" pitchFamily="34" charset="0"/>
                <a:ea typeface="Arial" pitchFamily="34" charset="-122"/>
                <a:cs typeface="Arial" pitchFamily="34" charset="-120"/>
              </a:rPr>
              <a:t>Последовательность шагов для устного ответа по теме природы.
</a:t>
            </a:r>
            <a:endParaRPr lang="en-US" sz="3000" dirty="0"/>
          </a:p>
        </p:txBody>
      </p:sp>
      <p:sp>
        <p:nvSpPr>
          <p:cNvPr id="5"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8</a:t>
            </a:r>
            <a:endParaRPr 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82406" y="1639059"/>
            <a:ext cx="320715" cy="32071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5267164" y="1643683"/>
            <a:ext cx="350400" cy="31146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902451" y="3348634"/>
            <a:ext cx="280626" cy="320715"/>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5267164" y="3353258"/>
            <a:ext cx="350400" cy="311467"/>
          </a:xfrm>
          <a:prstGeom prst="rect">
            <a:avLst/>
          </a:prstGeom>
        </p:spPr>
      </p:pic>
      <p:sp>
        <p:nvSpPr>
          <p:cNvPr id="13" name="Text 0"/>
          <p:cNvSpPr txBox="1"/>
          <p:nvPr/>
        </p:nvSpPr>
        <p:spPr>
          <a:xfrm>
            <a:off x="357200" y="304275"/>
            <a:ext cx="84393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Speaking about mountains, rivers and forests
</a:t>
            </a:r>
            <a:endParaRPr lang="en-US" sz="3000" dirty="0"/>
          </a:p>
        </p:txBody>
      </p:sp>
      <p:sp>
        <p:nvSpPr>
          <p:cNvPr id="14"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9</a:t>
            </a:r>
            <a:endParaRPr lang="en-US" sz="1800" dirty="0"/>
          </a:p>
        </p:txBody>
      </p:sp>
      <p:sp>
        <p:nvSpPr>
          <p:cNvPr id="15" name="Text 2"/>
          <p:cNvSpPr txBox="1"/>
          <p:nvPr/>
        </p:nvSpPr>
        <p:spPr>
          <a:xfrm>
            <a:off x="1704715" y="1759614"/>
            <a:ext cx="2692200" cy="119962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Mountains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Для гор часто подходят слова high, snowy, rocky, dangerous и famous. В описании удобно использовать существительное mountain и добавлять детали о вершинах, склонах и погоде.
</a:t>
            </a:r>
            <a:endParaRPr lang="en-US" sz="1400" dirty="0"/>
          </a:p>
        </p:txBody>
      </p:sp>
      <p:sp>
        <p:nvSpPr>
          <p:cNvPr id="16" name="Text 3"/>
          <p:cNvSpPr txBox="1"/>
          <p:nvPr/>
        </p:nvSpPr>
        <p:spPr>
          <a:xfrm>
            <a:off x="6104306" y="1759614"/>
            <a:ext cx="2692200" cy="119962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Rivers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Реки легко описывать словами long, deep, wide и fast. В речи часто помогают слова river, lake и waterfall, если нужно показать движение воды и связать объекты между собой.
</a:t>
            </a:r>
            <a:endParaRPr lang="en-US" sz="1400" dirty="0"/>
          </a:p>
        </p:txBody>
      </p:sp>
      <p:sp>
        <p:nvSpPr>
          <p:cNvPr id="17" name="Text 4"/>
          <p:cNvSpPr txBox="1"/>
          <p:nvPr/>
        </p:nvSpPr>
        <p:spPr>
          <a:xfrm>
            <a:off x="1704715" y="3469189"/>
            <a:ext cx="2692200" cy="119962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Forests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Леса обычно описывают как green, quiet, thick и full of life. Здесь особенно полезно слово forest, потому что оно сразу задаёт природную тему и помогает строить простое предложение.
</a:t>
            </a:r>
            <a:endParaRPr lang="en-US" sz="1400" dirty="0"/>
          </a:p>
        </p:txBody>
      </p:sp>
      <p:sp>
        <p:nvSpPr>
          <p:cNvPr id="18" name="Text 5"/>
          <p:cNvSpPr txBox="1"/>
          <p:nvPr/>
        </p:nvSpPr>
        <p:spPr>
          <a:xfrm>
            <a:off x="6104306" y="3469189"/>
            <a:ext cx="2692200" cy="1199628"/>
          </a:xfrm>
          <a:prstGeom prst="rect">
            <a:avLst/>
          </a:prstGeom>
          <a:noFill/>
          <a:ln/>
        </p:spPr>
        <p:txBody>
          <a:bodyPr wrap="square" lIns="0" tIns="0" rIns="0" bIns="0" rtlCol="0" anchor="t"/>
          <a:lstStyle/>
          <a:p>
            <a:pPr algn="l" indent="0" marL="0">
              <a:lnSpc>
                <a:spcPct val="100000"/>
              </a:lnSpc>
              <a:buNone/>
            </a:pPr>
            <a:r>
              <a:rPr lang="en-US" sz="1379" b="1" dirty="0">
                <a:solidFill>
                  <a:srgbClr val="000000"/>
                </a:solidFill>
                <a:latin typeface="Arial" pitchFamily="34" charset="0"/>
                <a:ea typeface="Arial" pitchFamily="34" charset="-122"/>
                <a:cs typeface="Arial" pitchFamily="34" charset="-120"/>
              </a:rPr>
              <a:t>Other nature words
</a:t>
            </a:r>
            <a:pPr algn="l" indent="0" marL="0">
              <a:lnSpc>
                <a:spcPct val="100000"/>
              </a:lnSpc>
              <a:buNone/>
            </a:pPr>
            <a:r>
              <a:rPr lang="en-US" sz="59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82" dirty="0">
                <a:solidFill>
                  <a:srgbClr val="000000"/>
                </a:solidFill>
                <a:latin typeface="Arial" pitchFamily="34" charset="0"/>
                <a:ea typeface="Arial" pitchFamily="34" charset="-122"/>
                <a:cs typeface="Arial" pitchFamily="34" charset="-120"/>
              </a:rPr>
              <a:t>В описаниях также часто встречаются valley, lake и waterfall. Эти существительные помогают расширить ответ и показать, что ученик может говорить не только об одном объекте, но и о целом пейзаже.
</a:t>
            </a:r>
            <a:endParaRPr lang="en-US" sz="1379"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45465" y="1326700"/>
            <a:ext cx="2939269" cy="2959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The Amazon Rainforest and its living world
</a:t>
            </a:r>
            <a:endParaRPr lang="en-US" sz="3000" dirty="0"/>
          </a:p>
        </p:txBody>
      </p:sp>
      <p:sp>
        <p:nvSpPr>
          <p:cNvPr id="10"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10</a:t>
            </a:r>
            <a:endParaRPr lang="en-US" sz="1800" dirty="0"/>
          </a:p>
        </p:txBody>
      </p:sp>
      <p:sp>
        <p:nvSpPr>
          <p:cNvPr id="11" name="Text 2"/>
          <p:cNvSpPr txBox="1"/>
          <p:nvPr/>
        </p:nvSpPr>
        <p:spPr>
          <a:xfrm>
            <a:off x="3843575" y="1179675"/>
            <a:ext cx="2354400" cy="956700"/>
          </a:xfrm>
          <a:prstGeom prst="rect">
            <a:avLst/>
          </a:prstGeom>
          <a:noFill/>
          <a:ln/>
        </p:spPr>
        <p:txBody>
          <a:bodyPr wrap="square" lIns="0" tIns="0" rIns="0" bIns="0" rtlCol="0" anchor="t"/>
          <a:lstStyle/>
          <a:p>
            <a:pPr algn="l" indent="0" marL="0">
              <a:lnSpc>
                <a:spcPct val="100000"/>
              </a:lnSpc>
              <a:buNone/>
            </a:pPr>
            <a:r>
              <a:rPr lang="en-US" sz="1285" b="1" dirty="0">
                <a:solidFill>
                  <a:srgbClr val="000000"/>
                </a:solidFill>
                <a:latin typeface="Arial" pitchFamily="34" charset="0"/>
                <a:ea typeface="Arial" pitchFamily="34" charset="-122"/>
                <a:cs typeface="Arial" pitchFamily="34" charset="-120"/>
              </a:rPr>
              <a:t>Where it is
</a:t>
            </a:r>
            <a:pPr algn="l" indent="0" marL="0">
              <a:lnSpc>
                <a:spcPct val="100000"/>
              </a:lnSpc>
              <a:buNone/>
            </a:pPr>
            <a:r>
              <a:rPr lang="en-US" sz="73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2" dirty="0">
                <a:solidFill>
                  <a:srgbClr val="000000"/>
                </a:solidFill>
                <a:latin typeface="Arial" pitchFamily="34" charset="0"/>
                <a:ea typeface="Arial" pitchFamily="34" charset="-122"/>
                <a:cs typeface="Arial" pitchFamily="34" charset="-120"/>
              </a:rPr>
              <a:t>The Amazon Rainforest is in South America and is one of the largest and most important forests on Earth. This location is easy to mention in a short spoken answer.
</a:t>
            </a:r>
            <a:endParaRPr lang="en-US" sz="1285" dirty="0"/>
          </a:p>
        </p:txBody>
      </p:sp>
      <p:sp>
        <p:nvSpPr>
          <p:cNvPr id="12" name="Text 3"/>
          <p:cNvSpPr txBox="1"/>
          <p:nvPr/>
        </p:nvSpPr>
        <p:spPr>
          <a:xfrm>
            <a:off x="4054484" y="2265375"/>
            <a:ext cx="2354400" cy="956700"/>
          </a:xfrm>
          <a:prstGeom prst="rect">
            <a:avLst/>
          </a:prstGeom>
          <a:noFill/>
          <a:ln/>
        </p:spPr>
        <p:txBody>
          <a:bodyPr wrap="square" lIns="0" tIns="0" rIns="0" bIns="0" rtlCol="0" anchor="t"/>
          <a:lstStyle/>
          <a:p>
            <a:pPr algn="l" indent="0" marL="0">
              <a:lnSpc>
                <a:spcPct val="100000"/>
              </a:lnSpc>
              <a:buNone/>
            </a:pPr>
            <a:r>
              <a:rPr lang="en-US" sz="1285" b="1" dirty="0">
                <a:solidFill>
                  <a:srgbClr val="000000"/>
                </a:solidFill>
                <a:latin typeface="Arial" pitchFamily="34" charset="0"/>
                <a:ea typeface="Arial" pitchFamily="34" charset="-122"/>
                <a:cs typeface="Arial" pitchFamily="34" charset="-120"/>
              </a:rPr>
              <a:t>What lives there
</a:t>
            </a:r>
            <a:pPr algn="l" indent="0" marL="0">
              <a:lnSpc>
                <a:spcPct val="100000"/>
              </a:lnSpc>
              <a:buNone/>
            </a:pPr>
            <a:r>
              <a:rPr lang="en-US" sz="73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2" dirty="0">
                <a:solidFill>
                  <a:srgbClr val="000000"/>
                </a:solidFill>
                <a:latin typeface="Arial" pitchFamily="34" charset="0"/>
                <a:ea typeface="Arial" pitchFamily="34" charset="-122"/>
                <a:cs typeface="Arial" pitchFamily="34" charset="-120"/>
              </a:rPr>
              <a:t>It is home to monkeys, birds, insects, frogs, and many plants. This rich living world helps students use vocabulary about animals and nature together in one description.
</a:t>
            </a:r>
            <a:endParaRPr lang="en-US" sz="1285" dirty="0"/>
          </a:p>
        </p:txBody>
      </p:sp>
      <p:sp>
        <p:nvSpPr>
          <p:cNvPr id="13" name="Text 4"/>
          <p:cNvSpPr txBox="1"/>
          <p:nvPr/>
        </p:nvSpPr>
        <p:spPr>
          <a:xfrm>
            <a:off x="4272205" y="3351075"/>
            <a:ext cx="2354400" cy="956700"/>
          </a:xfrm>
          <a:prstGeom prst="rect">
            <a:avLst/>
          </a:prstGeom>
          <a:noFill/>
          <a:ln/>
        </p:spPr>
        <p:txBody>
          <a:bodyPr wrap="square" lIns="0" tIns="0" rIns="0" bIns="0" rtlCol="0" anchor="t"/>
          <a:lstStyle/>
          <a:p>
            <a:pPr algn="l" indent="0" marL="0">
              <a:lnSpc>
                <a:spcPct val="100000"/>
              </a:lnSpc>
              <a:buNone/>
            </a:pPr>
            <a:r>
              <a:rPr lang="en-US" sz="1285" b="1" dirty="0">
                <a:solidFill>
                  <a:srgbClr val="000000"/>
                </a:solidFill>
                <a:latin typeface="Arial" pitchFamily="34" charset="0"/>
                <a:ea typeface="Arial" pitchFamily="34" charset="-122"/>
                <a:cs typeface="Arial" pitchFamily="34" charset="-120"/>
              </a:rPr>
              <a:t>What it looks like
</a:t>
            </a:r>
            <a:pPr algn="l" indent="0" marL="0">
              <a:lnSpc>
                <a:spcPct val="100000"/>
              </a:lnSpc>
              <a:buNone/>
            </a:pPr>
            <a:r>
              <a:rPr lang="en-US" sz="73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2" dirty="0">
                <a:solidFill>
                  <a:srgbClr val="000000"/>
                </a:solidFill>
                <a:latin typeface="Arial" pitchFamily="34" charset="0"/>
                <a:ea typeface="Arial" pitchFamily="34" charset="-122"/>
                <a:cs typeface="Arial" pitchFamily="34" charset="-120"/>
              </a:rPr>
              <a:t>The forest has thick trees, vines, water, and a crowded green landscape. These details make the place easy to imagine and describe with simple words.
</a:t>
            </a:r>
            <a:endParaRPr lang="en-US" sz="1285" dirty="0"/>
          </a:p>
        </p:txBody>
      </p:sp>
      <p:sp>
        <p:nvSpPr>
          <p:cNvPr id="14" name="Text 5"/>
          <p:cNvSpPr txBox="1"/>
          <p:nvPr/>
        </p:nvSpPr>
        <p:spPr>
          <a:xfrm>
            <a:off x="6483368" y="1179675"/>
            <a:ext cx="2354400" cy="956700"/>
          </a:xfrm>
          <a:prstGeom prst="rect">
            <a:avLst/>
          </a:prstGeom>
          <a:noFill/>
          <a:ln/>
        </p:spPr>
        <p:txBody>
          <a:bodyPr wrap="square" lIns="0" tIns="0" rIns="0" bIns="0" rtlCol="0" anchor="t"/>
          <a:lstStyle/>
          <a:p>
            <a:pPr algn="l" indent="0" marL="0">
              <a:lnSpc>
                <a:spcPct val="100000"/>
              </a:lnSpc>
              <a:buNone/>
            </a:pPr>
            <a:r>
              <a:rPr lang="en-US" sz="1285" b="1" dirty="0">
                <a:solidFill>
                  <a:srgbClr val="000000"/>
                </a:solidFill>
                <a:latin typeface="Arial" pitchFamily="34" charset="0"/>
                <a:ea typeface="Arial" pitchFamily="34" charset="-122"/>
                <a:cs typeface="Arial" pitchFamily="34" charset="-120"/>
              </a:rPr>
              <a:t>Useful adjectives
</a:t>
            </a:r>
            <a:pPr algn="l" indent="0" marL="0">
              <a:lnSpc>
                <a:spcPct val="100000"/>
              </a:lnSpc>
              <a:buNone/>
            </a:pPr>
            <a:r>
              <a:rPr lang="en-US" sz="73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2" dirty="0">
                <a:solidFill>
                  <a:srgbClr val="000000"/>
                </a:solidFill>
                <a:latin typeface="Arial" pitchFamily="34" charset="0"/>
                <a:ea typeface="Arial" pitchFamily="34" charset="-122"/>
                <a:cs typeface="Arial" pitchFamily="34" charset="-120"/>
              </a:rPr>
              <a:t>Words like wet, green, warm, noisy, and alive fit this rainforest well. They help students explain the atmosphere and make their speaking sound more natural.
</a:t>
            </a:r>
            <a:endParaRPr lang="en-US" sz="1285" dirty="0"/>
          </a:p>
        </p:txBody>
      </p:sp>
      <p:sp>
        <p:nvSpPr>
          <p:cNvPr id="15" name="Text 6"/>
          <p:cNvSpPr txBox="1"/>
          <p:nvPr/>
        </p:nvSpPr>
        <p:spPr>
          <a:xfrm>
            <a:off x="6694277" y="2265375"/>
            <a:ext cx="2354400" cy="956700"/>
          </a:xfrm>
          <a:prstGeom prst="rect">
            <a:avLst/>
          </a:prstGeom>
          <a:noFill/>
          <a:ln/>
        </p:spPr>
        <p:txBody>
          <a:bodyPr wrap="square" lIns="0" tIns="0" rIns="0" bIns="0" rtlCol="0" anchor="t"/>
          <a:lstStyle/>
          <a:p>
            <a:pPr algn="l" indent="0" marL="0">
              <a:lnSpc>
                <a:spcPct val="100000"/>
              </a:lnSpc>
              <a:buNone/>
            </a:pPr>
            <a:r>
              <a:rPr lang="en-US" sz="1285" b="1" dirty="0">
                <a:solidFill>
                  <a:srgbClr val="000000"/>
                </a:solidFill>
                <a:latin typeface="Arial" pitchFamily="34" charset="0"/>
                <a:ea typeface="Arial" pitchFamily="34" charset="-122"/>
                <a:cs typeface="Arial" pitchFamily="34" charset="-120"/>
              </a:rPr>
              <a:t>Speaking idea
</a:t>
            </a:r>
            <a:pPr algn="l" indent="0" marL="0">
              <a:lnSpc>
                <a:spcPct val="100000"/>
              </a:lnSpc>
              <a:buNone/>
            </a:pPr>
            <a:r>
              <a:rPr lang="en-US" sz="73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2" dirty="0">
                <a:solidFill>
                  <a:srgbClr val="000000"/>
                </a:solidFill>
                <a:latin typeface="Arial" pitchFamily="34" charset="0"/>
                <a:ea typeface="Arial" pitchFamily="34" charset="-122"/>
                <a:cs typeface="Arial" pitchFamily="34" charset="-120"/>
              </a:rPr>
              <a:t>A short answer can mention location, plants, animals, and a personal opinion. This gives a complete description without making the speech too long or difficult.
</a:t>
            </a:r>
            <a:endParaRPr lang="en-US" sz="1285"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5650" y="1169107"/>
            <a:ext cx="4077900" cy="335378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200" y="1167500"/>
            <a:ext cx="2644500" cy="3357000"/>
          </a:xfrm>
          <a:prstGeom prst="rect">
            <a:avLst/>
          </a:prstGeom>
          <a:noFill/>
          <a:ln/>
        </p:spPr>
        <p:txBody>
          <a:bodyPr wrap="square" lIns="0" tIns="0" rIns="0" bIns="0" rtlCol="0" anchor="ctr"/>
          <a:lstStyle/>
          <a:p>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Диаграмма помогает быстро подобрать прилагательные и сравнить объекты в устном ответе, не перегружая речь лишними деталями.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Горы воспринимаются как самые высокие, леса — как самые большие зелёные пространства, а для красоты чаще подходят сравнительные формы.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434343"/>
                </a:solidFill>
                <a:latin typeface="Arial" pitchFamily="34" charset="0"/>
                <a:ea typeface="Arial" pitchFamily="34" charset="-122"/>
                <a:cs typeface="Arial" pitchFamily="34" charset="-120"/>
              </a:rPr>
              <a:t>Учебная иллюстративная шкала по теме раздела, 2025
</a:t>
            </a:r>
            <a:endParaRPr lang="en-US" sz="1400" dirty="0"/>
          </a:p>
        </p:txBody>
      </p:sp>
      <p:sp>
        <p:nvSpPr>
          <p:cNvPr id="5" name="Text 1"/>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2938" dirty="0">
                <a:solidFill>
                  <a:srgbClr val="000000"/>
                </a:solidFill>
                <a:latin typeface="Arial" pitchFamily="34" charset="0"/>
                <a:ea typeface="Arial" pitchFamily="34" charset="-122"/>
                <a:cs typeface="Arial" pitchFamily="34" charset="-120"/>
              </a:rPr>
              <a:t>Сравнение чудес природы по размеру и внешнему виду
</a:t>
            </a:r>
            <a:endParaRPr lang="en-US" sz="2938"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11</a:t>
            </a:r>
            <a:endParaRPr lang="en-US"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06750" y="621650"/>
            <a:ext cx="4932000" cy="1097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Слова для чувств и оценки
</a:t>
            </a:r>
            <a:endParaRPr lang="en-US" sz="3000" dirty="0"/>
          </a:p>
        </p:txBody>
      </p:sp>
      <p:sp>
        <p:nvSpPr>
          <p:cNvPr id="8"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12</a:t>
            </a:r>
            <a:endParaRPr lang="en-US" sz="1800" dirty="0"/>
          </a:p>
        </p:txBody>
      </p:sp>
      <p:sp>
        <p:nvSpPr>
          <p:cNvPr id="9" name="Text 2"/>
          <p:cNvSpPr txBox="1"/>
          <p:nvPr/>
        </p:nvSpPr>
        <p:spPr>
          <a:xfrm>
            <a:off x="933986" y="1866206"/>
            <a:ext cx="3208235" cy="1230515"/>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Сказать, что нравится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Начните с простых фраз I like или I love, чтобы сразу показать отношение к природному месту. Такие слова звучат естественно и помогают быстро включиться в ответ.
</a:t>
            </a:r>
            <a:endParaRPr lang="en-US" sz="1400" dirty="0"/>
          </a:p>
        </p:txBody>
      </p:sp>
      <p:sp>
        <p:nvSpPr>
          <p:cNvPr id="10" name="Text 3"/>
          <p:cNvSpPr txBox="1"/>
          <p:nvPr/>
        </p:nvSpPr>
        <p:spPr>
          <a:xfrm>
            <a:off x="933986" y="3292667"/>
            <a:ext cx="3208235" cy="1230515"/>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Уточнить причину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Союз because помогает сделать ответ более содержательным. С ним ученик связывает мнение и причину: море нравится, потому что оно calm and beautiful, а водопад — because it is really amazing.
</a:t>
            </a:r>
            <a:endParaRPr lang="en-US" sz="1400" dirty="0"/>
          </a:p>
        </p:txBody>
      </p:sp>
      <p:sp>
        <p:nvSpPr>
          <p:cNvPr id="11" name="Text 4"/>
          <p:cNvSpPr txBox="1"/>
          <p:nvPr/>
        </p:nvSpPr>
        <p:spPr>
          <a:xfrm>
            <a:off x="5160139" y="1866206"/>
            <a:ext cx="3208235" cy="1230515"/>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Выразить мнение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Фраза I think подходит, когда нужно не только назвать объект, но и объяснить впечатление. После неё удобно добавить оценку: amazing, wonderful, peaceful или exciting.
</a:t>
            </a:r>
            <a:endParaRPr lang="en-US" sz="1400" dirty="0"/>
          </a:p>
        </p:txBody>
      </p:sp>
      <p:sp>
        <p:nvSpPr>
          <p:cNvPr id="12" name="Text 5"/>
          <p:cNvSpPr txBox="1"/>
          <p:nvPr/>
        </p:nvSpPr>
        <p:spPr>
          <a:xfrm>
            <a:off x="5160139" y="3292667"/>
            <a:ext cx="3208235" cy="1230515"/>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Смягчить или усилить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Слова very, really, quite и much делают речь точнее. Они помогают показать степень эмоции: really amazing, very beautiful, quite peaceful, much bigger than before.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7200" y="2526629"/>
            <a:ext cx="4296900" cy="1712441"/>
          </a:xfrm>
          <a:prstGeom prst="rect">
            <a:avLst/>
          </a:prstGeom>
        </p:spPr>
      </p:pic>
      <p:sp>
        <p:nvSpPr>
          <p:cNvPr id="4" name="Text 0"/>
          <p:cNvSpPr txBox="1"/>
          <p:nvPr/>
        </p:nvSpPr>
        <p:spPr>
          <a:xfrm>
            <a:off x="4992225" y="2228625"/>
            <a:ext cx="3818400" cy="2308200"/>
          </a:xfrm>
          <a:prstGeom prst="rect">
            <a:avLst/>
          </a:prstGeom>
          <a:noFill/>
          <a:ln/>
        </p:spPr>
        <p:txBody>
          <a:bodyPr wrap="square" lIns="0" tIns="0" rIns="0" bIns="0" rtlCol="0" anchor="ctr"/>
          <a:lstStyle/>
          <a:p>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Таблица помогает запомнить короткие factual sentences и быстро строить ответы по образцу.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Каждый объект легко описать одной короткой фразой, если помнить регион и главный признак: цвет, высоту, размер или необычное явление.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434343"/>
                </a:solidFill>
                <a:latin typeface="Arial" pitchFamily="34" charset="0"/>
                <a:ea typeface="Arial" pitchFamily="34" charset="-122"/>
                <a:cs typeface="Arial" pitchFamily="34" charset="-120"/>
              </a:rPr>
              <a:t>Общеизвестные географические сведения
</a:t>
            </a:r>
            <a:endParaRPr lang="en-US" sz="1400" dirty="0"/>
          </a:p>
        </p:txBody>
      </p:sp>
      <p:sp>
        <p:nvSpPr>
          <p:cNvPr id="5" name="Text 1"/>
          <p:cNvSpPr txBox="1"/>
          <p:nvPr/>
        </p:nvSpPr>
        <p:spPr>
          <a:xfrm>
            <a:off x="357200" y="1316700"/>
            <a:ext cx="8453400" cy="6855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Природные чудеса и простые факты
</a:t>
            </a:r>
            <a:endParaRPr lang="en-US" sz="3000"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13</a:t>
            </a:r>
            <a:endParaRPr lang="en-US"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8037" y="1408575"/>
            <a:ext cx="8451727" cy="3115800"/>
          </a:xfrm>
          <a:prstGeom prst="rect">
            <a:avLst/>
          </a:prstGeom>
        </p:spPr>
      </p:pic>
      <p:sp>
        <p:nvSpPr>
          <p:cNvPr id="4" name="Text 0"/>
          <p:cNvSpPr txBox="1"/>
          <p:nvPr/>
        </p:nvSpPr>
        <p:spPr>
          <a:xfrm>
            <a:off x="357200" y="304275"/>
            <a:ext cx="8453400" cy="9705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От слова к полному устному ответу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434343"/>
                </a:solidFill>
                <a:latin typeface="Arial" pitchFamily="34" charset="0"/>
                <a:ea typeface="Arial" pitchFamily="34" charset="-122"/>
                <a:cs typeface="Arial" pitchFamily="34" charset="-120"/>
              </a:rPr>
              <a:t>Пошаговая модель ответа для устного задания в 6 классе
</a:t>
            </a:r>
            <a:endParaRPr lang="en-US" sz="3000" dirty="0"/>
          </a:p>
        </p:txBody>
      </p:sp>
      <p:sp>
        <p:nvSpPr>
          <p:cNvPr id="5"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14</a:t>
            </a:r>
            <a:endParaRPr lang="en-US"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810740" y="1288996"/>
            <a:ext cx="165562" cy="2649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506183" y="1288996"/>
            <a:ext cx="198675" cy="2649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180421" y="1299579"/>
            <a:ext cx="274200" cy="243733"/>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2010891" y="3150036"/>
            <a:ext cx="264900" cy="2649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pic>
        <p:nvPicPr>
          <p:cNvPr id="15" name="Image 13" descr="preencoded.png">    </p:cNvPr>
          <p:cNvPicPr>
            <a:picLocks noChangeAspect="1"/>
          </p:cNvPicPr>
          <p:nvPr/>
        </p:nvPicPr>
        <p:blipFill>
          <a:blip r:embed="rId14"/>
          <a:stretch>
            <a:fillRect/>
          </a:stretch>
        </p:blipFill>
        <p:spPr>
          <a:xfrm>
            <a:off x="0" y="0"/>
            <a:ext cx="9144000" cy="5143500"/>
          </a:xfrm>
          <a:prstGeom prst="rect">
            <a:avLst/>
          </a:prstGeom>
        </p:spPr>
      </p:pic>
      <p:pic>
        <p:nvPicPr>
          <p:cNvPr id="16" name="Image 14" descr="preencoded.png">    </p:cNvPr>
          <p:cNvPicPr>
            <a:picLocks noChangeAspect="1"/>
          </p:cNvPicPr>
          <p:nvPr/>
        </p:nvPicPr>
        <p:blipFill>
          <a:blip r:embed="rId15"/>
          <a:stretch>
            <a:fillRect/>
          </a:stretch>
        </p:blipFill>
        <p:spPr>
          <a:xfrm>
            <a:off x="4920901" y="3172806"/>
            <a:ext cx="274200" cy="219360"/>
          </a:xfrm>
          <a:prstGeom prst="rect">
            <a:avLst/>
          </a:prstGeom>
        </p:spPr>
      </p:pic>
      <p:sp>
        <p:nvSpPr>
          <p:cNvPr id="17" name="Text 0"/>
          <p:cNvSpPr txBox="1"/>
          <p:nvPr/>
        </p:nvSpPr>
        <p:spPr>
          <a:xfrm>
            <a:off x="357200" y="304275"/>
            <a:ext cx="84393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Вопросы, которые начинают разговор
</a:t>
            </a:r>
            <a:endParaRPr lang="en-US" sz="3000" dirty="0"/>
          </a:p>
        </p:txBody>
      </p:sp>
      <p:sp>
        <p:nvSpPr>
          <p:cNvPr id="18"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15</a:t>
            </a:r>
            <a:endParaRPr lang="en-US" sz="1800" dirty="0"/>
          </a:p>
        </p:txBody>
      </p:sp>
      <p:sp>
        <p:nvSpPr>
          <p:cNvPr id="19" name="Text 2"/>
          <p:cNvSpPr txBox="1"/>
          <p:nvPr/>
        </p:nvSpPr>
        <p:spPr>
          <a:xfrm>
            <a:off x="1355375" y="1601323"/>
            <a:ext cx="1794300" cy="1317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Что нравится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What natural place do you like? — этот вопрос помогает начать диалог и сразу понять, какой объект ученик готов описывать, не теряясь в теме.
</a:t>
            </a:r>
            <a:endParaRPr lang="en-US" sz="1200" dirty="0"/>
          </a:p>
        </p:txBody>
      </p:sp>
      <p:sp>
        <p:nvSpPr>
          <p:cNvPr id="20" name="Text 3"/>
          <p:cNvSpPr txBox="1"/>
          <p:nvPr/>
        </p:nvSpPr>
        <p:spPr>
          <a:xfrm>
            <a:off x="4067375" y="1601323"/>
            <a:ext cx="1794300" cy="1317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Где находится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Where is it? — после выбора места легко перейти к географии. Такой вопрос учит называть страну, регион или более точное расположение простыми словами.
</a:t>
            </a:r>
            <a:endParaRPr lang="en-US" sz="1200" dirty="0"/>
          </a:p>
        </p:txBody>
      </p:sp>
      <p:sp>
        <p:nvSpPr>
          <p:cNvPr id="21" name="Text 4"/>
          <p:cNvSpPr txBox="1"/>
          <p:nvPr/>
        </p:nvSpPr>
        <p:spPr>
          <a:xfrm>
            <a:off x="6779375" y="1601323"/>
            <a:ext cx="1794300" cy="1317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Что видно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What can you see there? — хороший шаг для описания внешнего вида. Здесь удобно использовать слова about trees, water, rocks, sky, animals and colors.
</a:t>
            </a:r>
            <a:endParaRPr lang="en-US" sz="1200" dirty="0"/>
          </a:p>
        </p:txBody>
      </p:sp>
      <p:sp>
        <p:nvSpPr>
          <p:cNvPr id="22" name="Text 5"/>
          <p:cNvSpPr txBox="1"/>
          <p:nvPr/>
        </p:nvSpPr>
        <p:spPr>
          <a:xfrm>
            <a:off x="2605195" y="3462363"/>
            <a:ext cx="1794300" cy="1317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Почему нравится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Why do you like it? — вопрос помогает добавить личное мнение. Ответ становится интереснее, если ученик объясняет, что место красивое, quiet, special or exciting.
</a:t>
            </a:r>
            <a:endParaRPr lang="en-US" sz="1200" dirty="0"/>
          </a:p>
        </p:txBody>
      </p:sp>
      <p:sp>
        <p:nvSpPr>
          <p:cNvPr id="23" name="Text 6"/>
          <p:cNvSpPr txBox="1"/>
          <p:nvPr/>
        </p:nvSpPr>
        <p:spPr>
          <a:xfrm>
            <a:off x="5519855" y="3462363"/>
            <a:ext cx="1794300" cy="1317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Каким оно является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Is it big or small? Is it beautiful or special? — эти уточнения развивают сравнение и оценку, а также помогают строить более точный короткий ответ.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061704" y="0"/>
            <a:ext cx="3080742"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16</a:t>
            </a:r>
            <a:endParaRPr lang="en-US" sz="1800" dirty="0"/>
          </a:p>
        </p:txBody>
      </p:sp>
      <p:sp>
        <p:nvSpPr>
          <p:cNvPr id="7" name="Text 1"/>
          <p:cNvSpPr txBox="1"/>
          <p:nvPr/>
        </p:nvSpPr>
        <p:spPr>
          <a:xfrm>
            <a:off x="306750" y="621650"/>
            <a:ext cx="5299500" cy="10299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Северное сияние: чудо в небе
</a:t>
            </a:r>
            <a:endParaRPr lang="en-US" sz="3000" dirty="0"/>
          </a:p>
        </p:txBody>
      </p:sp>
      <p:sp>
        <p:nvSpPr>
          <p:cNvPr id="8" name="Text 2"/>
          <p:cNvSpPr txBox="1"/>
          <p:nvPr/>
        </p:nvSpPr>
        <p:spPr>
          <a:xfrm>
            <a:off x="306764" y="1877709"/>
            <a:ext cx="2576099" cy="1219644"/>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Где видно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Северное сияние появляется в ночном небе рядом с Северным полюсом. Его часто связывают с Норвегией, Исландией, Канадой и Россией, где зимнее небо особенно тёмное и ясное.
</a:t>
            </a:r>
            <a:endParaRPr lang="en-US" sz="1400" dirty="0"/>
          </a:p>
        </p:txBody>
      </p:sp>
      <p:sp>
        <p:nvSpPr>
          <p:cNvPr id="9" name="Text 3"/>
          <p:cNvSpPr txBox="1"/>
          <p:nvPr/>
        </p:nvSpPr>
        <p:spPr>
          <a:xfrm>
            <a:off x="306764" y="3301126"/>
            <a:ext cx="2576099" cy="1219644"/>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Каким оно бывает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Сияние может быть зелёным, розовым, фиолетовым или белым. Из-за движения света в небе оно выглядит живым, мягким и очень необычным для наблюдателя.
</a:t>
            </a:r>
            <a:endParaRPr lang="en-US" sz="1400" dirty="0"/>
          </a:p>
        </p:txBody>
      </p:sp>
      <p:sp>
        <p:nvSpPr>
          <p:cNvPr id="10" name="Text 4"/>
          <p:cNvSpPr txBox="1"/>
          <p:nvPr/>
        </p:nvSpPr>
        <p:spPr>
          <a:xfrm>
            <a:off x="3030553" y="1877709"/>
            <a:ext cx="2576099" cy="1219644"/>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Какие слова подходят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Для описания удобно использовать слова magical, colorful, bright и cold. Они помогают передать не только внешний вид, но и атмосферу северной ночи.
</a:t>
            </a:r>
            <a:endParaRPr lang="en-US" sz="1400" dirty="0"/>
          </a:p>
        </p:txBody>
      </p:sp>
      <p:sp>
        <p:nvSpPr>
          <p:cNvPr id="11" name="Text 5"/>
          <p:cNvSpPr txBox="1"/>
          <p:nvPr/>
        </p:nvSpPr>
        <p:spPr>
          <a:xfrm>
            <a:off x="3030553" y="3301126"/>
            <a:ext cx="2576099" cy="1219644"/>
          </a:xfrm>
          <a:prstGeom prst="rect">
            <a:avLst/>
          </a:prstGeom>
          <a:noFill/>
          <a:ln/>
        </p:spPr>
        <p:txBody>
          <a:bodyPr wrap="square" lIns="0" tIns="0" rIns="0" bIns="0" rtlCol="0" anchor="t"/>
          <a:lstStyle/>
          <a:p>
            <a:pPr algn="l" indent="0" marL="0">
              <a:lnSpc>
                <a:spcPct val="100000"/>
              </a:lnSpc>
              <a:buNone/>
            </a:pPr>
            <a:r>
              <a:rPr lang="en-US" sz="1379" b="1" dirty="0">
                <a:solidFill>
                  <a:srgbClr val="000000"/>
                </a:solidFill>
                <a:latin typeface="Arial" pitchFamily="34" charset="0"/>
                <a:ea typeface="Arial" pitchFamily="34" charset="-122"/>
                <a:cs typeface="Arial" pitchFamily="34" charset="-120"/>
              </a:rPr>
              <a:t>Что показывает изображение
</a:t>
            </a:r>
            <a:pPr algn="l" indent="0" marL="0">
              <a:lnSpc>
                <a:spcPct val="100000"/>
              </a:lnSpc>
              <a:buNone/>
            </a:pPr>
            <a:r>
              <a:rPr lang="en-US" sz="788"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82" dirty="0">
                <a:solidFill>
                  <a:srgbClr val="000000"/>
                </a:solidFill>
                <a:latin typeface="Arial" pitchFamily="34" charset="0"/>
                <a:ea typeface="Arial" pitchFamily="34" charset="-122"/>
                <a:cs typeface="Arial" pitchFamily="34" charset="-120"/>
              </a:rPr>
              <a:t>На картинке особенно заметны bright lights, dark sky and snow. Такое сочетание делает феномен запоминающимся и помогает составить короткое устное описание.
</a:t>
            </a:r>
            <a:endParaRPr lang="en-US" sz="1379"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5650" y="1169107"/>
            <a:ext cx="4077900" cy="335378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200" y="1167500"/>
            <a:ext cx="2644500" cy="3357000"/>
          </a:xfrm>
          <a:prstGeom prst="rect">
            <a:avLst/>
          </a:prstGeom>
          <a:noFill/>
          <a:ln/>
        </p:spPr>
        <p:txBody>
          <a:bodyPr wrap="square" lIns="0" tIns="0" rIns="0" bIns="0" rtlCol="0" anchor="ctr"/>
          <a:lstStyle/>
          <a:p>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Чем длиннее ответ, тем важнее связки, точные прилагательные и спокойный темп. Это делает речь понятной даже при небольшой словарной базе.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Переход от отдельных слов к мини-выступлению происходит поэтапно: сначала ученик называет объект, затем добавляет описание, место и личную оценку.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434343"/>
                </a:solidFill>
                <a:latin typeface="Arial" pitchFamily="34" charset="0"/>
                <a:ea typeface="Arial" pitchFamily="34" charset="-122"/>
                <a:cs typeface="Arial" pitchFamily="34" charset="-120"/>
              </a:rPr>
              <a:t>Методическая модель устного ответа по теме раздела, 2025
</a:t>
            </a:r>
            <a:endParaRPr lang="en-US" sz="1400" dirty="0"/>
          </a:p>
        </p:txBody>
      </p:sp>
      <p:sp>
        <p:nvSpPr>
          <p:cNvPr id="5" name="Text 1"/>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2938" dirty="0">
                <a:solidFill>
                  <a:srgbClr val="000000"/>
                </a:solidFill>
                <a:latin typeface="Arial" pitchFamily="34" charset="0"/>
                <a:ea typeface="Arial" pitchFamily="34" charset="-122"/>
                <a:cs typeface="Arial" pitchFamily="34" charset="-120"/>
              </a:rPr>
              <a:t>Полезные модели предложений для говорения в 6 классе
</a:t>
            </a:r>
            <a:endParaRPr lang="en-US" sz="2938"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17</a:t>
            </a:r>
            <a:endParaRPr lang="en-US" sz="1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25688" y="239425"/>
            <a:ext cx="7038000" cy="759300"/>
          </a:xfrm>
          <a:prstGeom prst="rect">
            <a:avLst/>
          </a:prstGeom>
          <a:noFill/>
          <a:ln/>
        </p:spPr>
        <p:txBody>
          <a:bodyPr wrap="square" lIns="0" tIns="0" rIns="0" bIns="0" rtlCol="0" anchor="t"/>
          <a:lstStyle/>
          <a:p>
            <a:pPr algn="l" indent="0" marL="0">
              <a:lnSpc>
                <a:spcPct val="100000"/>
              </a:lnSpc>
              <a:buNone/>
            </a:pPr>
            <a:r>
              <a:rPr lang="en-US" sz="3000" dirty="0">
                <a:solidFill>
                  <a:srgbClr val="050505"/>
                </a:solidFill>
                <a:latin typeface="Arial" pitchFamily="34" charset="0"/>
                <a:ea typeface="Arial" pitchFamily="34" charset="-122"/>
                <a:cs typeface="Arial" pitchFamily="34" charset="-120"/>
              </a:rPr>
              <a:t>Как говорить ясно и вежливо на уроке
</a:t>
            </a:r>
            <a:endParaRPr lang="en-US" sz="3000" dirty="0"/>
          </a:p>
        </p:txBody>
      </p:sp>
      <p:sp>
        <p:nvSpPr>
          <p:cNvPr id="9"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18</a:t>
            </a:r>
            <a:endParaRPr lang="en-US" sz="1800" dirty="0"/>
          </a:p>
        </p:txBody>
      </p:sp>
      <p:sp>
        <p:nvSpPr>
          <p:cNvPr id="10" name="Text 2"/>
          <p:cNvSpPr txBox="1"/>
          <p:nvPr/>
        </p:nvSpPr>
        <p:spPr>
          <a:xfrm>
            <a:off x="1825625" y="1855902"/>
            <a:ext cx="3386898" cy="98460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Начало ответа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Начните спокойно: Hello, today I want to speak about… Такая фраза помогает сразу обозначить тему и показывает, что ученик готов говорить уверенно и вежливо.
</a:t>
            </a:r>
            <a:endParaRPr lang="en-US" sz="1400" dirty="0"/>
          </a:p>
        </p:txBody>
      </p:sp>
      <p:sp>
        <p:nvSpPr>
          <p:cNvPr id="11" name="Text 3"/>
          <p:cNvSpPr txBox="1"/>
          <p:nvPr/>
        </p:nvSpPr>
        <p:spPr>
          <a:xfrm>
            <a:off x="5476728" y="1855902"/>
            <a:ext cx="3386898" cy="98460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Связки между мыслями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Используйте and, but, because, also и then, чтобы соединять короткие предложения. Эти слова делают речь логичнее и помогают не останавливаться после каждой мысли.
</a:t>
            </a:r>
            <a:endParaRPr lang="en-US" sz="1400" dirty="0"/>
          </a:p>
        </p:txBody>
      </p:sp>
      <p:sp>
        <p:nvSpPr>
          <p:cNvPr id="12" name="Text 4"/>
          <p:cNvSpPr txBox="1"/>
          <p:nvPr/>
        </p:nvSpPr>
        <p:spPr>
          <a:xfrm>
            <a:off x="1825625" y="3612631"/>
            <a:ext cx="3386898" cy="984606"/>
          </a:xfrm>
          <a:prstGeom prst="rect">
            <a:avLst/>
          </a:prstGeom>
          <a:noFill/>
          <a:ln/>
        </p:spPr>
        <p:txBody>
          <a:bodyPr wrap="square" lIns="0" tIns="0" rIns="0" bIns="0" rtlCol="0" anchor="t"/>
          <a:lstStyle/>
          <a:p>
            <a:pPr algn="l" indent="0" marL="0">
              <a:lnSpc>
                <a:spcPct val="100000"/>
              </a:lnSpc>
              <a:buNone/>
            </a:pPr>
            <a:r>
              <a:rPr lang="en-US" sz="1323" b="1" dirty="0">
                <a:solidFill>
                  <a:srgbClr val="000000"/>
                </a:solidFill>
                <a:latin typeface="Arial" pitchFamily="34" charset="0"/>
                <a:ea typeface="Arial" pitchFamily="34" charset="-122"/>
                <a:cs typeface="Arial" pitchFamily="34" charset="-120"/>
              </a:rPr>
              <a:t>Чёткая речь
</a:t>
            </a:r>
            <a:pPr algn="l" indent="0" marL="0">
              <a:lnSpc>
                <a:spcPct val="100000"/>
              </a:lnSpc>
              <a:buNone/>
            </a:pPr>
            <a:r>
              <a:rPr lang="en-US" sz="75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34" dirty="0">
                <a:solidFill>
                  <a:srgbClr val="000000"/>
                </a:solidFill>
                <a:latin typeface="Arial" pitchFamily="34" charset="0"/>
                <a:ea typeface="Arial" pitchFamily="34" charset="-122"/>
                <a:cs typeface="Arial" pitchFamily="34" charset="-120"/>
              </a:rPr>
              <a:t>Для 6 класса особенно важны короткие предложения, правильное произношение ключевых слов и умеренный темп. Так слушателям легче понять описание природы с первого раза.
</a:t>
            </a:r>
            <a:endParaRPr lang="en-US" sz="1323" dirty="0"/>
          </a:p>
        </p:txBody>
      </p:sp>
      <p:sp>
        <p:nvSpPr>
          <p:cNvPr id="13" name="Text 5"/>
          <p:cNvSpPr txBox="1"/>
          <p:nvPr/>
        </p:nvSpPr>
        <p:spPr>
          <a:xfrm>
            <a:off x="5476728" y="3612631"/>
            <a:ext cx="3386898" cy="98460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Завершение ответа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Заканчивайте спокойно: Thank you, That is all. Такая финальная фраза звучит естественно, помогает завершить выступление и создаёт хорошее впечатление на уроке.
</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06750" y="621650"/>
            <a:ext cx="8556900" cy="6219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Мини-практика говорения о чудесах природы
</a:t>
            </a:r>
            <a:endParaRPr lang="en-US" sz="3000" dirty="0"/>
          </a:p>
        </p:txBody>
      </p:sp>
      <p:sp>
        <p:nvSpPr>
          <p:cNvPr id="8"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19</a:t>
            </a:r>
            <a:endParaRPr lang="en-US" sz="1800" dirty="0"/>
          </a:p>
        </p:txBody>
      </p:sp>
      <p:sp>
        <p:nvSpPr>
          <p:cNvPr id="9" name="Text 2"/>
          <p:cNvSpPr txBox="1"/>
          <p:nvPr/>
        </p:nvSpPr>
        <p:spPr>
          <a:xfrm>
            <a:off x="1408775" y="1807000"/>
            <a:ext cx="1821000" cy="2274900"/>
          </a:xfrm>
          <a:prstGeom prst="rect">
            <a:avLst/>
          </a:prstGeom>
          <a:noFill/>
          <a:ln/>
        </p:spPr>
        <p:txBody>
          <a:bodyPr wrap="square" lIns="0" tIns="0" rIns="0" bIns="0" rtlCol="0" anchor="t"/>
          <a:lstStyle/>
          <a:p>
            <a:pPr algn="ctr" indent="0" marL="0">
              <a:lnSpc>
                <a:spcPct val="100000"/>
              </a:lnSpc>
              <a:buNone/>
            </a:pPr>
            <a:r>
              <a:rPr lang="en-US" sz="1400" b="1" dirty="0">
                <a:solidFill>
                  <a:srgbClr val="000000"/>
                </a:solidFill>
                <a:latin typeface="Arial" pitchFamily="34" charset="0"/>
                <a:ea typeface="Arial" pitchFamily="34" charset="-122"/>
                <a:cs typeface="Arial" pitchFamily="34" charset="-120"/>
              </a:rPr>
              <a:t>1. Выбрать тему
</a:t>
            </a:r>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Сначала ученик выбирает один объект: mountain, river, forest, waterfall, desert или rainbow. Это помогает сосредоточиться и подобрать нужную лексику без лишнего напряжения.
</a:t>
            </a:r>
            <a:endParaRPr lang="en-US" sz="1400" dirty="0"/>
          </a:p>
        </p:txBody>
      </p:sp>
      <p:sp>
        <p:nvSpPr>
          <p:cNvPr id="10" name="Text 3"/>
          <p:cNvSpPr txBox="1"/>
          <p:nvPr/>
        </p:nvSpPr>
        <p:spPr>
          <a:xfrm>
            <a:off x="3674708" y="1807000"/>
            <a:ext cx="1821000" cy="2274900"/>
          </a:xfrm>
          <a:prstGeom prst="rect">
            <a:avLst/>
          </a:prstGeom>
          <a:noFill/>
          <a:ln/>
        </p:spPr>
        <p:txBody>
          <a:bodyPr wrap="square" lIns="0" tIns="0" rIns="0" bIns="0" rtlCol="0" anchor="t"/>
          <a:lstStyle/>
          <a:p>
            <a:pPr algn="ctr" indent="0" marL="0">
              <a:lnSpc>
                <a:spcPct val="100000"/>
              </a:lnSpc>
              <a:buNone/>
            </a:pPr>
            <a:r>
              <a:rPr lang="en-US" sz="1400" b="1" dirty="0">
                <a:solidFill>
                  <a:srgbClr val="000000"/>
                </a:solidFill>
                <a:latin typeface="Arial" pitchFamily="34" charset="0"/>
                <a:ea typeface="Arial" pitchFamily="34" charset="-122"/>
                <a:cs typeface="Arial" pitchFamily="34" charset="-120"/>
              </a:rPr>
              <a:t>2. Собрать три опоры
</a:t>
            </a:r>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Далее нужно ответить на три вопроса: где находится объект, как он выглядит и почему он особенный. Такой план делает ответ понятным и полным.
</a:t>
            </a:r>
            <a:endParaRPr lang="en-US" sz="1400" dirty="0"/>
          </a:p>
        </p:txBody>
      </p:sp>
      <p:sp>
        <p:nvSpPr>
          <p:cNvPr id="11" name="Text 4"/>
          <p:cNvSpPr txBox="1"/>
          <p:nvPr/>
        </p:nvSpPr>
        <p:spPr>
          <a:xfrm>
            <a:off x="5940625" y="1807000"/>
            <a:ext cx="1821000" cy="2274900"/>
          </a:xfrm>
          <a:prstGeom prst="rect">
            <a:avLst/>
          </a:prstGeom>
          <a:noFill/>
          <a:ln/>
        </p:spPr>
        <p:txBody>
          <a:bodyPr wrap="square" lIns="0" tIns="0" rIns="0" bIns="0" rtlCol="0" anchor="t"/>
          <a:lstStyle/>
          <a:p>
            <a:pPr algn="ctr" indent="0" marL="0">
              <a:lnSpc>
                <a:spcPct val="100000"/>
              </a:lnSpc>
              <a:buNone/>
            </a:pPr>
            <a:r>
              <a:rPr lang="en-US" sz="1400" b="1" dirty="0">
                <a:solidFill>
                  <a:srgbClr val="000000"/>
                </a:solidFill>
                <a:latin typeface="Arial" pitchFamily="34" charset="0"/>
                <a:ea typeface="Arial" pitchFamily="34" charset="-122"/>
                <a:cs typeface="Arial" pitchFamily="34" charset="-120"/>
              </a:rPr>
              <a:t>3. Сказать короткий ответ
</a:t>
            </a:r>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Затем ученик строит 4–5 простых предложений и добавляет личное мнение. Получается маленькое выступление, которое можно произнести спокойно и уверенно перед классом.
</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39950" y="842000"/>
            <a:ext cx="5109000" cy="2645100"/>
          </a:xfrm>
          <a:prstGeom prst="rect">
            <a:avLst/>
          </a:prstGeom>
          <a:noFill/>
          <a:ln/>
        </p:spPr>
        <p:txBody>
          <a:bodyPr wrap="square" lIns="0" tIns="0" rIns="0" bIns="0" rtlCol="0" anchor="t"/>
          <a:lstStyle/>
          <a:p>
            <a:pPr algn="l" indent="0" marL="0">
              <a:lnSpc>
                <a:spcPct val="100000"/>
              </a:lnSpc>
              <a:buNone/>
            </a:pPr>
            <a:r>
              <a:rPr lang="en-US" sz="3800" dirty="0">
                <a:solidFill>
                  <a:srgbClr val="000000"/>
                </a:solidFill>
                <a:latin typeface="Arial" pitchFamily="34" charset="0"/>
                <a:ea typeface="Arial" pitchFamily="34" charset="-122"/>
                <a:cs typeface="Arial" pitchFamily="34" charset="-120"/>
              </a:rPr>
              <a:t>Итог раздела о чудесах природы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Этот раздел учит говорить о природе по-английски просто и уверенно: называть объекты, описывать их, указывать местоположение и выражать своё мнение. Он расширяет словарь и развивает устную речь.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2026-05-30T15:18:43Z</dcterms:created>
  <dcterms:modified xsi:type="dcterms:W3CDTF">2026-05-30T15:18:43Z</dcterms:modified>
</cp:coreProperties>
</file>